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2" r:id="rId1"/>
  </p:sldMasterIdLst>
  <p:notesMasterIdLst>
    <p:notesMasterId r:id="rId16"/>
  </p:notesMasterIdLst>
  <p:sldIdLst>
    <p:sldId id="531" r:id="rId2"/>
    <p:sldId id="525" r:id="rId3"/>
    <p:sldId id="526" r:id="rId4"/>
    <p:sldId id="512" r:id="rId5"/>
    <p:sldId id="514" r:id="rId6"/>
    <p:sldId id="518" r:id="rId7"/>
    <p:sldId id="543" r:id="rId8"/>
    <p:sldId id="530" r:id="rId9"/>
    <p:sldId id="542" r:id="rId10"/>
    <p:sldId id="541" r:id="rId11"/>
    <p:sldId id="540" r:id="rId12"/>
    <p:sldId id="522" r:id="rId13"/>
    <p:sldId id="545" r:id="rId14"/>
    <p:sldId id="527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9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55" autoAdjust="0"/>
    <p:restoredTop sz="94660"/>
  </p:normalViewPr>
  <p:slideViewPr>
    <p:cSldViewPr>
      <p:cViewPr varScale="1">
        <p:scale>
          <a:sx n="59" d="100"/>
          <a:sy n="59" d="100"/>
        </p:scale>
        <p:origin x="135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11495B8-5543-41BB-A899-2347F0BABC18}" type="datetimeFigureOut">
              <a:rPr lang="tr-TR"/>
              <a:pPr>
                <a:defRPr/>
              </a:pPr>
              <a:t>4.05.2016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r-T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EAF78FA6-8E04-4B22-9A18-1234420EADB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53705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27074-1622-42A6-A78C-039874967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236A-F4F5-4C9F-A7BD-0981A7AFE56D}" type="slidenum">
              <a:rPr lang="en-US" alt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371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524499-A510-406B-8CF8-D0A5254B5195}" type="datetimeFigureOut">
              <a:rPr lang="en-US" smtClean="0">
                <a:solidFill>
                  <a:srgbClr val="2F7357"/>
                </a:solidFill>
              </a:rPr>
              <a:pPr>
                <a:defRPr/>
              </a:pPr>
              <a:t>5/4/2016</a:t>
            </a:fld>
            <a:endParaRPr lang="en-US" dirty="0">
              <a:solidFill>
                <a:srgbClr val="2F7357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2F7357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4BB8-FAFF-492B-9147-C856CD15D1B7}" type="slidenum">
              <a:rPr lang="en-US" altLang="tr-TR" smtClean="0">
                <a:solidFill>
                  <a:srgbClr val="2F7357"/>
                </a:solidFill>
              </a:rPr>
              <a:pPr/>
              <a:t>‹#›</a:t>
            </a:fld>
            <a:endParaRPr lang="en-US" altLang="tr-TR" dirty="0">
              <a:solidFill>
                <a:srgbClr val="2F73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285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CE10B5-10D2-46B3-88B9-56CA3772C357}" type="datetimeFigureOut">
              <a:rPr lang="en-US" smtClean="0">
                <a:solidFill>
                  <a:srgbClr val="2F7357"/>
                </a:solidFill>
              </a:rPr>
              <a:pPr>
                <a:defRPr/>
              </a:pPr>
              <a:t>5/4/2016</a:t>
            </a:fld>
            <a:endParaRPr lang="en-US" dirty="0">
              <a:solidFill>
                <a:srgbClr val="2F7357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2F7357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EE57-6BE8-4B8A-9992-82B5609A6D80}" type="slidenum">
              <a:rPr lang="en-US" altLang="tr-TR" smtClean="0">
                <a:solidFill>
                  <a:srgbClr val="2F7357"/>
                </a:solidFill>
              </a:rPr>
              <a:pPr/>
              <a:t>‹#›</a:t>
            </a:fld>
            <a:endParaRPr lang="en-US" altLang="tr-TR" dirty="0">
              <a:solidFill>
                <a:srgbClr val="2F73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580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A16BA6-D4DA-4237-98B5-AE24D3813030}" type="datetimeFigureOut">
              <a:rPr lang="en-US" smtClean="0">
                <a:solidFill>
                  <a:srgbClr val="2F7357"/>
                </a:solidFill>
              </a:rPr>
              <a:pPr>
                <a:defRPr/>
              </a:pPr>
              <a:t>5/4/2016</a:t>
            </a:fld>
            <a:endParaRPr lang="en-US" dirty="0">
              <a:solidFill>
                <a:srgbClr val="2F7357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2F7357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8958-5C46-495B-8C30-69544A0B7C60}" type="slidenum">
              <a:rPr lang="en-US" altLang="tr-TR" smtClean="0">
                <a:solidFill>
                  <a:srgbClr val="2F7357"/>
                </a:solidFill>
              </a:rPr>
              <a:pPr/>
              <a:t>‹#›</a:t>
            </a:fld>
            <a:endParaRPr lang="en-US" altLang="tr-TR" dirty="0">
              <a:solidFill>
                <a:srgbClr val="2F73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0056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9FFF3D-45A7-4306-A243-BD010E86F21A}" type="datetimeFigureOut">
              <a:rPr lang="en-US" smtClean="0">
                <a:solidFill>
                  <a:srgbClr val="2F7357"/>
                </a:solidFill>
              </a:rPr>
              <a:pPr>
                <a:defRPr/>
              </a:pPr>
              <a:t>5/4/2016</a:t>
            </a:fld>
            <a:endParaRPr lang="en-US" dirty="0">
              <a:solidFill>
                <a:srgbClr val="2F7357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2F7357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2788-365C-447A-BF7C-85AB269F7C81}" type="slidenum">
              <a:rPr lang="en-US" altLang="tr-TR" smtClean="0">
                <a:solidFill>
                  <a:srgbClr val="2F7357"/>
                </a:solidFill>
              </a:rPr>
              <a:pPr/>
              <a:t>‹#›</a:t>
            </a:fld>
            <a:endParaRPr lang="en-US" altLang="tr-TR" dirty="0">
              <a:solidFill>
                <a:srgbClr val="2F73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1380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A8D482-1C62-40B6-9A56-51FD70D3D260}" type="datetimeFigureOut">
              <a:rPr lang="en-US" smtClean="0">
                <a:solidFill>
                  <a:srgbClr val="2F7357"/>
                </a:solidFill>
              </a:rPr>
              <a:pPr>
                <a:defRPr/>
              </a:pPr>
              <a:t>5/4/2016</a:t>
            </a:fld>
            <a:endParaRPr lang="en-US" dirty="0">
              <a:solidFill>
                <a:srgbClr val="2F7357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2F7357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B9C7-132A-47D7-9FD8-A65C84819AC4}" type="slidenum">
              <a:rPr lang="en-US" altLang="tr-TR" smtClean="0">
                <a:solidFill>
                  <a:srgbClr val="2F7357"/>
                </a:solidFill>
              </a:rPr>
              <a:pPr/>
              <a:t>‹#›</a:t>
            </a:fld>
            <a:endParaRPr lang="en-US" altLang="tr-TR" dirty="0">
              <a:solidFill>
                <a:srgbClr val="2F73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787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E682F1-A2C7-475B-93D2-8E156F533E8F}" type="datetimeFigureOut">
              <a:rPr lang="en-US" smtClean="0">
                <a:solidFill>
                  <a:srgbClr val="2F7357"/>
                </a:solidFill>
              </a:rPr>
              <a:pPr>
                <a:defRPr/>
              </a:pPr>
              <a:t>5/4/2016</a:t>
            </a:fld>
            <a:endParaRPr lang="en-US" dirty="0">
              <a:solidFill>
                <a:srgbClr val="2F7357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2F7357"/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CD0E5-7159-42FF-B89F-671EF91162F3}" type="slidenum">
              <a:rPr lang="en-US" altLang="tr-TR" smtClean="0">
                <a:solidFill>
                  <a:srgbClr val="2F7357"/>
                </a:solidFill>
              </a:rPr>
              <a:pPr/>
              <a:t>‹#›</a:t>
            </a:fld>
            <a:endParaRPr lang="en-US" altLang="tr-TR" dirty="0">
              <a:solidFill>
                <a:srgbClr val="2F73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8198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4DB33E-AA9D-4900-B7E0-4165E6D1D105}" type="datetimeFigureOut">
              <a:rPr lang="en-US" smtClean="0">
                <a:solidFill>
                  <a:srgbClr val="2F7357"/>
                </a:solidFill>
              </a:rPr>
              <a:pPr>
                <a:defRPr/>
              </a:pPr>
              <a:t>5/4/2016</a:t>
            </a:fld>
            <a:endParaRPr lang="en-US" dirty="0">
              <a:solidFill>
                <a:srgbClr val="2F7357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2F7357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68BA-B00D-4E00-A494-517EEB80F232}" type="slidenum">
              <a:rPr lang="en-US" altLang="tr-TR" smtClean="0">
                <a:solidFill>
                  <a:srgbClr val="2F7357"/>
                </a:solidFill>
              </a:rPr>
              <a:pPr/>
              <a:t>‹#›</a:t>
            </a:fld>
            <a:endParaRPr lang="en-US" altLang="tr-TR" dirty="0">
              <a:solidFill>
                <a:srgbClr val="2F73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579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34F9C9-13C1-4D37-AAB8-2B3B1323FFA2}" type="datetimeFigureOut">
              <a:rPr lang="en-US" smtClean="0">
                <a:solidFill>
                  <a:srgbClr val="2F7357"/>
                </a:solidFill>
              </a:rPr>
              <a:pPr>
                <a:defRPr/>
              </a:pPr>
              <a:t>5/4/2016</a:t>
            </a:fld>
            <a:endParaRPr lang="en-US" dirty="0">
              <a:solidFill>
                <a:srgbClr val="2F7357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2F7357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7426-CA7E-484B-8FC3-871DE652D91F}" type="slidenum">
              <a:rPr lang="en-US" altLang="tr-TR" smtClean="0">
                <a:solidFill>
                  <a:srgbClr val="2F7357"/>
                </a:solidFill>
              </a:rPr>
              <a:pPr/>
              <a:t>‹#›</a:t>
            </a:fld>
            <a:endParaRPr lang="en-US" altLang="tr-TR" dirty="0">
              <a:solidFill>
                <a:srgbClr val="2F73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454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3277ED-5983-4D56-B650-80CC9AB58E05}" type="datetimeFigureOut">
              <a:rPr lang="en-US" smtClean="0">
                <a:solidFill>
                  <a:srgbClr val="2F7357"/>
                </a:solidFill>
              </a:rPr>
              <a:pPr>
                <a:defRPr/>
              </a:pPr>
              <a:t>5/4/2016</a:t>
            </a:fld>
            <a:endParaRPr lang="en-US" dirty="0">
              <a:solidFill>
                <a:srgbClr val="2F7357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2F7357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F95D-7865-401D-839E-62F5416DAE52}" type="slidenum">
              <a:rPr lang="en-US" altLang="tr-TR" smtClean="0">
                <a:solidFill>
                  <a:srgbClr val="2F7357"/>
                </a:solidFill>
              </a:rPr>
              <a:pPr/>
              <a:t>‹#›</a:t>
            </a:fld>
            <a:endParaRPr lang="en-US" altLang="tr-TR" dirty="0">
              <a:solidFill>
                <a:srgbClr val="2F73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6034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CBEE2-7D65-410A-92D9-82C5318D5EBF}" type="datetimeFigureOut">
              <a:rPr lang="en-US" smtClean="0">
                <a:solidFill>
                  <a:srgbClr val="2F7357"/>
                </a:solidFill>
              </a:rPr>
              <a:pPr>
                <a:defRPr/>
              </a:pPr>
              <a:t>5/4/2016</a:t>
            </a:fld>
            <a:endParaRPr lang="en-US" dirty="0">
              <a:solidFill>
                <a:srgbClr val="2F7357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2F7357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34B8-A36E-439B-B632-5B1587F99CE8}" type="slidenum">
              <a:rPr lang="en-US" altLang="tr-TR" smtClean="0">
                <a:solidFill>
                  <a:srgbClr val="2F7357"/>
                </a:solidFill>
              </a:rPr>
              <a:pPr/>
              <a:t>‹#›</a:t>
            </a:fld>
            <a:endParaRPr lang="en-US" altLang="tr-TR" dirty="0">
              <a:solidFill>
                <a:srgbClr val="2F73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311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fld id="{DCF38BA5-107A-4148-B1BB-CD479D5BFE02}" type="datetimeFigureOut">
              <a:rPr lang="en-US" smtClean="0">
                <a:solidFill>
                  <a:srgbClr val="2F7357"/>
                </a:solidFill>
                <a:latin typeface="Calibri" panose="020F0502020204030204"/>
              </a:rPr>
              <a:pPr eaLnBrk="1" hangingPunct="1">
                <a:defRPr/>
              </a:pPr>
              <a:t>5/4/2016</a:t>
            </a:fld>
            <a:endParaRPr lang="en-US" dirty="0">
              <a:solidFill>
                <a:srgbClr val="2F7357"/>
              </a:solidFill>
              <a:latin typeface="Calibri" panose="020F0502020204030204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n-US" dirty="0">
              <a:solidFill>
                <a:srgbClr val="2F7357"/>
              </a:solidFill>
              <a:latin typeface="Calibri" panose="020F0502020204030204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/>
            <a:fld id="{F3F7BD85-89E7-48F6-970C-C199FE29201D}" type="slidenum">
              <a:rPr lang="en-US" altLang="tr-TR" smtClean="0">
                <a:solidFill>
                  <a:srgbClr val="2F7357"/>
                </a:solidFill>
              </a:rPr>
              <a:pPr eaLnBrk="1" hangingPunct="1"/>
              <a:t>‹#›</a:t>
            </a:fld>
            <a:endParaRPr lang="en-US" altLang="tr-TR" dirty="0">
              <a:solidFill>
                <a:srgbClr val="2F73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52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04" y="222911"/>
            <a:ext cx="1863152" cy="191182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1620032" cy="1620032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9512" y="2465513"/>
            <a:ext cx="8775427" cy="4392487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tr-TR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tr-TR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tr-T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tr-TR" sz="28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tr-TR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tr-TR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tr-T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9</a:t>
            </a:r>
            <a:r>
              <a:rPr lang="tr-TR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. MEZUNİYET ÖNCESİ TIP EĞİTİMİ ÇALIŞTAYI</a:t>
            </a:r>
            <a:br>
              <a:rPr lang="tr-TR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tr-TR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tr-TR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tr-TR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tr-TR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2015-2016</a:t>
            </a:r>
            <a:r>
              <a:rPr lang="tr-TR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tr-TR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tr-TR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tr-TR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tr-TR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tr-TR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tr-TR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TIP EĞİTİMİ ÖĞRENCİ KOMİSYONU</a:t>
            </a:r>
            <a:br>
              <a:rPr lang="tr-TR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tr-TR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ADINA</a:t>
            </a:r>
            <a:br>
              <a:rPr lang="tr-TR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tr-TR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ABDURRAHİM FİDAN</a:t>
            </a:r>
            <a:br>
              <a:rPr lang="tr-TR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tr-TR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tr-TR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tr-T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tr-TR" sz="28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tr-TR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tr-TR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tr-T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tr-TR" sz="28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tr-TR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713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6560"/>
            <a:ext cx="7008592" cy="6426674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4279326" y="3631098"/>
            <a:ext cx="2808312" cy="216024"/>
          </a:xfrm>
          <a:prstGeom prst="roundRect">
            <a:avLst/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4283968" y="5761108"/>
            <a:ext cx="2808312" cy="216024"/>
          </a:xfrm>
          <a:prstGeom prst="roundRect">
            <a:avLst/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942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04" y="222911"/>
            <a:ext cx="1863152" cy="1911826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1560" y="1362860"/>
            <a:ext cx="8064896" cy="5090476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Kısa vadedeki hedeflerimiz:</a:t>
            </a:r>
            <a:br>
              <a:rPr lang="tr-TR" sz="2800" b="1" dirty="0" smtClean="0"/>
            </a:br>
            <a:r>
              <a:rPr lang="tr-TR" sz="2800" b="1" dirty="0"/>
              <a:t/>
            </a:r>
            <a:br>
              <a:rPr lang="tr-TR" sz="2800" b="1" dirty="0"/>
            </a:br>
            <a:r>
              <a:rPr lang="tr-TR" sz="2800" b="1" dirty="0" smtClean="0"/>
              <a:t>1- </a:t>
            </a:r>
            <a:r>
              <a:rPr lang="tr-TR" sz="2800" dirty="0" smtClean="0"/>
              <a:t>Sürdürülebilirlik</a:t>
            </a:r>
            <a:br>
              <a:rPr lang="tr-TR" sz="2800" dirty="0" smtClean="0"/>
            </a:br>
            <a:r>
              <a:rPr lang="tr-TR" sz="2800" dirty="0" smtClean="0"/>
              <a:t>  </a:t>
            </a:r>
            <a:r>
              <a:rPr lang="tr-TR" sz="2800" dirty="0" smtClean="0"/>
              <a:t>-İlk </a:t>
            </a:r>
            <a:r>
              <a:rPr lang="tr-TR" sz="2800" dirty="0"/>
              <a:t>oluşan grubun devamlılığını engelleyen </a:t>
            </a:r>
            <a:r>
              <a:rPr lang="tr-TR" sz="2800" dirty="0" smtClean="0"/>
              <a:t>sebepler?</a:t>
            </a: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/>
              <a:t/>
            </a:r>
            <a:br>
              <a:rPr lang="tr-TR" sz="2800" dirty="0"/>
            </a:br>
            <a:r>
              <a:rPr lang="tr-TR" sz="2800" b="1" dirty="0" smtClean="0"/>
              <a:t>2-</a:t>
            </a:r>
            <a:r>
              <a:rPr lang="tr-TR" sz="2800" dirty="0" smtClean="0"/>
              <a:t>Tıp </a:t>
            </a:r>
            <a:r>
              <a:rPr lang="tr-TR" sz="2800" dirty="0"/>
              <a:t>Eğitimi Öğrenci Komisyonu </a:t>
            </a:r>
            <a:r>
              <a:rPr lang="tr-TR" sz="2800" dirty="0" smtClean="0"/>
              <a:t>Yönergesi</a:t>
            </a: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>  </a:t>
            </a:r>
            <a:r>
              <a:rPr lang="tr-TR" sz="2800" dirty="0" smtClean="0"/>
              <a:t>-Diğer </a:t>
            </a:r>
            <a:r>
              <a:rPr lang="tr-TR" sz="2800" dirty="0" smtClean="0"/>
              <a:t>tıp fakültelerine </a:t>
            </a:r>
            <a:r>
              <a:rPr lang="tr-TR" sz="2800" dirty="0"/>
              <a:t>de birer örnek </a:t>
            </a:r>
            <a:r>
              <a:rPr lang="tr-TR" sz="2800" dirty="0" smtClean="0"/>
              <a:t>olabilmek</a:t>
            </a:r>
            <a:r>
              <a:rPr lang="tr-TR" sz="2800" dirty="0"/>
              <a:t/>
            </a:r>
            <a:br>
              <a:rPr lang="tr-TR" sz="2800" dirty="0"/>
            </a:br>
            <a:endParaRPr lang="tr-TR" sz="2800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1620032" cy="162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06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04" y="222911"/>
            <a:ext cx="1863152" cy="191182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1620032" cy="1620032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27584" y="2924944"/>
            <a:ext cx="7407275" cy="1355725"/>
          </a:xfrm>
        </p:spPr>
        <p:txBody>
          <a:bodyPr>
            <a:noAutofit/>
          </a:bodyPr>
          <a:lstStyle/>
          <a:p>
            <a:r>
              <a:rPr lang="tr-TR" sz="3600" dirty="0" smtClean="0">
                <a:latin typeface="Century Gothic" panose="020B0502020202020204" pitchFamily="34" charset="0"/>
              </a:rPr>
              <a:t>Değerli hocalarım;</a:t>
            </a:r>
            <a:br>
              <a:rPr lang="tr-TR" sz="3600" dirty="0" smtClean="0">
                <a:latin typeface="Century Gothic" panose="020B0502020202020204" pitchFamily="34" charset="0"/>
              </a:rPr>
            </a:br>
            <a:r>
              <a:rPr lang="tr-TR" sz="3600" dirty="0">
                <a:latin typeface="Century Gothic" panose="020B0502020202020204" pitchFamily="34" charset="0"/>
              </a:rPr>
              <a:t/>
            </a:r>
            <a:br>
              <a:rPr lang="tr-TR" sz="3600" dirty="0">
                <a:latin typeface="Century Gothic" panose="020B0502020202020204" pitchFamily="34" charset="0"/>
              </a:rPr>
            </a:br>
            <a:r>
              <a:rPr lang="tr-TR" sz="3600" dirty="0" smtClean="0">
                <a:latin typeface="Century Gothic" panose="020B0502020202020204" pitchFamily="34" charset="0"/>
              </a:rPr>
              <a:t>                     Sizlerden dileğimiz..</a:t>
            </a:r>
            <a:endParaRPr lang="tr-TR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5731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11" y="260648"/>
            <a:ext cx="8650893" cy="6312525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4612" y="29290"/>
            <a:ext cx="8078424" cy="3960440"/>
          </a:xfrm>
        </p:spPr>
        <p:txBody>
          <a:bodyPr>
            <a:noAutofit/>
          </a:bodyPr>
          <a:lstStyle/>
          <a:p>
            <a:pPr algn="r"/>
            <a:r>
              <a:rPr lang="tr-TR" sz="32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Tıp fakültesinde,</a:t>
            </a:r>
            <a:br>
              <a:rPr lang="tr-TR" sz="32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tr-TR" sz="32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hocalar ve öğrenciler arasında </a:t>
            </a:r>
            <a:br>
              <a:rPr lang="tr-TR" sz="32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tr-TR" sz="32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saygı sevgi çerçevesinde oluşan </a:t>
            </a:r>
            <a:br>
              <a:rPr lang="tr-TR" sz="32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tr-TR" sz="32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samimi bir </a:t>
            </a:r>
            <a:r>
              <a:rPr lang="tr-TR" sz="32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iletişim </a:t>
            </a:r>
            <a:r>
              <a:rPr lang="tr-TR" sz="32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en </a:t>
            </a:r>
            <a:r>
              <a:rPr lang="tr-TR" sz="32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/>
            </a:r>
            <a:br>
              <a:rPr lang="tr-TR" sz="32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tr-TR" sz="32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değerli </a:t>
            </a:r>
            <a:r>
              <a:rPr lang="tr-TR" sz="32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şeydir…</a:t>
            </a:r>
            <a:br>
              <a:rPr lang="tr-TR" sz="32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tr-TR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/>
            </a:r>
            <a:br>
              <a:rPr lang="tr-TR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tr-TR" sz="32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                                                   </a:t>
            </a:r>
            <a:endParaRPr lang="tr-TR" sz="32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7618996" y="3037415"/>
            <a:ext cx="8338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chemeClr val="bg1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</a:t>
            </a:r>
            <a:endParaRPr lang="tr-TR" sz="4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0908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04" y="222911"/>
            <a:ext cx="1863152" cy="191182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1620032" cy="1620032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03648" y="2924944"/>
            <a:ext cx="7407275" cy="1355725"/>
          </a:xfrm>
        </p:spPr>
        <p:txBody>
          <a:bodyPr/>
          <a:lstStyle/>
          <a:p>
            <a:r>
              <a:rPr lang="tr-TR" dirty="0" smtClean="0">
                <a:latin typeface="Century Gothic" panose="020B0502020202020204" pitchFamily="34" charset="0"/>
              </a:rPr>
              <a:t>Teşekkür Ederim… </a:t>
            </a:r>
            <a:r>
              <a:rPr lang="tr-T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  <a:endParaRPr lang="tr-T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6781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04" y="222911"/>
            <a:ext cx="1863152" cy="191182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1620032" cy="1620032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43608" y="3717032"/>
            <a:ext cx="7407275" cy="135572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tr-TR" dirty="0" smtClean="0">
                <a:latin typeface="Century Gothic" panose="020B0502020202020204" pitchFamily="34" charset="0"/>
                <a:cs typeface="Adobe Hebrew" panose="02040503050201020203" pitchFamily="18" charset="-79"/>
              </a:rPr>
              <a:t>“Eğitim; sevmekle başlar.</a:t>
            </a:r>
            <a:br>
              <a:rPr lang="tr-TR" dirty="0" smtClean="0">
                <a:latin typeface="Century Gothic" panose="020B0502020202020204" pitchFamily="34" charset="0"/>
                <a:cs typeface="Adobe Hebrew" panose="02040503050201020203" pitchFamily="18" charset="-79"/>
              </a:rPr>
            </a:br>
            <a:r>
              <a:rPr lang="tr-TR" dirty="0" smtClean="0">
                <a:latin typeface="Century Gothic" panose="020B0502020202020204" pitchFamily="34" charset="0"/>
                <a:cs typeface="Adobe Hebrew" panose="02040503050201020203" pitchFamily="18" charset="-79"/>
              </a:rPr>
              <a:t>Kişi sevmediğini kale almaz.</a:t>
            </a:r>
            <a:br>
              <a:rPr lang="tr-TR" dirty="0" smtClean="0">
                <a:latin typeface="Century Gothic" panose="020B0502020202020204" pitchFamily="34" charset="0"/>
                <a:cs typeface="Adobe Hebrew" panose="02040503050201020203" pitchFamily="18" charset="-79"/>
              </a:rPr>
            </a:br>
            <a:r>
              <a:rPr lang="tr-TR" dirty="0" smtClean="0">
                <a:latin typeface="Century Gothic" panose="020B0502020202020204" pitchFamily="34" charset="0"/>
                <a:cs typeface="Adobe Hebrew" panose="02040503050201020203" pitchFamily="18" charset="-79"/>
              </a:rPr>
              <a:t>Kale almadığını da hayatına dahil etmez.”</a:t>
            </a:r>
            <a:br>
              <a:rPr lang="tr-TR" dirty="0" smtClean="0">
                <a:latin typeface="Century Gothic" panose="020B0502020202020204" pitchFamily="34" charset="0"/>
                <a:cs typeface="Adobe Hebrew" panose="02040503050201020203" pitchFamily="18" charset="-79"/>
              </a:rPr>
            </a:br>
            <a:r>
              <a:rPr lang="tr-TR" dirty="0">
                <a:latin typeface="Century Gothic" panose="020B0502020202020204" pitchFamily="34" charset="0"/>
                <a:cs typeface="Adobe Hebrew" panose="02040503050201020203" pitchFamily="18" charset="-79"/>
              </a:rPr>
              <a:t/>
            </a:r>
            <a:br>
              <a:rPr lang="tr-TR" dirty="0">
                <a:latin typeface="Century Gothic" panose="020B0502020202020204" pitchFamily="34" charset="0"/>
                <a:cs typeface="Adobe Hebrew" panose="02040503050201020203" pitchFamily="18" charset="-79"/>
              </a:rPr>
            </a:br>
            <a:r>
              <a:rPr lang="tr-TR" dirty="0" smtClean="0">
                <a:latin typeface="Century Gothic" panose="020B0502020202020204" pitchFamily="34" charset="0"/>
                <a:cs typeface="Adobe Hebrew" panose="02040503050201020203" pitchFamily="18" charset="-79"/>
              </a:rPr>
              <a:t>                                            </a:t>
            </a:r>
            <a:r>
              <a:rPr lang="tr-TR" sz="8000" dirty="0" smtClean="0">
                <a:latin typeface="Century Gothic" panose="020B0502020202020204" pitchFamily="34" charset="0"/>
                <a:cs typeface="Adobe Hebrew" panose="02040503050201020203" pitchFamily="18" charset="-79"/>
                <a:sym typeface="Wingdings" panose="05000000000000000000" pitchFamily="2" charset="2"/>
              </a:rPr>
              <a:t></a:t>
            </a:r>
            <a:endParaRPr lang="tr-TR" sz="8000" dirty="0">
              <a:latin typeface="Century Gothic" panose="020B0502020202020204" pitchFamily="34" charset="0"/>
              <a:cs typeface="Adobe Hebrew" panose="02040503050201020203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62707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04" y="222911"/>
            <a:ext cx="1863152" cy="191182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1620032" cy="1620032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55576" y="2996952"/>
            <a:ext cx="7407275" cy="135572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tr-TR" dirty="0" smtClean="0">
                <a:latin typeface="Century Gothic" panose="020B0502020202020204" pitchFamily="34" charset="0"/>
                <a:cs typeface="Adobe Hebrew" panose="02040503050201020203" pitchFamily="18" charset="-79"/>
              </a:rPr>
              <a:t>Bilgiyi bir yük olmaktan çıkarmanın </a:t>
            </a:r>
            <a:br>
              <a:rPr lang="tr-TR" dirty="0" smtClean="0">
                <a:latin typeface="Century Gothic" panose="020B0502020202020204" pitchFamily="34" charset="0"/>
                <a:cs typeface="Adobe Hebrew" panose="02040503050201020203" pitchFamily="18" charset="-79"/>
              </a:rPr>
            </a:br>
            <a:r>
              <a:rPr lang="tr-TR" dirty="0" smtClean="0">
                <a:latin typeface="Century Gothic" panose="020B0502020202020204" pitchFamily="34" charset="0"/>
                <a:cs typeface="Adobe Hebrew" panose="02040503050201020203" pitchFamily="18" charset="-79"/>
              </a:rPr>
              <a:t>adıdır; eğitim…</a:t>
            </a:r>
            <a:endParaRPr lang="tr-TR" dirty="0">
              <a:latin typeface="Century Gothic" panose="020B0502020202020204" pitchFamily="34" charset="0"/>
              <a:cs typeface="Adobe Hebrew" panose="02040503050201020203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65352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Düz Bağlayıcı 50"/>
          <p:cNvCxnSpPr/>
          <p:nvPr/>
        </p:nvCxnSpPr>
        <p:spPr>
          <a:xfrm flipV="1">
            <a:off x="1847934" y="4875937"/>
            <a:ext cx="6540490" cy="412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7" name="Düz Bağlayıcı 46"/>
          <p:cNvCxnSpPr/>
          <p:nvPr/>
        </p:nvCxnSpPr>
        <p:spPr>
          <a:xfrm flipH="1" flipV="1">
            <a:off x="4841424" y="2189678"/>
            <a:ext cx="2502408" cy="19840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Düz Bağlayıcı 41"/>
          <p:cNvCxnSpPr/>
          <p:nvPr/>
        </p:nvCxnSpPr>
        <p:spPr>
          <a:xfrm flipV="1">
            <a:off x="1835696" y="2392898"/>
            <a:ext cx="2088232" cy="1620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Düzgün Beşgen 13"/>
          <p:cNvSpPr/>
          <p:nvPr/>
        </p:nvSpPr>
        <p:spPr>
          <a:xfrm>
            <a:off x="2916653" y="3429000"/>
            <a:ext cx="3072427" cy="2875610"/>
          </a:xfrm>
          <a:prstGeom prst="pentagon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1620032" cy="1620032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8" name="Başlık 1"/>
          <p:cNvSpPr txBox="1">
            <a:spLocks/>
          </p:cNvSpPr>
          <p:nvPr/>
        </p:nvSpPr>
        <p:spPr bwMode="auto">
          <a:xfrm>
            <a:off x="2364634" y="4173728"/>
            <a:ext cx="4176464" cy="194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orbel" panose="020B050302020402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orbel" panose="020B050302020402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orbel" panose="020B050302020402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orbel" panose="020B050302020402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orbel" panose="020B050302020402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orbel" panose="020B050302020402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orbel" panose="020B050302020402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tr-TR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T</a:t>
            </a:r>
            <a:r>
              <a:rPr lang="tr-TR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ıp eğitiminin</a:t>
            </a:r>
          </a:p>
          <a:p>
            <a:pPr algn="ctr"/>
            <a:r>
              <a:rPr lang="tr-TR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kendini sürekli </a:t>
            </a:r>
          </a:p>
          <a:p>
            <a:pPr algn="ctr"/>
            <a:r>
              <a:rPr lang="tr-TR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yenilemesi</a:t>
            </a:r>
            <a:br>
              <a:rPr lang="tr-TR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tr-TR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Düzgün Beşgen 10"/>
          <p:cNvSpPr/>
          <p:nvPr/>
        </p:nvSpPr>
        <p:spPr>
          <a:xfrm>
            <a:off x="395536" y="3573016"/>
            <a:ext cx="2016224" cy="1818128"/>
          </a:xfrm>
          <a:prstGeom prst="pentagon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üzgün Beşgen 11"/>
          <p:cNvSpPr/>
          <p:nvPr/>
        </p:nvSpPr>
        <p:spPr>
          <a:xfrm>
            <a:off x="3442328" y="1178824"/>
            <a:ext cx="2016224" cy="1818128"/>
          </a:xfrm>
          <a:prstGeom prst="pentagon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üzgün Beşgen 12"/>
          <p:cNvSpPr/>
          <p:nvPr/>
        </p:nvSpPr>
        <p:spPr>
          <a:xfrm>
            <a:off x="6565700" y="3573016"/>
            <a:ext cx="2254771" cy="1818128"/>
          </a:xfrm>
          <a:prstGeom prst="pentagon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Tıp bilimindeki ilerlemeler</a:t>
            </a:r>
          </a:p>
          <a:p>
            <a:pPr algn="ctr"/>
            <a:endParaRPr lang="tr-TR" dirty="0"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467265" y="4275226"/>
            <a:ext cx="1872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latin typeface="Century Gothic" panose="020B0502020202020204" pitchFamily="34" charset="0"/>
              </a:rPr>
              <a:t>H</a:t>
            </a:r>
            <a:r>
              <a:rPr lang="tr-TR" dirty="0" smtClean="0">
                <a:latin typeface="Century Gothic" panose="020B0502020202020204" pitchFamily="34" charset="0"/>
              </a:rPr>
              <a:t>ızla artan</a:t>
            </a:r>
          </a:p>
          <a:p>
            <a:pPr algn="ctr"/>
            <a:r>
              <a:rPr lang="tr-TR" dirty="0" smtClean="0">
                <a:latin typeface="Century Gothic" panose="020B0502020202020204" pitchFamily="34" charset="0"/>
              </a:rPr>
              <a:t> </a:t>
            </a:r>
            <a:r>
              <a:rPr lang="tr-TR" dirty="0">
                <a:latin typeface="Century Gothic" panose="020B0502020202020204" pitchFamily="34" charset="0"/>
              </a:rPr>
              <a:t>bilgi birikimi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3536040" y="188207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latin typeface="Century Gothic" panose="020B0502020202020204" pitchFamily="34" charset="0"/>
              </a:rPr>
              <a:t>T</a:t>
            </a:r>
            <a:r>
              <a:rPr lang="tr-TR" dirty="0" smtClean="0">
                <a:latin typeface="Century Gothic" panose="020B0502020202020204" pitchFamily="34" charset="0"/>
              </a:rPr>
              <a:t>eknik </a:t>
            </a:r>
          </a:p>
          <a:p>
            <a:pPr algn="ctr"/>
            <a:r>
              <a:rPr lang="tr-TR" dirty="0" smtClean="0">
                <a:latin typeface="Century Gothic" panose="020B0502020202020204" pitchFamily="34" charset="0"/>
              </a:rPr>
              <a:t>olanaklar</a:t>
            </a:r>
            <a:endParaRPr lang="tr-TR" kern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04" y="222911"/>
            <a:ext cx="1863152" cy="191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857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04" y="222911"/>
            <a:ext cx="1863152" cy="191182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1620032" cy="1620032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01080" y="2852936"/>
            <a:ext cx="7407275" cy="1355725"/>
          </a:xfrm>
        </p:spPr>
        <p:txBody>
          <a:bodyPr>
            <a:normAutofit fontScale="90000"/>
          </a:bodyPr>
          <a:lstStyle/>
          <a:p>
            <a:r>
              <a:rPr lang="tr-TR" sz="2800" dirty="0">
                <a:latin typeface="Century Gothic" panose="020B0502020202020204" pitchFamily="34" charset="0"/>
              </a:rPr>
              <a:t>T</a:t>
            </a:r>
            <a:r>
              <a:rPr lang="tr-TR" sz="2800" dirty="0" smtClean="0">
                <a:latin typeface="Century Gothic" panose="020B0502020202020204" pitchFamily="34" charset="0"/>
              </a:rPr>
              <a:t>ıp eğitiminde </a:t>
            </a:r>
            <a:r>
              <a:rPr lang="tr-TR" sz="2800" dirty="0">
                <a:latin typeface="Century Gothic" panose="020B0502020202020204" pitchFamily="34" charset="0"/>
              </a:rPr>
              <a:t>çalışmaların </a:t>
            </a:r>
            <a:r>
              <a:rPr lang="tr-TR" sz="2800" dirty="0" smtClean="0">
                <a:latin typeface="Century Gothic" panose="020B0502020202020204" pitchFamily="34" charset="0"/>
              </a:rPr>
              <a:t>artması;</a:t>
            </a:r>
            <a:br>
              <a:rPr lang="tr-TR" sz="2800" dirty="0" smtClean="0">
                <a:latin typeface="Century Gothic" panose="020B0502020202020204" pitchFamily="34" charset="0"/>
              </a:rPr>
            </a:br>
            <a:r>
              <a:rPr lang="tr-TR" sz="2800" dirty="0" smtClean="0">
                <a:latin typeface="Century Gothic" panose="020B0502020202020204" pitchFamily="34" charset="0"/>
              </a:rPr>
              <a:t/>
            </a:r>
            <a:br>
              <a:rPr lang="tr-TR" sz="2800" dirty="0" smtClean="0">
                <a:latin typeface="Century Gothic" panose="020B0502020202020204" pitchFamily="34" charset="0"/>
              </a:rPr>
            </a:br>
            <a:r>
              <a:rPr lang="tr-TR" sz="2800" dirty="0" smtClean="0">
                <a:latin typeface="Century Gothic" panose="020B0502020202020204" pitchFamily="34" charset="0"/>
              </a:rPr>
              <a:t>-Farklı </a:t>
            </a:r>
            <a:r>
              <a:rPr lang="tr-TR" sz="2800" dirty="0">
                <a:latin typeface="Century Gothic" panose="020B0502020202020204" pitchFamily="34" charset="0"/>
              </a:rPr>
              <a:t>eğitim modellerin ortaya </a:t>
            </a:r>
            <a:r>
              <a:rPr lang="tr-TR" sz="2800" dirty="0" smtClean="0">
                <a:latin typeface="Century Gothic" panose="020B0502020202020204" pitchFamily="34" charset="0"/>
              </a:rPr>
              <a:t>çıkması</a:t>
            </a:r>
            <a:br>
              <a:rPr lang="tr-TR" sz="2800" dirty="0" smtClean="0">
                <a:latin typeface="Century Gothic" panose="020B0502020202020204" pitchFamily="34" charset="0"/>
              </a:rPr>
            </a:br>
            <a:r>
              <a:rPr lang="tr-TR" sz="2800" dirty="0" smtClean="0">
                <a:latin typeface="Century Gothic" panose="020B0502020202020204" pitchFamily="34" charset="0"/>
              </a:rPr>
              <a:t/>
            </a:r>
            <a:br>
              <a:rPr lang="tr-TR" sz="2800" dirty="0" smtClean="0">
                <a:latin typeface="Century Gothic" panose="020B0502020202020204" pitchFamily="34" charset="0"/>
              </a:rPr>
            </a:br>
            <a:r>
              <a:rPr lang="tr-TR" sz="2800" dirty="0" smtClean="0">
                <a:latin typeface="Century Gothic" panose="020B0502020202020204" pitchFamily="34" charset="0"/>
              </a:rPr>
              <a:t>-Bu </a:t>
            </a:r>
            <a:r>
              <a:rPr lang="tr-TR" sz="2800" dirty="0">
                <a:latin typeface="Century Gothic" panose="020B0502020202020204" pitchFamily="34" charset="0"/>
              </a:rPr>
              <a:t>modellerin çeşitli tıp fakültelerinde </a:t>
            </a:r>
            <a:r>
              <a:rPr lang="tr-TR" sz="2800" dirty="0" smtClean="0">
                <a:latin typeface="Century Gothic" panose="020B0502020202020204" pitchFamily="34" charset="0"/>
              </a:rPr>
              <a:t>uygulanması</a:t>
            </a:r>
            <a:endParaRPr lang="tr-TR" sz="2800" dirty="0">
              <a:latin typeface="Century Gothic" panose="020B0502020202020204" pitchFamily="34" charset="0"/>
            </a:endParaRPr>
          </a:p>
        </p:txBody>
      </p:sp>
      <p:sp>
        <p:nvSpPr>
          <p:cNvPr id="9" name="Unvan 1"/>
          <p:cNvSpPr txBox="1">
            <a:spLocks/>
          </p:cNvSpPr>
          <p:nvPr/>
        </p:nvSpPr>
        <p:spPr bwMode="auto">
          <a:xfrm>
            <a:off x="2915816" y="4926860"/>
            <a:ext cx="5502443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orbel" panose="020B050302020402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orbel" panose="020B050302020402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orbel" panose="020B050302020402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orbel" panose="020B050302020402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orbel" panose="020B050302020402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orbel" panose="020B050302020402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orbel" panose="020B050302020402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orbel" panose="020B0503020204020204" pitchFamily="34" charset="0"/>
              </a:defRPr>
            </a:lvl9pPr>
          </a:lstStyle>
          <a:p>
            <a:r>
              <a:rPr lang="tr-TR" sz="2800" dirty="0">
                <a:latin typeface="Century Gothic" panose="020B0502020202020204" pitchFamily="34" charset="0"/>
              </a:rPr>
              <a:t>en etkili ve </a:t>
            </a:r>
            <a:r>
              <a:rPr lang="tr-TR" sz="2800" dirty="0" smtClean="0">
                <a:latin typeface="Century Gothic" panose="020B0502020202020204" pitchFamily="34" charset="0"/>
              </a:rPr>
              <a:t>en verimli model  ?</a:t>
            </a:r>
            <a:endParaRPr lang="tr-TR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7406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04" y="222911"/>
            <a:ext cx="1863152" cy="191182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1620032" cy="1620032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27584" y="2348880"/>
            <a:ext cx="7407275" cy="3600400"/>
          </a:xfrm>
        </p:spPr>
        <p:txBody>
          <a:bodyPr>
            <a:normAutofit fontScale="90000"/>
          </a:bodyPr>
          <a:lstStyle/>
          <a:p>
            <a:r>
              <a:rPr lang="tr-TR" sz="2800" b="1" dirty="0" smtClean="0">
                <a:latin typeface="Century Gothic" panose="020B0502020202020204" pitchFamily="34" charset="0"/>
              </a:rPr>
              <a:t>‘’Tıp </a:t>
            </a:r>
            <a:r>
              <a:rPr lang="tr-TR" sz="2800" b="1" dirty="0">
                <a:latin typeface="Century Gothic" panose="020B0502020202020204" pitchFamily="34" charset="0"/>
              </a:rPr>
              <a:t>Eğitimi Öğrenci </a:t>
            </a:r>
            <a:r>
              <a:rPr lang="tr-TR" sz="2800" b="1" dirty="0" smtClean="0">
                <a:latin typeface="Century Gothic" panose="020B0502020202020204" pitchFamily="34" charset="0"/>
              </a:rPr>
              <a:t>Grubu’’</a:t>
            </a:r>
            <a:r>
              <a:rPr lang="tr-TR" sz="2800" b="1" dirty="0">
                <a:latin typeface="Century Gothic" panose="020B0502020202020204" pitchFamily="34" charset="0"/>
              </a:rPr>
              <a:t/>
            </a:r>
            <a:br>
              <a:rPr lang="tr-TR" sz="2800" b="1" dirty="0">
                <a:latin typeface="Century Gothic" panose="020B0502020202020204" pitchFamily="34" charset="0"/>
              </a:rPr>
            </a:br>
            <a:r>
              <a:rPr lang="tr-TR" sz="2800" dirty="0">
                <a:latin typeface="Century Gothic" panose="020B0502020202020204" pitchFamily="34" charset="0"/>
              </a:rPr>
              <a:t/>
            </a:r>
            <a:br>
              <a:rPr lang="tr-TR" sz="2800" dirty="0">
                <a:latin typeface="Century Gothic" panose="020B0502020202020204" pitchFamily="34" charset="0"/>
              </a:rPr>
            </a:br>
            <a:r>
              <a:rPr lang="tr-TR" sz="2800" dirty="0">
                <a:latin typeface="Century Gothic" panose="020B0502020202020204" pitchFamily="34" charset="0"/>
              </a:rPr>
              <a:t>-</a:t>
            </a:r>
            <a:r>
              <a:rPr lang="tr-TR" sz="2800" dirty="0" smtClean="0">
                <a:latin typeface="Century Gothic" panose="020B0502020202020204" pitchFamily="34" charset="0"/>
              </a:rPr>
              <a:t>Tıp </a:t>
            </a:r>
            <a:r>
              <a:rPr lang="tr-TR" sz="2800" dirty="0">
                <a:latin typeface="Century Gothic" panose="020B0502020202020204" pitchFamily="34" charset="0"/>
              </a:rPr>
              <a:t>eğitimi süreçlerine öğrenci katılımını </a:t>
            </a:r>
            <a:r>
              <a:rPr lang="tr-TR" sz="2800" dirty="0" smtClean="0">
                <a:latin typeface="Century Gothic" panose="020B0502020202020204" pitchFamily="34" charset="0"/>
              </a:rPr>
              <a:t>kurumsallaştırmak</a:t>
            </a:r>
            <a:br>
              <a:rPr lang="tr-TR" sz="2800" dirty="0" smtClean="0">
                <a:latin typeface="Century Gothic" panose="020B0502020202020204" pitchFamily="34" charset="0"/>
              </a:rPr>
            </a:br>
            <a:r>
              <a:rPr lang="tr-TR" sz="2800" dirty="0" smtClean="0">
                <a:latin typeface="Century Gothic" panose="020B0502020202020204" pitchFamily="34" charset="0"/>
              </a:rPr>
              <a:t/>
            </a:r>
            <a:br>
              <a:rPr lang="tr-TR" sz="2800" dirty="0" smtClean="0">
                <a:latin typeface="Century Gothic" panose="020B0502020202020204" pitchFamily="34" charset="0"/>
              </a:rPr>
            </a:br>
            <a:r>
              <a:rPr lang="tr-TR" sz="2800" dirty="0" smtClean="0">
                <a:latin typeface="Century Gothic" panose="020B0502020202020204" pitchFamily="34" charset="0"/>
              </a:rPr>
              <a:t>-Fakültemizde </a:t>
            </a:r>
            <a:r>
              <a:rPr lang="tr-TR" sz="2800" dirty="0">
                <a:latin typeface="Century Gothic" panose="020B0502020202020204" pitchFamily="34" charset="0"/>
              </a:rPr>
              <a:t>öğrenci merkezli tıp eğitimi kültürünü geliştirmek adına </a:t>
            </a:r>
            <a:r>
              <a:rPr lang="tr-TR" sz="2800" dirty="0" smtClean="0">
                <a:latin typeface="Century Gothic" panose="020B0502020202020204" pitchFamily="34" charset="0"/>
              </a:rPr>
              <a:t/>
            </a:r>
            <a:br>
              <a:rPr lang="tr-TR" sz="2800" dirty="0" smtClean="0">
                <a:latin typeface="Century Gothic" panose="020B0502020202020204" pitchFamily="34" charset="0"/>
              </a:rPr>
            </a:br>
            <a:r>
              <a:rPr lang="tr-TR" sz="2800" dirty="0">
                <a:latin typeface="Century Gothic" panose="020B0502020202020204" pitchFamily="34" charset="0"/>
              </a:rPr>
              <a:t/>
            </a:r>
            <a:br>
              <a:rPr lang="tr-TR" sz="2800" dirty="0">
                <a:latin typeface="Century Gothic" panose="020B0502020202020204" pitchFamily="34" charset="0"/>
              </a:rPr>
            </a:br>
            <a:r>
              <a:rPr lang="tr-TR" sz="2800" dirty="0" smtClean="0">
                <a:latin typeface="Century Gothic" panose="020B0502020202020204" pitchFamily="34" charset="0"/>
              </a:rPr>
              <a:t>-İlk </a:t>
            </a:r>
            <a:r>
              <a:rPr lang="tr-TR" sz="2800" dirty="0">
                <a:latin typeface="Century Gothic" panose="020B0502020202020204" pitchFamily="34" charset="0"/>
              </a:rPr>
              <a:t>olarak 2011 yılında </a:t>
            </a:r>
            <a:r>
              <a:rPr lang="tr-TR" sz="2800" dirty="0" smtClean="0">
                <a:latin typeface="Century Gothic" panose="020B0502020202020204" pitchFamily="34" charset="0"/>
              </a:rPr>
              <a:t/>
            </a:r>
            <a:br>
              <a:rPr lang="tr-TR" sz="2800" dirty="0" smtClean="0">
                <a:latin typeface="Century Gothic" panose="020B0502020202020204" pitchFamily="34" charset="0"/>
              </a:rPr>
            </a:br>
            <a:endParaRPr lang="tr-TR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0163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87" y="209465"/>
            <a:ext cx="4536504" cy="6420706"/>
          </a:xfrm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5076056" y="874580"/>
            <a:ext cx="3888432" cy="5090476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Century Gothic" panose="020B0502020202020204" pitchFamily="34" charset="0"/>
              </a:rPr>
              <a:t>‘’Tıp Eğitimi Öğrenci Komisyonu’’</a:t>
            </a:r>
            <a:r>
              <a:rPr lang="tr-TR" sz="2800" dirty="0" smtClean="0">
                <a:latin typeface="Century Gothic" panose="020B0502020202020204" pitchFamily="34" charset="0"/>
              </a:rPr>
              <a:t/>
            </a:r>
            <a:br>
              <a:rPr lang="tr-TR" sz="2800" dirty="0" smtClean="0">
                <a:latin typeface="Century Gothic" panose="020B0502020202020204" pitchFamily="34" charset="0"/>
              </a:rPr>
            </a:br>
            <a:r>
              <a:rPr lang="tr-TR" sz="2800" dirty="0">
                <a:latin typeface="Century Gothic" panose="020B0502020202020204" pitchFamily="34" charset="0"/>
              </a:rPr>
              <a:t/>
            </a:r>
            <a:br>
              <a:rPr lang="tr-TR" sz="2800" dirty="0">
                <a:latin typeface="Century Gothic" panose="020B0502020202020204" pitchFamily="34" charset="0"/>
              </a:rPr>
            </a:br>
            <a:r>
              <a:rPr lang="tr-TR" sz="2400" dirty="0" smtClean="0">
                <a:latin typeface="Century Gothic" panose="020B0502020202020204" pitchFamily="34" charset="0"/>
              </a:rPr>
              <a:t>-  Dönem 1-2-3-4-5-6</a:t>
            </a:r>
            <a:br>
              <a:rPr lang="tr-TR" sz="2400" dirty="0" smtClean="0">
                <a:latin typeface="Century Gothic" panose="020B0502020202020204" pitchFamily="34" charset="0"/>
              </a:rPr>
            </a:br>
            <a:r>
              <a:rPr lang="tr-TR" sz="2400" dirty="0">
                <a:latin typeface="Century Gothic" panose="020B0502020202020204" pitchFamily="34" charset="0"/>
              </a:rPr>
              <a:t/>
            </a:r>
            <a:br>
              <a:rPr lang="tr-TR" sz="2400" dirty="0">
                <a:latin typeface="Century Gothic" panose="020B0502020202020204" pitchFamily="34" charset="0"/>
              </a:rPr>
            </a:br>
            <a:r>
              <a:rPr lang="tr-TR" sz="2400" dirty="0" smtClean="0">
                <a:latin typeface="Century Gothic" panose="020B0502020202020204" pitchFamily="34" charset="0"/>
              </a:rPr>
              <a:t>-  23 kişilik bir ekibiz.</a:t>
            </a:r>
            <a:br>
              <a:rPr lang="tr-TR" sz="2400" dirty="0" smtClean="0">
                <a:latin typeface="Century Gothic" panose="020B0502020202020204" pitchFamily="34" charset="0"/>
              </a:rPr>
            </a:br>
            <a:r>
              <a:rPr lang="tr-TR" sz="2400" dirty="0">
                <a:latin typeface="Century Gothic" panose="020B0502020202020204" pitchFamily="34" charset="0"/>
              </a:rPr>
              <a:t/>
            </a:r>
            <a:br>
              <a:rPr lang="tr-TR" sz="2400" dirty="0">
                <a:latin typeface="Century Gothic" panose="020B0502020202020204" pitchFamily="34" charset="0"/>
              </a:rPr>
            </a:br>
            <a:r>
              <a:rPr lang="tr-TR" sz="2400" dirty="0" smtClean="0">
                <a:latin typeface="Century Gothic" panose="020B0502020202020204" pitchFamily="34" charset="0"/>
              </a:rPr>
              <a:t>-  2. Dönem itibariyle </a:t>
            </a:r>
            <a:br>
              <a:rPr lang="tr-TR" sz="2400" dirty="0" smtClean="0">
                <a:latin typeface="Century Gothic" panose="020B0502020202020204" pitchFamily="34" charset="0"/>
              </a:rPr>
            </a:br>
            <a:r>
              <a:rPr lang="tr-TR" sz="2400" dirty="0" smtClean="0">
                <a:latin typeface="Century Gothic" panose="020B0502020202020204" pitchFamily="34" charset="0"/>
              </a:rPr>
              <a:t>4 toplantı gerçekleştirdik.</a:t>
            </a:r>
            <a:endParaRPr lang="tr-TR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7061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800" b="1" dirty="0"/>
              <a:t>21-23 Mart tarihlerinde </a:t>
            </a:r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tr-TR" sz="2800" b="1" dirty="0" smtClean="0"/>
              <a:t>Dokuz </a:t>
            </a:r>
            <a:r>
              <a:rPr lang="tr-TR" sz="2800" b="1" dirty="0"/>
              <a:t>Eylül Üniversitesi’nde gerçekleşen </a:t>
            </a:r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tr-TR" sz="2800" b="1" dirty="0" smtClean="0"/>
              <a:t>9</a:t>
            </a:r>
            <a:r>
              <a:rPr lang="tr-TR" sz="2800" b="1" dirty="0"/>
              <a:t>. Ulusal Tıp Eğitimi </a:t>
            </a:r>
            <a:r>
              <a:rPr lang="tr-TR" sz="2800" b="1" dirty="0" smtClean="0"/>
              <a:t>Kongresi’nde </a:t>
            </a:r>
            <a:br>
              <a:rPr lang="tr-TR" sz="2800" b="1" dirty="0" smtClean="0"/>
            </a:br>
            <a:r>
              <a:rPr lang="tr-TR" sz="2800" b="1" dirty="0" smtClean="0"/>
              <a:t>Üniversitemizi temsil ettik.</a:t>
            </a:r>
            <a:endParaRPr lang="tr-TR" sz="2800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" t="2346" r="4388"/>
          <a:stretch/>
        </p:blipFill>
        <p:spPr>
          <a:xfrm>
            <a:off x="1043608" y="1916831"/>
            <a:ext cx="7056784" cy="4249245"/>
          </a:xfrm>
        </p:spPr>
      </p:pic>
    </p:spTree>
    <p:extLst>
      <p:ext uri="{BB962C8B-B14F-4D97-AF65-F5344CB8AC3E}">
        <p14:creationId xmlns:p14="http://schemas.microsoft.com/office/powerpoint/2010/main" val="19397996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800" b="1" dirty="0"/>
              <a:t>21-23 Mart tarihlerinde </a:t>
            </a:r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tr-TR" sz="2800" b="1" dirty="0" smtClean="0"/>
              <a:t>Dokuz </a:t>
            </a:r>
            <a:r>
              <a:rPr lang="tr-TR" sz="2800" b="1" dirty="0"/>
              <a:t>Eylül Üniversitesi’nde gerçekleşen </a:t>
            </a:r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tr-TR" sz="2800" b="1" dirty="0" smtClean="0"/>
              <a:t>9</a:t>
            </a:r>
            <a:r>
              <a:rPr lang="tr-TR" sz="2800" b="1" dirty="0"/>
              <a:t>. Ulusal Tıp Eğitimi </a:t>
            </a:r>
            <a:r>
              <a:rPr lang="tr-TR" sz="2800" b="1" dirty="0" smtClean="0"/>
              <a:t>Kongresi’nde </a:t>
            </a:r>
            <a:br>
              <a:rPr lang="tr-TR" sz="2800" b="1" dirty="0" smtClean="0"/>
            </a:br>
            <a:r>
              <a:rPr lang="tr-TR" sz="2800" b="1" dirty="0" smtClean="0"/>
              <a:t>Üniversitemizi temsil ettik.</a:t>
            </a:r>
            <a:endParaRPr lang="tr-TR" sz="2800" b="1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" b="6007"/>
          <a:stretch/>
        </p:blipFill>
        <p:spPr>
          <a:xfrm>
            <a:off x="1044116" y="1916832"/>
            <a:ext cx="7055768" cy="424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28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1837</TotalTime>
  <Words>71</Words>
  <Application>Microsoft Office PowerPoint</Application>
  <PresentationFormat>Ekran Gösterisi (4:3)</PresentationFormat>
  <Paragraphs>22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3" baseType="lpstr">
      <vt:lpstr>Adobe Hebrew</vt:lpstr>
      <vt:lpstr>Arial</vt:lpstr>
      <vt:lpstr>Arial Rounded MT Bold</vt:lpstr>
      <vt:lpstr>Calibri</vt:lpstr>
      <vt:lpstr>Calibri Light</vt:lpstr>
      <vt:lpstr>Century Gothic</vt:lpstr>
      <vt:lpstr>Segoe UI</vt:lpstr>
      <vt:lpstr>Wingdings</vt:lpstr>
      <vt:lpstr>Office Teması</vt:lpstr>
      <vt:lpstr>   9. MEZUNİYET ÖNCESİ TIP EĞİTİMİ ÇALIŞTAYI   2015-2016   TIP EĞİTİMİ ÖĞRENCİ KOMİSYONU ADINA ABDURRAHİM FİDAN     </vt:lpstr>
      <vt:lpstr>“Eğitim; sevmekle başlar. Kişi sevmediğini kale almaz. Kale almadığını da hayatına dahil etmez.”                                              </vt:lpstr>
      <vt:lpstr>Bilgiyi bir yük olmaktan çıkarmanın  adıdır; eğitim…</vt:lpstr>
      <vt:lpstr>PowerPoint Sunusu</vt:lpstr>
      <vt:lpstr>Tıp eğitiminde çalışmaların artması;  -Farklı eğitim modellerin ortaya çıkması  -Bu modellerin çeşitli tıp fakültelerinde uygulanması</vt:lpstr>
      <vt:lpstr>‘’Tıp Eğitimi Öğrenci Grubu’’  -Tıp eğitimi süreçlerine öğrenci katılımını kurumsallaştırmak  -Fakültemizde öğrenci merkezli tıp eğitimi kültürünü geliştirmek adına   -İlk olarak 2011 yılında  </vt:lpstr>
      <vt:lpstr>‘’Tıp Eğitimi Öğrenci Komisyonu’’  -  Dönem 1-2-3-4-5-6  -  23 kişilik bir ekibiz.  -  2. Dönem itibariyle  4 toplantı gerçekleştirdik.</vt:lpstr>
      <vt:lpstr>21-23 Mart tarihlerinde  Dokuz Eylül Üniversitesi’nde gerçekleşen  9. Ulusal Tıp Eğitimi Kongresi’nde  Üniversitemizi temsil ettik.</vt:lpstr>
      <vt:lpstr>21-23 Mart tarihlerinde  Dokuz Eylül Üniversitesi’nde gerçekleşen  9. Ulusal Tıp Eğitimi Kongresi’nde  Üniversitemizi temsil ettik.</vt:lpstr>
      <vt:lpstr>PowerPoint Sunusu</vt:lpstr>
      <vt:lpstr>Kısa vadedeki hedeflerimiz:  1- Sürdürülebilirlik   -İlk oluşan grubun devamlılığını engelleyen sebepler?  2-Tıp Eğitimi Öğrenci Komisyonu Yönergesi   -Diğer tıp fakültelerine de birer örnek olabilmek </vt:lpstr>
      <vt:lpstr>Değerli hocalarım;                       Sizlerden dileğimiz..</vt:lpstr>
      <vt:lpstr>Tıp fakültesinde, hocalar ve öğrenciler arasında  saygı sevgi çerçevesinde oluşan  samimi bir iletişim en  değerli şeydir…                                                       </vt:lpstr>
      <vt:lpstr>Teşekkür Ederim…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ASUS</dc:creator>
  <cp:lastModifiedBy>Abdurrahim Fidan</cp:lastModifiedBy>
  <cp:revision>95</cp:revision>
  <dcterms:created xsi:type="dcterms:W3CDTF">2015-03-21T14:29:57Z</dcterms:created>
  <dcterms:modified xsi:type="dcterms:W3CDTF">2016-05-04T22:40:22Z</dcterms:modified>
</cp:coreProperties>
</file>