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51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09.12.2015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Kocaeli Üniversitesi Tıp Fakültesi Araştırma Görevlileri</a:t>
            </a:r>
            <a:br>
              <a:rPr lang="tr-TR" dirty="0" smtClean="0"/>
            </a:br>
            <a:r>
              <a:rPr lang="tr-TR" dirty="0" smtClean="0"/>
              <a:t>Akademik Genel Kurulu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9.12.2015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80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Kısa süreli gözlemci olarak gittiğiniz bir merkezde dahi size bir eğitim programı hazırlanırken, 3 yıllık yan dal eğitimine zorlu bir sınav sonrası hak kazanan öğrencilere</a:t>
            </a:r>
            <a:r>
              <a:rPr lang="tr-TR" dirty="0" smtClean="0">
                <a:solidFill>
                  <a:srgbClr val="FF0000"/>
                </a:solidFill>
              </a:rPr>
              <a:t> ‘</a:t>
            </a:r>
            <a:r>
              <a:rPr lang="tr-TR" dirty="0" err="1" smtClean="0">
                <a:solidFill>
                  <a:srgbClr val="FF0000"/>
                </a:solidFill>
              </a:rPr>
              <a:t>yandal</a:t>
            </a:r>
            <a:r>
              <a:rPr lang="tr-TR" dirty="0" smtClean="0">
                <a:solidFill>
                  <a:srgbClr val="FF0000"/>
                </a:solidFill>
              </a:rPr>
              <a:t> eğitim programı’ </a:t>
            </a:r>
            <a:r>
              <a:rPr lang="tr-TR" dirty="0" smtClean="0"/>
              <a:t>oluşturulması.</a:t>
            </a:r>
          </a:p>
        </p:txBody>
      </p:sp>
    </p:spTree>
    <p:extLst>
      <p:ext uri="{BB962C8B-B14F-4D97-AF65-F5344CB8AC3E}">
        <p14:creationId xmlns:p14="http://schemas.microsoft.com/office/powerpoint/2010/main" val="387026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 </a:t>
            </a:r>
          </a:p>
          <a:p>
            <a:pPr marL="0" indent="0">
              <a:buNone/>
            </a:pPr>
            <a:r>
              <a:rPr lang="tr-TR" dirty="0" smtClean="0"/>
              <a:t>Yan dal asistanlarının akademik ilerlemesine katkıda bulunmak amacıyla </a:t>
            </a:r>
            <a:r>
              <a:rPr lang="tr-TR" dirty="0" smtClean="0">
                <a:solidFill>
                  <a:srgbClr val="FF0000"/>
                </a:solidFill>
              </a:rPr>
              <a:t>akademik makalelerin fikir, planlama ve yazım aşamasında </a:t>
            </a:r>
            <a:r>
              <a:rPr lang="tr-TR" dirty="0" smtClean="0"/>
              <a:t>öğretim görevlilerin desteğinin artırılması.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52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Özel muayene sırasında, rutin poliklinik hastalarının işleyişinin bozulmaması açısından, hastaların tetkik girişlerinin</a:t>
            </a:r>
            <a:r>
              <a:rPr lang="tr-TR" dirty="0"/>
              <a:t> </a:t>
            </a:r>
            <a:r>
              <a:rPr lang="tr-TR" dirty="0" smtClean="0"/>
              <a:t>ve yönlendirilmelerinin  </a:t>
            </a:r>
            <a:r>
              <a:rPr lang="tr-TR" dirty="0" smtClean="0">
                <a:solidFill>
                  <a:srgbClr val="FF0000"/>
                </a:solidFill>
              </a:rPr>
              <a:t>veri giriş elemanları </a:t>
            </a:r>
            <a:r>
              <a:rPr lang="tr-TR" dirty="0" smtClean="0"/>
              <a:t>tarafından yapılması.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39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İçerik Yer Tutucusu 6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800" dirty="0" err="1">
                <a:solidFill>
                  <a:srgbClr val="FF0000"/>
                </a:solidFill>
              </a:rPr>
              <a:t>Sağlık</a:t>
            </a:r>
            <a:r>
              <a:rPr lang="en-US" sz="3800" dirty="0">
                <a:solidFill>
                  <a:srgbClr val="FF0000"/>
                </a:solidFill>
              </a:rPr>
              <a:t> </a:t>
            </a:r>
            <a:r>
              <a:rPr lang="en-US" sz="3800" dirty="0" err="1">
                <a:solidFill>
                  <a:srgbClr val="FF0000"/>
                </a:solidFill>
              </a:rPr>
              <a:t>personelinin</a:t>
            </a:r>
            <a:r>
              <a:rPr lang="en-US" sz="3800" dirty="0">
                <a:solidFill>
                  <a:srgbClr val="FF0000"/>
                </a:solidFill>
              </a:rPr>
              <a:t> </a:t>
            </a:r>
            <a:r>
              <a:rPr lang="en-US" sz="3800" dirty="0" err="1">
                <a:solidFill>
                  <a:srgbClr val="FF0000"/>
                </a:solidFill>
              </a:rPr>
              <a:t>nöbet</a:t>
            </a:r>
            <a:r>
              <a:rPr lang="en-US" sz="3800" dirty="0">
                <a:solidFill>
                  <a:srgbClr val="FF0000"/>
                </a:solidFill>
              </a:rPr>
              <a:t> </a:t>
            </a:r>
            <a:r>
              <a:rPr lang="en-US" sz="3800" dirty="0" err="1">
                <a:solidFill>
                  <a:srgbClr val="FF0000"/>
                </a:solidFill>
              </a:rPr>
              <a:t>ücretleri</a:t>
            </a:r>
            <a:r>
              <a:rPr lang="en-US" sz="3800" dirty="0">
                <a:solidFill>
                  <a:srgbClr val="FF0000"/>
                </a:solidFill>
              </a:rPr>
              <a:t> 657 </a:t>
            </a:r>
            <a:r>
              <a:rPr lang="en-US" sz="3800" dirty="0" err="1">
                <a:solidFill>
                  <a:srgbClr val="FF0000"/>
                </a:solidFill>
              </a:rPr>
              <a:t>sayılı</a:t>
            </a:r>
            <a:r>
              <a:rPr lang="en-US" sz="3800" dirty="0">
                <a:solidFill>
                  <a:srgbClr val="FF0000"/>
                </a:solidFill>
              </a:rPr>
              <a:t> </a:t>
            </a:r>
            <a:r>
              <a:rPr lang="en-US" sz="3800" dirty="0" err="1">
                <a:solidFill>
                  <a:srgbClr val="FF0000"/>
                </a:solidFill>
              </a:rPr>
              <a:t>Kanunun</a:t>
            </a:r>
            <a:r>
              <a:rPr lang="en-US" sz="3800" dirty="0">
                <a:solidFill>
                  <a:srgbClr val="FF0000"/>
                </a:solidFill>
              </a:rPr>
              <a:t> </a:t>
            </a:r>
            <a:r>
              <a:rPr lang="en-US" sz="3800" dirty="0" err="1">
                <a:solidFill>
                  <a:srgbClr val="FF0000"/>
                </a:solidFill>
              </a:rPr>
              <a:t>ek</a:t>
            </a:r>
            <a:r>
              <a:rPr lang="en-US" sz="3800" dirty="0">
                <a:solidFill>
                  <a:srgbClr val="FF0000"/>
                </a:solidFill>
              </a:rPr>
              <a:t> 33. </a:t>
            </a:r>
            <a:r>
              <a:rPr lang="en-US" sz="3800" dirty="0" err="1">
                <a:solidFill>
                  <a:srgbClr val="FF0000"/>
                </a:solidFill>
              </a:rPr>
              <a:t>maddesinde</a:t>
            </a:r>
            <a:r>
              <a:rPr lang="en-US" sz="3800" dirty="0">
                <a:solidFill>
                  <a:srgbClr val="FF0000"/>
                </a:solidFill>
              </a:rPr>
              <a:t> </a:t>
            </a:r>
            <a:r>
              <a:rPr lang="en-US" sz="3800" dirty="0" err="1">
                <a:solidFill>
                  <a:srgbClr val="FF0000"/>
                </a:solidFill>
              </a:rPr>
              <a:t>düzenlenmiştir</a:t>
            </a:r>
            <a:r>
              <a:rPr lang="en-US" sz="3800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3800" dirty="0" err="1">
                <a:solidFill>
                  <a:srgbClr val="FF0000"/>
                </a:solidFill>
              </a:rPr>
              <a:t>Ek</a:t>
            </a:r>
            <a:r>
              <a:rPr lang="en-US" sz="3800" dirty="0">
                <a:solidFill>
                  <a:srgbClr val="FF0000"/>
                </a:solidFill>
              </a:rPr>
              <a:t> 33. </a:t>
            </a:r>
            <a:r>
              <a:rPr lang="en-US" sz="3800" dirty="0" err="1">
                <a:solidFill>
                  <a:srgbClr val="FF0000"/>
                </a:solidFill>
              </a:rPr>
              <a:t>maddede</a:t>
            </a:r>
            <a:r>
              <a:rPr lang="en-US" sz="3800" dirty="0">
                <a:solidFill>
                  <a:srgbClr val="FF0000"/>
                </a:solidFill>
              </a:rPr>
              <a:t> </a:t>
            </a:r>
            <a:r>
              <a:rPr lang="en-US" sz="3800" dirty="0" err="1">
                <a:solidFill>
                  <a:srgbClr val="FF0000"/>
                </a:solidFill>
              </a:rPr>
              <a:t>yer</a:t>
            </a:r>
            <a:r>
              <a:rPr lang="en-US" sz="3800" dirty="0">
                <a:solidFill>
                  <a:srgbClr val="FF0000"/>
                </a:solidFill>
              </a:rPr>
              <a:t> </a:t>
            </a:r>
            <a:r>
              <a:rPr lang="en-US" sz="3800" dirty="0" err="1">
                <a:solidFill>
                  <a:srgbClr val="FF0000"/>
                </a:solidFill>
              </a:rPr>
              <a:t>alan</a:t>
            </a:r>
            <a:r>
              <a:rPr lang="en-US" sz="3800" dirty="0">
                <a:solidFill>
                  <a:srgbClr val="FF0000"/>
                </a:solidFill>
              </a:rPr>
              <a:t> </a:t>
            </a:r>
            <a:r>
              <a:rPr lang="en-US" sz="3800" dirty="0" err="1">
                <a:solidFill>
                  <a:srgbClr val="FF0000"/>
                </a:solidFill>
              </a:rPr>
              <a:t>düzenlemeye</a:t>
            </a:r>
            <a:r>
              <a:rPr lang="en-US" sz="3800" dirty="0">
                <a:solidFill>
                  <a:srgbClr val="FF0000"/>
                </a:solidFill>
              </a:rPr>
              <a:t> </a:t>
            </a:r>
            <a:r>
              <a:rPr lang="en-US" sz="3800" dirty="0" err="1">
                <a:solidFill>
                  <a:srgbClr val="FF0000"/>
                </a:solidFill>
              </a:rPr>
              <a:t>göre</a:t>
            </a:r>
            <a:r>
              <a:rPr lang="en-US" sz="3800" dirty="0">
                <a:solidFill>
                  <a:srgbClr val="FF0000"/>
                </a:solidFill>
              </a:rPr>
              <a:t>,</a:t>
            </a:r>
          </a:p>
          <a:p>
            <a:r>
              <a:rPr lang="en-US" sz="3800" dirty="0"/>
              <a:t>1- </a:t>
            </a:r>
            <a:r>
              <a:rPr lang="en-US" sz="3800" dirty="0" err="1"/>
              <a:t>Haftalık</a:t>
            </a:r>
            <a:r>
              <a:rPr lang="en-US" sz="3800" dirty="0"/>
              <a:t> </a:t>
            </a:r>
            <a:r>
              <a:rPr lang="en-US" sz="3800" dirty="0" err="1"/>
              <a:t>çalışma</a:t>
            </a:r>
            <a:r>
              <a:rPr lang="en-US" sz="3800" dirty="0"/>
              <a:t> </a:t>
            </a:r>
            <a:r>
              <a:rPr lang="en-US" sz="3800" dirty="0" err="1"/>
              <a:t>süresi</a:t>
            </a:r>
            <a:r>
              <a:rPr lang="en-US" sz="3800" dirty="0"/>
              <a:t> </a:t>
            </a:r>
            <a:r>
              <a:rPr lang="en-US" sz="3800" dirty="0" err="1"/>
              <a:t>dışında</a:t>
            </a:r>
            <a:r>
              <a:rPr lang="en-US" sz="3800" dirty="0"/>
              <a:t> </a:t>
            </a:r>
            <a:r>
              <a:rPr lang="en-US" sz="3800" dirty="0">
                <a:solidFill>
                  <a:srgbClr val="FF0000"/>
                </a:solidFill>
              </a:rPr>
              <a:t>normal</a:t>
            </a:r>
            <a:r>
              <a:rPr lang="en-US" sz="38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sz="3800" dirty="0" err="1">
                <a:solidFill>
                  <a:srgbClr val="FF0000"/>
                </a:solidFill>
              </a:rPr>
              <a:t>acil</a:t>
            </a:r>
            <a:r>
              <a:rPr lang="en-US" sz="3800" dirty="0">
                <a:solidFill>
                  <a:srgbClr val="FF0000"/>
                </a:solidFill>
              </a:rPr>
              <a:t> </a:t>
            </a:r>
            <a:r>
              <a:rPr lang="en-US" sz="3800" dirty="0" err="1">
                <a:solidFill>
                  <a:srgbClr val="FF0000"/>
                </a:solidFill>
              </a:rPr>
              <a:t>veya</a:t>
            </a:r>
            <a:r>
              <a:rPr lang="en-US" sz="3800" dirty="0">
                <a:solidFill>
                  <a:srgbClr val="FF0000"/>
                </a:solidFill>
              </a:rPr>
              <a:t> </a:t>
            </a:r>
            <a:r>
              <a:rPr lang="en-US" sz="3800" dirty="0" err="1">
                <a:solidFill>
                  <a:srgbClr val="FF0000"/>
                </a:solidFill>
              </a:rPr>
              <a:t>branş</a:t>
            </a:r>
            <a:r>
              <a:rPr lang="en-US" sz="3800" dirty="0">
                <a:solidFill>
                  <a:srgbClr val="FF0000"/>
                </a:solidFill>
              </a:rPr>
              <a:t> </a:t>
            </a:r>
            <a:r>
              <a:rPr lang="en-US" sz="3800" dirty="0" err="1">
                <a:solidFill>
                  <a:srgbClr val="FF0000"/>
                </a:solidFill>
              </a:rPr>
              <a:t>nöbeti</a:t>
            </a:r>
            <a:r>
              <a:rPr lang="en-US" sz="3800" dirty="0">
                <a:solidFill>
                  <a:srgbClr val="FF0000"/>
                </a:solidFill>
              </a:rPr>
              <a:t> </a:t>
            </a:r>
            <a:r>
              <a:rPr lang="en-US" sz="3800" dirty="0" err="1">
                <a:solidFill>
                  <a:srgbClr val="FF0000"/>
                </a:solidFill>
              </a:rPr>
              <a:t>tutarak</a:t>
            </a:r>
            <a:r>
              <a:rPr lang="en-US" sz="38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sz="3800" dirty="0" err="1"/>
              <a:t>bu</a:t>
            </a:r>
            <a:r>
              <a:rPr lang="en-US" sz="3800" dirty="0"/>
              <a:t> </a:t>
            </a:r>
            <a:r>
              <a:rPr lang="en-US" sz="3800" dirty="0" err="1"/>
              <a:t>nöbet</a:t>
            </a:r>
            <a:r>
              <a:rPr lang="en-US" sz="3800" dirty="0"/>
              <a:t> </a:t>
            </a:r>
            <a:r>
              <a:rPr lang="en-US" sz="3800" dirty="0" err="1"/>
              <a:t>karşılığında</a:t>
            </a:r>
            <a:r>
              <a:rPr lang="en-US" sz="3800" dirty="0"/>
              <a:t> </a:t>
            </a:r>
            <a:r>
              <a:rPr lang="en-US" sz="3800" dirty="0" err="1"/>
              <a:t>kurumunca</a:t>
            </a:r>
            <a:r>
              <a:rPr lang="en-US" sz="3800" dirty="0"/>
              <a:t> </a:t>
            </a:r>
            <a:r>
              <a:rPr lang="en-US" sz="3800" dirty="0" err="1"/>
              <a:t>izin</a:t>
            </a:r>
            <a:r>
              <a:rPr lang="en-US" sz="3800" dirty="0"/>
              <a:t> </a:t>
            </a:r>
            <a:r>
              <a:rPr lang="en-US" sz="3800" dirty="0" err="1"/>
              <a:t>kullanmasına</a:t>
            </a:r>
            <a:r>
              <a:rPr lang="en-US" sz="3800" dirty="0"/>
              <a:t> </a:t>
            </a:r>
            <a:r>
              <a:rPr lang="en-US" sz="3800" dirty="0" err="1"/>
              <a:t>müsaade</a:t>
            </a:r>
            <a:r>
              <a:rPr lang="en-US" sz="3800" dirty="0"/>
              <a:t> </a:t>
            </a:r>
            <a:r>
              <a:rPr lang="en-US" sz="3800" dirty="0" err="1"/>
              <a:t>edilmeyen</a:t>
            </a:r>
            <a:r>
              <a:rPr lang="en-US" sz="3800" dirty="0"/>
              <a:t> </a:t>
            </a:r>
            <a:r>
              <a:rPr lang="en-US" sz="3800" dirty="0" err="1"/>
              <a:t>memurlar</a:t>
            </a:r>
            <a:r>
              <a:rPr lang="en-US" sz="3800" dirty="0"/>
              <a:t> </a:t>
            </a:r>
            <a:r>
              <a:rPr lang="en-US" sz="3800" dirty="0" err="1"/>
              <a:t>ile</a:t>
            </a:r>
            <a:r>
              <a:rPr lang="en-US" sz="3800" dirty="0"/>
              <a:t> </a:t>
            </a:r>
            <a:r>
              <a:rPr lang="en-US" sz="3800" dirty="0" err="1"/>
              <a:t>sözleşmeli</a:t>
            </a:r>
            <a:r>
              <a:rPr lang="en-US" sz="3800" dirty="0"/>
              <a:t> </a:t>
            </a:r>
            <a:r>
              <a:rPr lang="en-US" sz="3800" dirty="0" err="1"/>
              <a:t>personele</a:t>
            </a:r>
            <a:r>
              <a:rPr lang="en-US" sz="3800" dirty="0"/>
              <a:t> </a:t>
            </a:r>
            <a:r>
              <a:rPr lang="en-US" sz="3800" dirty="0" err="1"/>
              <a:t>nöbet</a:t>
            </a:r>
            <a:r>
              <a:rPr lang="en-US" sz="3800" dirty="0"/>
              <a:t> </a:t>
            </a:r>
            <a:r>
              <a:rPr lang="en-US" sz="3800" dirty="0" err="1"/>
              <a:t>ücreti</a:t>
            </a:r>
            <a:r>
              <a:rPr lang="en-US" sz="3800" dirty="0"/>
              <a:t> </a:t>
            </a:r>
            <a:r>
              <a:rPr lang="en-US" sz="3800" dirty="0" err="1"/>
              <a:t>verilmektedir</a:t>
            </a:r>
            <a:r>
              <a:rPr lang="en-US" sz="3800" dirty="0"/>
              <a:t>.</a:t>
            </a:r>
          </a:p>
          <a:p>
            <a:r>
              <a:rPr lang="en-US" sz="3800" dirty="0"/>
              <a:t>2- </a:t>
            </a:r>
            <a:r>
              <a:rPr lang="en-US" sz="3800" dirty="0" err="1"/>
              <a:t>İzin</a:t>
            </a:r>
            <a:r>
              <a:rPr lang="en-US" sz="3800" dirty="0"/>
              <a:t> </a:t>
            </a:r>
            <a:r>
              <a:rPr lang="en-US" sz="3800" dirty="0" err="1"/>
              <a:t>suretiyle</a:t>
            </a:r>
            <a:r>
              <a:rPr lang="en-US" sz="3800" dirty="0"/>
              <a:t> </a:t>
            </a:r>
            <a:r>
              <a:rPr lang="en-US" sz="3800" dirty="0" err="1"/>
              <a:t>karşılanamayan</a:t>
            </a:r>
            <a:r>
              <a:rPr lang="en-US" sz="3800" dirty="0"/>
              <a:t> her </a:t>
            </a:r>
            <a:r>
              <a:rPr lang="en-US" sz="3800" dirty="0" err="1"/>
              <a:t>bir</a:t>
            </a:r>
            <a:r>
              <a:rPr lang="en-US" sz="3800" dirty="0"/>
              <a:t> </a:t>
            </a:r>
            <a:r>
              <a:rPr lang="en-US" sz="3800" dirty="0" err="1"/>
              <a:t>nöbet</a:t>
            </a:r>
            <a:r>
              <a:rPr lang="en-US" sz="3800" dirty="0"/>
              <a:t> </a:t>
            </a:r>
            <a:r>
              <a:rPr lang="en-US" sz="3800" dirty="0" err="1"/>
              <a:t>saati</a:t>
            </a:r>
            <a:r>
              <a:rPr lang="en-US" sz="3800" dirty="0"/>
              <a:t> </a:t>
            </a:r>
            <a:r>
              <a:rPr lang="en-US" sz="3800" dirty="0" err="1"/>
              <a:t>için</a:t>
            </a:r>
            <a:r>
              <a:rPr lang="en-US" sz="3800" dirty="0"/>
              <a:t> (</a:t>
            </a:r>
            <a:r>
              <a:rPr lang="en-US" sz="3800" dirty="0" err="1"/>
              <a:t>nöbet</a:t>
            </a:r>
            <a:r>
              <a:rPr lang="en-US" sz="3800" dirty="0"/>
              <a:t> </a:t>
            </a:r>
            <a:r>
              <a:rPr lang="en-US" sz="3800" dirty="0" err="1"/>
              <a:t>süresi</a:t>
            </a:r>
            <a:r>
              <a:rPr lang="en-US" sz="3800" dirty="0"/>
              <a:t> </a:t>
            </a:r>
            <a:r>
              <a:rPr lang="en-US" sz="3800" dirty="0" err="1"/>
              <a:t>kesintisiz</a:t>
            </a:r>
            <a:r>
              <a:rPr lang="en-US" sz="3800" dirty="0"/>
              <a:t> 6 </a:t>
            </a:r>
            <a:r>
              <a:rPr lang="en-US" sz="3800" dirty="0" err="1"/>
              <a:t>saatten</a:t>
            </a:r>
            <a:r>
              <a:rPr lang="en-US" sz="3800" dirty="0"/>
              <a:t> </a:t>
            </a:r>
            <a:r>
              <a:rPr lang="en-US" sz="3800" dirty="0" err="1"/>
              <a:t>az</a:t>
            </a:r>
            <a:r>
              <a:rPr lang="en-US" sz="3800" dirty="0"/>
              <a:t> </a:t>
            </a:r>
            <a:r>
              <a:rPr lang="en-US" sz="3800" dirty="0" err="1"/>
              <a:t>olmamak</a:t>
            </a:r>
            <a:r>
              <a:rPr lang="en-US" sz="3800" dirty="0"/>
              <a:t> </a:t>
            </a:r>
            <a:r>
              <a:rPr lang="en-US" sz="3800" dirty="0" err="1"/>
              <a:t>üzere</a:t>
            </a:r>
            <a:r>
              <a:rPr lang="en-US" sz="3800" dirty="0"/>
              <a:t>), </a:t>
            </a:r>
            <a:r>
              <a:rPr lang="en-US" sz="3800" dirty="0" err="1"/>
              <a:t>aşağıda</a:t>
            </a:r>
            <a:r>
              <a:rPr lang="en-US" sz="3800" dirty="0"/>
              <a:t> </a:t>
            </a:r>
            <a:r>
              <a:rPr lang="en-US" sz="3800" dirty="0" err="1"/>
              <a:t>gösterilen</a:t>
            </a:r>
            <a:r>
              <a:rPr lang="en-US" sz="3800" dirty="0"/>
              <a:t> </a:t>
            </a:r>
            <a:r>
              <a:rPr lang="en-US" sz="3800" dirty="0" err="1"/>
              <a:t>gösterge</a:t>
            </a:r>
            <a:r>
              <a:rPr lang="en-US" sz="3800" dirty="0"/>
              <a:t> </a:t>
            </a:r>
            <a:r>
              <a:rPr lang="en-US" sz="3800" dirty="0" err="1"/>
              <a:t>rakamlarının</a:t>
            </a:r>
            <a:r>
              <a:rPr lang="en-US" sz="3800" dirty="0"/>
              <a:t> </a:t>
            </a:r>
            <a:r>
              <a:rPr lang="en-US" sz="3800" dirty="0" err="1"/>
              <a:t>aylık</a:t>
            </a:r>
            <a:r>
              <a:rPr lang="en-US" sz="3800" dirty="0"/>
              <a:t> </a:t>
            </a:r>
            <a:r>
              <a:rPr lang="en-US" sz="3800" dirty="0" err="1"/>
              <a:t>katsayısı</a:t>
            </a:r>
            <a:r>
              <a:rPr lang="en-US" sz="3800" dirty="0"/>
              <a:t> </a:t>
            </a:r>
            <a:r>
              <a:rPr lang="en-US" sz="3800" dirty="0" err="1"/>
              <a:t>ile</a:t>
            </a:r>
            <a:r>
              <a:rPr lang="en-US" sz="3800" dirty="0"/>
              <a:t> </a:t>
            </a:r>
            <a:r>
              <a:rPr lang="en-US" sz="3800" dirty="0" err="1"/>
              <a:t>çarpılması</a:t>
            </a:r>
            <a:r>
              <a:rPr lang="en-US" sz="3800" dirty="0"/>
              <a:t> </a:t>
            </a:r>
            <a:r>
              <a:rPr lang="en-US" sz="3800" dirty="0" err="1"/>
              <a:t>sonucu</a:t>
            </a:r>
            <a:r>
              <a:rPr lang="en-US" sz="3800" dirty="0"/>
              <a:t> </a:t>
            </a:r>
            <a:r>
              <a:rPr lang="en-US" sz="3800" dirty="0" err="1"/>
              <a:t>hesaplanacak</a:t>
            </a:r>
            <a:r>
              <a:rPr lang="en-US" sz="3800" dirty="0"/>
              <a:t> </a:t>
            </a:r>
            <a:r>
              <a:rPr lang="en-US" sz="3800" dirty="0" err="1"/>
              <a:t>tutarda</a:t>
            </a:r>
            <a:r>
              <a:rPr lang="en-US" sz="3800" dirty="0"/>
              <a:t> </a:t>
            </a:r>
            <a:r>
              <a:rPr lang="en-US" sz="3800" dirty="0" err="1"/>
              <a:t>nöbet</a:t>
            </a:r>
            <a:r>
              <a:rPr lang="en-US" sz="3800" dirty="0"/>
              <a:t> </a:t>
            </a:r>
            <a:r>
              <a:rPr lang="en-US" sz="3800" dirty="0" err="1"/>
              <a:t>ücreti</a:t>
            </a:r>
            <a:r>
              <a:rPr lang="en-US" sz="3800" dirty="0"/>
              <a:t> </a:t>
            </a:r>
            <a:r>
              <a:rPr lang="en-US" sz="3800" dirty="0" err="1"/>
              <a:t>ödenmektedir</a:t>
            </a:r>
            <a:r>
              <a:rPr lang="en-US" sz="3800" dirty="0"/>
              <a:t>.</a:t>
            </a:r>
          </a:p>
          <a:p>
            <a:r>
              <a:rPr lang="en-US" sz="3800" dirty="0"/>
              <a:t>3- </a:t>
            </a:r>
            <a:r>
              <a:rPr lang="en-US" sz="3800" dirty="0">
                <a:solidFill>
                  <a:srgbClr val="FF0000"/>
                </a:solidFill>
              </a:rPr>
              <a:t>Bu </a:t>
            </a:r>
            <a:r>
              <a:rPr lang="en-US" sz="3800" dirty="0" err="1">
                <a:solidFill>
                  <a:srgbClr val="FF0000"/>
                </a:solidFill>
              </a:rPr>
              <a:t>ücret</a:t>
            </a:r>
            <a:r>
              <a:rPr lang="en-US" sz="3800" dirty="0">
                <a:solidFill>
                  <a:srgbClr val="FF0000"/>
                </a:solidFill>
              </a:rPr>
              <a:t> </a:t>
            </a:r>
            <a:r>
              <a:rPr lang="en-US" sz="3800" dirty="0" err="1">
                <a:solidFill>
                  <a:srgbClr val="FF0000"/>
                </a:solidFill>
              </a:rPr>
              <a:t>yoğun</a:t>
            </a:r>
            <a:r>
              <a:rPr lang="en-US" sz="3800" dirty="0">
                <a:solidFill>
                  <a:srgbClr val="FF0000"/>
                </a:solidFill>
              </a:rPr>
              <a:t> </a:t>
            </a:r>
            <a:r>
              <a:rPr lang="en-US" sz="3800" dirty="0" err="1">
                <a:solidFill>
                  <a:srgbClr val="FF0000"/>
                </a:solidFill>
              </a:rPr>
              <a:t>bakım</a:t>
            </a:r>
            <a:r>
              <a:rPr lang="en-US" sz="3800" dirty="0">
                <a:solidFill>
                  <a:srgbClr val="FF0000"/>
                </a:solidFill>
              </a:rPr>
              <a:t>, </a:t>
            </a:r>
            <a:r>
              <a:rPr lang="en-US" sz="3800" dirty="0" err="1">
                <a:solidFill>
                  <a:srgbClr val="FF0000"/>
                </a:solidFill>
              </a:rPr>
              <a:t>acil</a:t>
            </a:r>
            <a:r>
              <a:rPr lang="en-US" sz="3800" dirty="0">
                <a:solidFill>
                  <a:srgbClr val="FF0000"/>
                </a:solidFill>
              </a:rPr>
              <a:t> </a:t>
            </a:r>
            <a:r>
              <a:rPr lang="en-US" sz="3800" dirty="0" err="1">
                <a:solidFill>
                  <a:srgbClr val="FF0000"/>
                </a:solidFill>
              </a:rPr>
              <a:t>servis</a:t>
            </a:r>
            <a:r>
              <a:rPr lang="en-US" sz="3800" dirty="0">
                <a:solidFill>
                  <a:srgbClr val="FF0000"/>
                </a:solidFill>
              </a:rPr>
              <a:t> </a:t>
            </a:r>
            <a:r>
              <a:rPr lang="en-US" sz="3800" dirty="0" err="1">
                <a:solidFill>
                  <a:srgbClr val="FF0000"/>
                </a:solidFill>
              </a:rPr>
              <a:t>ve</a:t>
            </a:r>
            <a:r>
              <a:rPr lang="en-US" sz="3800" dirty="0">
                <a:solidFill>
                  <a:srgbClr val="FF0000"/>
                </a:solidFill>
              </a:rPr>
              <a:t> 112 </a:t>
            </a:r>
            <a:r>
              <a:rPr lang="en-US" sz="3800" dirty="0" err="1">
                <a:solidFill>
                  <a:srgbClr val="FF0000"/>
                </a:solidFill>
              </a:rPr>
              <a:t>acil</a:t>
            </a:r>
            <a:r>
              <a:rPr lang="en-US" sz="3800" dirty="0">
                <a:solidFill>
                  <a:srgbClr val="FF0000"/>
                </a:solidFill>
              </a:rPr>
              <a:t> </a:t>
            </a:r>
            <a:r>
              <a:rPr lang="en-US" sz="3800" dirty="0" err="1">
                <a:solidFill>
                  <a:srgbClr val="FF0000"/>
                </a:solidFill>
              </a:rPr>
              <a:t>sağlık</a:t>
            </a:r>
            <a:r>
              <a:rPr lang="en-US" sz="3800" dirty="0">
                <a:solidFill>
                  <a:srgbClr val="FF0000"/>
                </a:solidFill>
              </a:rPr>
              <a:t> </a:t>
            </a:r>
            <a:r>
              <a:rPr lang="en-US" sz="3800" dirty="0" err="1">
                <a:solidFill>
                  <a:srgbClr val="FF0000"/>
                </a:solidFill>
              </a:rPr>
              <a:t>hizmetlerinde</a:t>
            </a:r>
            <a:r>
              <a:rPr lang="en-US" sz="3800" dirty="0">
                <a:solidFill>
                  <a:srgbClr val="FF0000"/>
                </a:solidFill>
              </a:rPr>
              <a:t> </a:t>
            </a:r>
            <a:r>
              <a:rPr lang="en-US" sz="3800" dirty="0" err="1">
                <a:solidFill>
                  <a:srgbClr val="FF0000"/>
                </a:solidFill>
              </a:rPr>
              <a:t>tutulan</a:t>
            </a:r>
            <a:r>
              <a:rPr lang="en-US" sz="3800" dirty="0">
                <a:solidFill>
                  <a:srgbClr val="FF0000"/>
                </a:solidFill>
              </a:rPr>
              <a:t> </a:t>
            </a:r>
            <a:r>
              <a:rPr lang="en-US" sz="3800" dirty="0" err="1">
                <a:solidFill>
                  <a:srgbClr val="FF0000"/>
                </a:solidFill>
              </a:rPr>
              <a:t>söz</a:t>
            </a:r>
            <a:r>
              <a:rPr lang="en-US" sz="3800" dirty="0">
                <a:solidFill>
                  <a:srgbClr val="FF0000"/>
                </a:solidFill>
              </a:rPr>
              <a:t> </a:t>
            </a:r>
            <a:r>
              <a:rPr lang="en-US" sz="3800" dirty="0" err="1">
                <a:solidFill>
                  <a:srgbClr val="FF0000"/>
                </a:solidFill>
              </a:rPr>
              <a:t>konusu</a:t>
            </a:r>
            <a:r>
              <a:rPr lang="en-US" sz="3800" dirty="0">
                <a:solidFill>
                  <a:srgbClr val="FF0000"/>
                </a:solidFill>
              </a:rPr>
              <a:t> </a:t>
            </a:r>
            <a:r>
              <a:rPr lang="en-US" sz="3800" dirty="0" err="1">
                <a:solidFill>
                  <a:srgbClr val="FF0000"/>
                </a:solidFill>
              </a:rPr>
              <a:t>nöbetler</a:t>
            </a:r>
            <a:r>
              <a:rPr lang="en-US" sz="3800" dirty="0">
                <a:solidFill>
                  <a:srgbClr val="FF0000"/>
                </a:solidFill>
              </a:rPr>
              <a:t> </a:t>
            </a:r>
            <a:r>
              <a:rPr lang="en-US" sz="3800" dirty="0" err="1">
                <a:solidFill>
                  <a:srgbClr val="FF0000"/>
                </a:solidFill>
              </a:rPr>
              <a:t>için</a:t>
            </a:r>
            <a:r>
              <a:rPr lang="en-US" sz="3800" dirty="0">
                <a:solidFill>
                  <a:srgbClr val="FF0000"/>
                </a:solidFill>
              </a:rPr>
              <a:t> </a:t>
            </a:r>
            <a:r>
              <a:rPr lang="en-US" sz="3800" dirty="0" err="1">
                <a:solidFill>
                  <a:srgbClr val="FF0000"/>
                </a:solidFill>
              </a:rPr>
              <a:t>yüzde</a:t>
            </a:r>
            <a:r>
              <a:rPr lang="en-US" sz="3800" dirty="0">
                <a:solidFill>
                  <a:srgbClr val="FF0000"/>
                </a:solidFill>
              </a:rPr>
              <a:t> </a:t>
            </a:r>
            <a:r>
              <a:rPr lang="en-US" sz="3800" dirty="0" err="1">
                <a:solidFill>
                  <a:srgbClr val="FF0000"/>
                </a:solidFill>
              </a:rPr>
              <a:t>elli</a:t>
            </a:r>
            <a:r>
              <a:rPr lang="en-US" sz="3800" dirty="0">
                <a:solidFill>
                  <a:srgbClr val="FF0000"/>
                </a:solidFill>
              </a:rPr>
              <a:t> </a:t>
            </a:r>
            <a:r>
              <a:rPr lang="en-US" sz="3800" dirty="0" err="1">
                <a:solidFill>
                  <a:srgbClr val="FF0000"/>
                </a:solidFill>
              </a:rPr>
              <a:t>oranında</a:t>
            </a:r>
            <a:r>
              <a:rPr lang="en-US" sz="3800" dirty="0">
                <a:solidFill>
                  <a:srgbClr val="FF0000"/>
                </a:solidFill>
              </a:rPr>
              <a:t> </a:t>
            </a:r>
            <a:r>
              <a:rPr lang="en-US" sz="3800" dirty="0" err="1">
                <a:solidFill>
                  <a:srgbClr val="FF0000"/>
                </a:solidFill>
              </a:rPr>
              <a:t>artırımlı</a:t>
            </a:r>
            <a:r>
              <a:rPr lang="en-US" sz="3800" dirty="0">
                <a:solidFill>
                  <a:srgbClr val="FF0000"/>
                </a:solidFill>
              </a:rPr>
              <a:t> </a:t>
            </a:r>
            <a:r>
              <a:rPr lang="en-US" sz="3800" dirty="0" err="1">
                <a:solidFill>
                  <a:srgbClr val="FF0000"/>
                </a:solidFill>
              </a:rPr>
              <a:t>ödenmektedir</a:t>
            </a:r>
            <a:r>
              <a:rPr lang="en-US" sz="3800" dirty="0">
                <a:solidFill>
                  <a:srgbClr val="FF0000"/>
                </a:solidFill>
              </a:rPr>
              <a:t>. </a:t>
            </a:r>
            <a:r>
              <a:rPr lang="en-US" sz="3800" dirty="0" err="1"/>
              <a:t>Ancak</a:t>
            </a:r>
            <a:r>
              <a:rPr lang="en-US" sz="3800" dirty="0"/>
              <a:t> </a:t>
            </a:r>
            <a:r>
              <a:rPr lang="en-US" sz="3800" dirty="0" err="1"/>
              <a:t>ayda</a:t>
            </a:r>
            <a:r>
              <a:rPr lang="en-US" sz="3800" dirty="0"/>
              <a:t> </a:t>
            </a:r>
            <a:r>
              <a:rPr lang="en-US" sz="3800" dirty="0" err="1"/>
              <a:t>aile</a:t>
            </a:r>
            <a:r>
              <a:rPr lang="en-US" sz="3800" dirty="0"/>
              <a:t> </a:t>
            </a:r>
            <a:r>
              <a:rPr lang="en-US" sz="3800" dirty="0" err="1"/>
              <a:t>sağlığı</a:t>
            </a:r>
            <a:r>
              <a:rPr lang="en-US" sz="3800" dirty="0"/>
              <a:t> </a:t>
            </a:r>
            <a:r>
              <a:rPr lang="en-US" sz="3800" dirty="0" err="1"/>
              <a:t>ve</a:t>
            </a:r>
            <a:r>
              <a:rPr lang="en-US" sz="3800" dirty="0"/>
              <a:t> </a:t>
            </a:r>
            <a:r>
              <a:rPr lang="en-US" sz="3800" dirty="0" err="1"/>
              <a:t>toplum</a:t>
            </a:r>
            <a:r>
              <a:rPr lang="en-US" sz="3800" dirty="0"/>
              <a:t> </a:t>
            </a:r>
            <a:r>
              <a:rPr lang="en-US" sz="3800" dirty="0" err="1"/>
              <a:t>sağlığı</a:t>
            </a:r>
            <a:r>
              <a:rPr lang="en-US" sz="3800" dirty="0"/>
              <a:t> </a:t>
            </a:r>
            <a:r>
              <a:rPr lang="en-US" sz="3800" dirty="0" err="1"/>
              <a:t>merkezlerinde</a:t>
            </a:r>
            <a:r>
              <a:rPr lang="en-US" sz="3800" dirty="0"/>
              <a:t> 60 </a:t>
            </a:r>
            <a:r>
              <a:rPr lang="en-US" sz="3800" dirty="0" err="1"/>
              <a:t>saatten</a:t>
            </a:r>
            <a:r>
              <a:rPr lang="en-US" sz="3800" dirty="0"/>
              <a:t>, </a:t>
            </a:r>
            <a:r>
              <a:rPr lang="en-US" sz="3800" dirty="0" err="1"/>
              <a:t>diğer</a:t>
            </a:r>
            <a:r>
              <a:rPr lang="en-US" sz="3800" dirty="0"/>
              <a:t> </a:t>
            </a:r>
            <a:r>
              <a:rPr lang="en-US" sz="3800" dirty="0" err="1"/>
              <a:t>yerlerde</a:t>
            </a:r>
            <a:r>
              <a:rPr lang="en-US" sz="3800" dirty="0"/>
              <a:t> </a:t>
            </a:r>
            <a:r>
              <a:rPr lang="en-US" sz="3800" dirty="0" err="1"/>
              <a:t>ve</a:t>
            </a:r>
            <a:r>
              <a:rPr lang="en-US" sz="3800" dirty="0"/>
              <a:t> </a:t>
            </a:r>
            <a:r>
              <a:rPr lang="en-US" sz="3800" dirty="0" err="1"/>
              <a:t>hiçbir</a:t>
            </a:r>
            <a:r>
              <a:rPr lang="en-US" sz="3800" dirty="0"/>
              <a:t> </a:t>
            </a:r>
            <a:r>
              <a:rPr lang="en-US" sz="3800" dirty="0" err="1"/>
              <a:t>şekilde</a:t>
            </a:r>
            <a:r>
              <a:rPr lang="en-US" sz="3800" dirty="0"/>
              <a:t> 130 </a:t>
            </a:r>
            <a:r>
              <a:rPr lang="en-US" sz="3800" dirty="0" err="1"/>
              <a:t>saatten</a:t>
            </a:r>
            <a:r>
              <a:rPr lang="en-US" sz="3800" dirty="0"/>
              <a:t> </a:t>
            </a:r>
            <a:r>
              <a:rPr lang="en-US" sz="3800" dirty="0" err="1"/>
              <a:t>fazlası</a:t>
            </a:r>
            <a:r>
              <a:rPr lang="en-US" sz="3800" dirty="0"/>
              <a:t> </a:t>
            </a:r>
            <a:r>
              <a:rPr lang="en-US" sz="3800" dirty="0" err="1"/>
              <a:t>için</a:t>
            </a:r>
            <a:r>
              <a:rPr lang="en-US" sz="3800" dirty="0"/>
              <a:t> </a:t>
            </a:r>
            <a:r>
              <a:rPr lang="en-US" sz="3800" dirty="0" err="1"/>
              <a:t>ödeme</a:t>
            </a:r>
            <a:r>
              <a:rPr lang="en-US" sz="3800" dirty="0"/>
              <a:t> </a:t>
            </a:r>
            <a:r>
              <a:rPr lang="en-US" sz="3800" dirty="0" err="1"/>
              <a:t>yapılmaz</a:t>
            </a:r>
            <a:r>
              <a:rPr lang="en-US" sz="3800" dirty="0"/>
              <a:t>. Bu </a:t>
            </a:r>
            <a:r>
              <a:rPr lang="en-US" sz="3800" dirty="0" err="1"/>
              <a:t>ücret</a:t>
            </a:r>
            <a:r>
              <a:rPr lang="en-US" sz="3800" dirty="0"/>
              <a:t> </a:t>
            </a:r>
            <a:r>
              <a:rPr lang="en-US" sz="3800" dirty="0" err="1"/>
              <a:t>damga</a:t>
            </a:r>
            <a:r>
              <a:rPr lang="en-US" sz="3800" dirty="0"/>
              <a:t> </a:t>
            </a:r>
            <a:r>
              <a:rPr lang="en-US" sz="3800" dirty="0" err="1"/>
              <a:t>vergisi</a:t>
            </a:r>
            <a:r>
              <a:rPr lang="en-US" sz="3800" dirty="0"/>
              <a:t> </a:t>
            </a:r>
            <a:r>
              <a:rPr lang="en-US" sz="3800" dirty="0" err="1"/>
              <a:t>hariç</a:t>
            </a:r>
            <a:r>
              <a:rPr lang="en-US" sz="3800" dirty="0"/>
              <a:t> </a:t>
            </a:r>
            <a:r>
              <a:rPr lang="en-US" sz="3800" dirty="0" err="1"/>
              <a:t>herhangi</a:t>
            </a:r>
            <a:r>
              <a:rPr lang="en-US" sz="3800" dirty="0"/>
              <a:t> </a:t>
            </a:r>
            <a:r>
              <a:rPr lang="en-US" sz="3800" dirty="0" err="1"/>
              <a:t>bir</a:t>
            </a:r>
            <a:r>
              <a:rPr lang="en-US" sz="3800" dirty="0"/>
              <a:t> </a:t>
            </a:r>
            <a:r>
              <a:rPr lang="en-US" sz="3800" dirty="0" err="1"/>
              <a:t>vergi</a:t>
            </a:r>
            <a:r>
              <a:rPr lang="en-US" sz="3800" dirty="0"/>
              <a:t> </a:t>
            </a:r>
            <a:r>
              <a:rPr lang="en-US" sz="3800" dirty="0" err="1"/>
              <a:t>ve</a:t>
            </a:r>
            <a:r>
              <a:rPr lang="en-US" sz="3800" dirty="0"/>
              <a:t> </a:t>
            </a:r>
            <a:r>
              <a:rPr lang="en-US" sz="3800" dirty="0" err="1"/>
              <a:t>kesintiye</a:t>
            </a:r>
            <a:r>
              <a:rPr lang="en-US" sz="3800" dirty="0"/>
              <a:t> </a:t>
            </a:r>
            <a:r>
              <a:rPr lang="en-US" sz="3800" dirty="0" err="1"/>
              <a:t>tabi</a:t>
            </a:r>
            <a:r>
              <a:rPr lang="en-US" sz="3800" dirty="0"/>
              <a:t> </a:t>
            </a:r>
            <a:r>
              <a:rPr lang="en-US" sz="3800" dirty="0" err="1"/>
              <a:t>tutulmaz</a:t>
            </a:r>
            <a:r>
              <a:rPr lang="en-US" sz="3800" dirty="0" smtClean="0"/>
              <a:t>.. </a:t>
            </a:r>
            <a:endParaRPr lang="en-US" sz="3800" dirty="0"/>
          </a:p>
          <a:p>
            <a:r>
              <a:rPr lang="en-US" sz="3800" dirty="0"/>
              <a:t>6- </a:t>
            </a:r>
            <a:r>
              <a:rPr lang="en-US" sz="3800" dirty="0" err="1"/>
              <a:t>İcap</a:t>
            </a:r>
            <a:r>
              <a:rPr lang="en-US" sz="3800" dirty="0"/>
              <a:t> </a:t>
            </a:r>
            <a:r>
              <a:rPr lang="en-US" sz="3800" dirty="0" err="1"/>
              <a:t>nöbeti</a:t>
            </a:r>
            <a:r>
              <a:rPr lang="en-US" sz="3800" dirty="0"/>
              <a:t> </a:t>
            </a:r>
            <a:r>
              <a:rPr lang="en-US" sz="3800" dirty="0" err="1"/>
              <a:t>tutan</a:t>
            </a:r>
            <a:r>
              <a:rPr lang="en-US" sz="3800" dirty="0"/>
              <a:t> </a:t>
            </a:r>
            <a:r>
              <a:rPr lang="en-US" sz="3800" dirty="0" err="1"/>
              <a:t>ve</a:t>
            </a:r>
            <a:r>
              <a:rPr lang="en-US" sz="3800" dirty="0"/>
              <a:t> </a:t>
            </a:r>
            <a:r>
              <a:rPr lang="en-US" sz="3800" dirty="0" err="1"/>
              <a:t>bu</a:t>
            </a:r>
            <a:r>
              <a:rPr lang="en-US" sz="3800" dirty="0"/>
              <a:t> </a:t>
            </a:r>
            <a:r>
              <a:rPr lang="en-US" sz="3800" dirty="0" err="1"/>
              <a:t>nöbet</a:t>
            </a:r>
            <a:r>
              <a:rPr lang="en-US" sz="3800" dirty="0"/>
              <a:t> </a:t>
            </a:r>
            <a:r>
              <a:rPr lang="en-US" sz="3800" dirty="0" err="1"/>
              <a:t>karşılığında</a:t>
            </a:r>
            <a:r>
              <a:rPr lang="en-US" sz="3800" dirty="0"/>
              <a:t> </a:t>
            </a:r>
            <a:r>
              <a:rPr lang="en-US" sz="3800" dirty="0" err="1"/>
              <a:t>kurumunca</a:t>
            </a:r>
            <a:r>
              <a:rPr lang="en-US" sz="3800" dirty="0"/>
              <a:t> </a:t>
            </a:r>
            <a:r>
              <a:rPr lang="en-US" sz="3800" dirty="0" err="1"/>
              <a:t>izin</a:t>
            </a:r>
            <a:r>
              <a:rPr lang="en-US" sz="3800" dirty="0"/>
              <a:t> </a:t>
            </a:r>
            <a:r>
              <a:rPr lang="en-US" sz="3800" dirty="0" err="1"/>
              <a:t>kullanmasına</a:t>
            </a:r>
            <a:r>
              <a:rPr lang="en-US" sz="3800" dirty="0"/>
              <a:t> </a:t>
            </a:r>
            <a:r>
              <a:rPr lang="en-US" sz="3800" dirty="0" err="1"/>
              <a:t>müsaade</a:t>
            </a:r>
            <a:r>
              <a:rPr lang="en-US" sz="3800" dirty="0"/>
              <a:t> </a:t>
            </a:r>
            <a:r>
              <a:rPr lang="en-US" sz="3800" dirty="0" err="1"/>
              <a:t>edilmeyen</a:t>
            </a:r>
            <a:r>
              <a:rPr lang="en-US" sz="3800" dirty="0"/>
              <a:t> </a:t>
            </a:r>
            <a:r>
              <a:rPr lang="en-US" sz="3800" dirty="0" err="1"/>
              <a:t>memurlar</a:t>
            </a:r>
            <a:r>
              <a:rPr lang="en-US" sz="3800" dirty="0"/>
              <a:t> </a:t>
            </a:r>
            <a:r>
              <a:rPr lang="en-US" sz="3800" dirty="0" err="1"/>
              <a:t>ile</a:t>
            </a:r>
            <a:r>
              <a:rPr lang="en-US" sz="3800" dirty="0"/>
              <a:t> </a:t>
            </a:r>
            <a:r>
              <a:rPr lang="en-US" sz="3800" dirty="0" err="1"/>
              <a:t>sözleşmeli</a:t>
            </a:r>
            <a:r>
              <a:rPr lang="en-US" sz="3800" dirty="0"/>
              <a:t> </a:t>
            </a:r>
            <a:r>
              <a:rPr lang="en-US" sz="3800" dirty="0" err="1"/>
              <a:t>personele</a:t>
            </a:r>
            <a:r>
              <a:rPr lang="en-US" sz="3800" dirty="0"/>
              <a:t>, </a:t>
            </a:r>
            <a:r>
              <a:rPr lang="en-US" sz="3800" dirty="0" err="1"/>
              <a:t>izin</a:t>
            </a:r>
            <a:r>
              <a:rPr lang="en-US" sz="3800" dirty="0"/>
              <a:t> </a:t>
            </a:r>
            <a:r>
              <a:rPr lang="en-US" sz="3800" dirty="0" err="1"/>
              <a:t>suretiyle</a:t>
            </a:r>
            <a:r>
              <a:rPr lang="en-US" sz="3800" dirty="0"/>
              <a:t> </a:t>
            </a:r>
            <a:r>
              <a:rPr lang="en-US" sz="3800" dirty="0" err="1"/>
              <a:t>karşılanamayan</a:t>
            </a:r>
            <a:r>
              <a:rPr lang="en-US" sz="3800" dirty="0"/>
              <a:t> her </a:t>
            </a:r>
            <a:r>
              <a:rPr lang="en-US" sz="3800" dirty="0" err="1"/>
              <a:t>bir</a:t>
            </a:r>
            <a:r>
              <a:rPr lang="en-US" sz="3800" dirty="0"/>
              <a:t> </a:t>
            </a:r>
            <a:r>
              <a:rPr lang="en-US" sz="3800" dirty="0" err="1"/>
              <a:t>icap</a:t>
            </a:r>
            <a:r>
              <a:rPr lang="en-US" sz="3800" dirty="0"/>
              <a:t> </a:t>
            </a:r>
            <a:r>
              <a:rPr lang="en-US" sz="3800" dirty="0" err="1"/>
              <a:t>nöbeti</a:t>
            </a:r>
            <a:r>
              <a:rPr lang="en-US" sz="3800" dirty="0"/>
              <a:t> </a:t>
            </a:r>
            <a:r>
              <a:rPr lang="en-US" sz="3800" dirty="0" err="1"/>
              <a:t>saati</a:t>
            </a:r>
            <a:r>
              <a:rPr lang="en-US" sz="3800" dirty="0"/>
              <a:t> </a:t>
            </a:r>
            <a:r>
              <a:rPr lang="en-US" sz="3800" dirty="0" err="1"/>
              <a:t>için</a:t>
            </a:r>
            <a:r>
              <a:rPr lang="en-US" sz="3800" dirty="0"/>
              <a:t>, </a:t>
            </a:r>
            <a:r>
              <a:rPr lang="en-US" sz="3800" dirty="0" err="1"/>
              <a:t>icap</a:t>
            </a:r>
            <a:r>
              <a:rPr lang="en-US" sz="3800" dirty="0"/>
              <a:t> </a:t>
            </a:r>
            <a:r>
              <a:rPr lang="en-US" sz="3800" dirty="0" err="1"/>
              <a:t>nöbeti</a:t>
            </a:r>
            <a:r>
              <a:rPr lang="en-US" sz="3800" dirty="0"/>
              <a:t> </a:t>
            </a:r>
            <a:r>
              <a:rPr lang="en-US" sz="3800" dirty="0" err="1"/>
              <a:t>süresi</a:t>
            </a:r>
            <a:r>
              <a:rPr lang="en-US" sz="3800" dirty="0"/>
              <a:t> </a:t>
            </a:r>
            <a:r>
              <a:rPr lang="en-US" sz="3800" dirty="0" err="1"/>
              <a:t>kesintisiz</a:t>
            </a:r>
            <a:r>
              <a:rPr lang="en-US" sz="3800" dirty="0"/>
              <a:t> 12 </a:t>
            </a:r>
            <a:r>
              <a:rPr lang="en-US" sz="3800" dirty="0" err="1"/>
              <a:t>saatten</a:t>
            </a:r>
            <a:r>
              <a:rPr lang="en-US" sz="3800" dirty="0"/>
              <a:t> </a:t>
            </a:r>
            <a:r>
              <a:rPr lang="en-US" sz="3800" dirty="0" err="1"/>
              <a:t>az</a:t>
            </a:r>
            <a:r>
              <a:rPr lang="en-US" sz="3800" dirty="0"/>
              <a:t> </a:t>
            </a:r>
            <a:r>
              <a:rPr lang="en-US" sz="3800" dirty="0" err="1"/>
              <a:t>olmamak</a:t>
            </a:r>
            <a:r>
              <a:rPr lang="en-US" sz="3800" dirty="0"/>
              <a:t> </a:t>
            </a:r>
            <a:r>
              <a:rPr lang="en-US" sz="3800" dirty="0" err="1"/>
              <a:t>üzere</a:t>
            </a:r>
            <a:r>
              <a:rPr lang="en-US" sz="3800" dirty="0"/>
              <a:t>, </a:t>
            </a:r>
            <a:r>
              <a:rPr lang="en-US" sz="3800" dirty="0" err="1">
                <a:solidFill>
                  <a:srgbClr val="FF0000"/>
                </a:solidFill>
              </a:rPr>
              <a:t>yukarıda</a:t>
            </a:r>
            <a:r>
              <a:rPr lang="en-US" sz="3800" dirty="0">
                <a:solidFill>
                  <a:srgbClr val="FF0000"/>
                </a:solidFill>
              </a:rPr>
              <a:t> </a:t>
            </a:r>
            <a:r>
              <a:rPr lang="en-US" sz="3800" dirty="0" err="1">
                <a:solidFill>
                  <a:srgbClr val="FF0000"/>
                </a:solidFill>
              </a:rPr>
              <a:t>nöbet</a:t>
            </a:r>
            <a:r>
              <a:rPr lang="en-US" sz="3800" dirty="0">
                <a:solidFill>
                  <a:srgbClr val="FF0000"/>
                </a:solidFill>
              </a:rPr>
              <a:t> </a:t>
            </a:r>
            <a:r>
              <a:rPr lang="en-US" sz="3800" dirty="0" err="1">
                <a:solidFill>
                  <a:srgbClr val="FF0000"/>
                </a:solidFill>
              </a:rPr>
              <a:t>ücreti</a:t>
            </a:r>
            <a:r>
              <a:rPr lang="en-US" sz="3800" dirty="0">
                <a:solidFill>
                  <a:srgbClr val="FF0000"/>
                </a:solidFill>
              </a:rPr>
              <a:t> </a:t>
            </a:r>
            <a:r>
              <a:rPr lang="en-US" sz="3800" dirty="0" err="1">
                <a:solidFill>
                  <a:srgbClr val="FF0000"/>
                </a:solidFill>
              </a:rPr>
              <a:t>için</a:t>
            </a:r>
            <a:r>
              <a:rPr lang="en-US" sz="3800" dirty="0">
                <a:solidFill>
                  <a:srgbClr val="FF0000"/>
                </a:solidFill>
              </a:rPr>
              <a:t> </a:t>
            </a:r>
            <a:r>
              <a:rPr lang="en-US" sz="3800" dirty="0" err="1">
                <a:solidFill>
                  <a:srgbClr val="FF0000"/>
                </a:solidFill>
              </a:rPr>
              <a:t>belirlenen</a:t>
            </a:r>
            <a:r>
              <a:rPr lang="en-US" sz="3800" dirty="0">
                <a:solidFill>
                  <a:srgbClr val="FF0000"/>
                </a:solidFill>
              </a:rPr>
              <a:t> </a:t>
            </a:r>
            <a:r>
              <a:rPr lang="en-US" sz="3800" dirty="0" err="1">
                <a:solidFill>
                  <a:srgbClr val="FF0000"/>
                </a:solidFill>
              </a:rPr>
              <a:t>ücretin</a:t>
            </a:r>
            <a:r>
              <a:rPr lang="en-US" sz="3800" dirty="0">
                <a:solidFill>
                  <a:srgbClr val="FF0000"/>
                </a:solidFill>
              </a:rPr>
              <a:t> </a:t>
            </a:r>
            <a:r>
              <a:rPr lang="en-US" sz="3800" dirty="0" err="1">
                <a:solidFill>
                  <a:srgbClr val="FF0000"/>
                </a:solidFill>
              </a:rPr>
              <a:t>yüzde</a:t>
            </a:r>
            <a:r>
              <a:rPr lang="en-US" sz="3800" dirty="0">
                <a:solidFill>
                  <a:srgbClr val="FF0000"/>
                </a:solidFill>
              </a:rPr>
              <a:t> 40'ı </a:t>
            </a:r>
            <a:r>
              <a:rPr lang="en-US" sz="3800" dirty="0" err="1">
                <a:solidFill>
                  <a:srgbClr val="FF0000"/>
                </a:solidFill>
              </a:rPr>
              <a:t>tutarında</a:t>
            </a:r>
            <a:r>
              <a:rPr lang="en-US" sz="3800" dirty="0">
                <a:solidFill>
                  <a:srgbClr val="FF0000"/>
                </a:solidFill>
              </a:rPr>
              <a:t> </a:t>
            </a:r>
            <a:r>
              <a:rPr lang="en-US" sz="3800" dirty="0" err="1">
                <a:solidFill>
                  <a:srgbClr val="FF0000"/>
                </a:solidFill>
              </a:rPr>
              <a:t>icap</a:t>
            </a:r>
            <a:r>
              <a:rPr lang="en-US" sz="3800" dirty="0">
                <a:solidFill>
                  <a:srgbClr val="FF0000"/>
                </a:solidFill>
              </a:rPr>
              <a:t> </a:t>
            </a:r>
            <a:r>
              <a:rPr lang="en-US" sz="3800" dirty="0" err="1">
                <a:solidFill>
                  <a:srgbClr val="FF0000"/>
                </a:solidFill>
              </a:rPr>
              <a:t>nöbet</a:t>
            </a:r>
            <a:r>
              <a:rPr lang="en-US" sz="3800" dirty="0">
                <a:solidFill>
                  <a:srgbClr val="FF0000"/>
                </a:solidFill>
              </a:rPr>
              <a:t> </a:t>
            </a:r>
            <a:r>
              <a:rPr lang="en-US" sz="3800" dirty="0" err="1">
                <a:solidFill>
                  <a:srgbClr val="FF0000"/>
                </a:solidFill>
              </a:rPr>
              <a:t>ücreti</a:t>
            </a:r>
            <a:r>
              <a:rPr lang="en-US" sz="3800" dirty="0">
                <a:solidFill>
                  <a:srgbClr val="FF0000"/>
                </a:solidFill>
              </a:rPr>
              <a:t> </a:t>
            </a:r>
            <a:r>
              <a:rPr lang="en-US" sz="3800" dirty="0" err="1">
                <a:solidFill>
                  <a:srgbClr val="FF0000"/>
                </a:solidFill>
              </a:rPr>
              <a:t>ödenir</a:t>
            </a:r>
            <a:r>
              <a:rPr lang="en-US" sz="3800" dirty="0"/>
              <a:t>. Bu </a:t>
            </a:r>
            <a:r>
              <a:rPr lang="en-US" sz="3800" dirty="0" err="1"/>
              <a:t>şekilde</a:t>
            </a:r>
            <a:r>
              <a:rPr lang="en-US" sz="3800" dirty="0"/>
              <a:t> </a:t>
            </a:r>
            <a:r>
              <a:rPr lang="en-US" sz="3800" dirty="0" err="1"/>
              <a:t>ücretlendirilebilecek</a:t>
            </a:r>
            <a:r>
              <a:rPr lang="en-US" sz="3800" dirty="0"/>
              <a:t> </a:t>
            </a:r>
            <a:r>
              <a:rPr lang="en-US" sz="3800" dirty="0" err="1"/>
              <a:t>toplam</a:t>
            </a:r>
            <a:r>
              <a:rPr lang="en-US" sz="3800" dirty="0"/>
              <a:t> </a:t>
            </a:r>
            <a:r>
              <a:rPr lang="en-US" sz="3800" dirty="0" err="1"/>
              <a:t>icap</a:t>
            </a:r>
            <a:r>
              <a:rPr lang="en-US" sz="3800" dirty="0"/>
              <a:t> </a:t>
            </a:r>
            <a:r>
              <a:rPr lang="en-US" sz="3800" dirty="0" err="1"/>
              <a:t>nöbeti</a:t>
            </a:r>
            <a:r>
              <a:rPr lang="en-US" sz="3800" dirty="0"/>
              <a:t> </a:t>
            </a:r>
            <a:r>
              <a:rPr lang="en-US" sz="3800" dirty="0" err="1"/>
              <a:t>süresi</a:t>
            </a:r>
            <a:r>
              <a:rPr lang="en-US" sz="3800" dirty="0"/>
              <a:t> </a:t>
            </a:r>
            <a:r>
              <a:rPr lang="en-US" sz="3800" dirty="0" err="1"/>
              <a:t>aylık</a:t>
            </a:r>
            <a:r>
              <a:rPr lang="en-US" sz="3800" dirty="0"/>
              <a:t> 120 </a:t>
            </a:r>
            <a:r>
              <a:rPr lang="en-US" sz="3800" dirty="0" err="1"/>
              <a:t>saati</a:t>
            </a:r>
            <a:r>
              <a:rPr lang="en-US" sz="3800" dirty="0"/>
              <a:t> </a:t>
            </a:r>
            <a:r>
              <a:rPr lang="en-US" sz="3800" dirty="0" err="1"/>
              <a:t>geçemez</a:t>
            </a:r>
            <a:r>
              <a:rPr lang="en-US" sz="3800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78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293</Words>
  <Application>Microsoft Office PowerPoint</Application>
  <PresentationFormat>Ekran Gösterisi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8" baseType="lpstr">
      <vt:lpstr>Arial</vt:lpstr>
      <vt:lpstr>Calibri</vt:lpstr>
      <vt:lpstr>Ofis Teması</vt:lpstr>
      <vt:lpstr>Kocaeli Üniversitesi Tıp Fakültesi Araştırma Görevlileri Akademik Genel Kurulu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Burak</dc:creator>
  <cp:lastModifiedBy>Burak Karabulut</cp:lastModifiedBy>
  <cp:revision>7</cp:revision>
  <dcterms:created xsi:type="dcterms:W3CDTF">2015-12-09T07:25:17Z</dcterms:created>
  <dcterms:modified xsi:type="dcterms:W3CDTF">2015-12-09T08:04:16Z</dcterms:modified>
</cp:coreProperties>
</file>