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72" r:id="rId5"/>
    <p:sldId id="266" r:id="rId6"/>
    <p:sldId id="258" r:id="rId7"/>
    <p:sldId id="259" r:id="rId8"/>
    <p:sldId id="260" r:id="rId9"/>
    <p:sldId id="261" r:id="rId10"/>
    <p:sldId id="262" r:id="rId11"/>
    <p:sldId id="273" r:id="rId12"/>
    <p:sldId id="264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2" autoAdjust="0"/>
  </p:normalViewPr>
  <p:slideViewPr>
    <p:cSldViewPr>
      <p:cViewPr>
        <p:scale>
          <a:sx n="75" d="100"/>
          <a:sy n="75" d="100"/>
        </p:scale>
        <p:origin x="-1014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F2F-7F1F-4F0F-96B1-35F9C8A80C08}" type="datetimeFigureOut">
              <a:rPr lang="tr-TR" smtClean="0"/>
              <a:pPr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1EC8-789A-44BF-AB67-B49E5B3EA6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F2F-7F1F-4F0F-96B1-35F9C8A80C08}" type="datetimeFigureOut">
              <a:rPr lang="tr-TR" smtClean="0"/>
              <a:pPr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1EC8-789A-44BF-AB67-B49E5B3EA6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F2F-7F1F-4F0F-96B1-35F9C8A80C08}" type="datetimeFigureOut">
              <a:rPr lang="tr-TR" smtClean="0"/>
              <a:pPr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1EC8-789A-44BF-AB67-B49E5B3EA6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F2F-7F1F-4F0F-96B1-35F9C8A80C08}" type="datetimeFigureOut">
              <a:rPr lang="tr-TR" smtClean="0"/>
              <a:pPr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1EC8-789A-44BF-AB67-B49E5B3EA6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F2F-7F1F-4F0F-96B1-35F9C8A80C08}" type="datetimeFigureOut">
              <a:rPr lang="tr-TR" smtClean="0"/>
              <a:pPr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1EC8-789A-44BF-AB67-B49E5B3EA6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F2F-7F1F-4F0F-96B1-35F9C8A80C08}" type="datetimeFigureOut">
              <a:rPr lang="tr-TR" smtClean="0"/>
              <a:pPr/>
              <a:t>09.12.2015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1EC8-789A-44BF-AB67-B49E5B3EA6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F2F-7F1F-4F0F-96B1-35F9C8A80C08}" type="datetimeFigureOut">
              <a:rPr lang="tr-TR" smtClean="0"/>
              <a:pPr/>
              <a:t>09.12.2015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1EC8-789A-44BF-AB67-B49E5B3EA6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F2F-7F1F-4F0F-96B1-35F9C8A80C08}" type="datetimeFigureOut">
              <a:rPr lang="tr-TR" smtClean="0"/>
              <a:pPr/>
              <a:t>09.12.2015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1EC8-789A-44BF-AB67-B49E5B3EA6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F2F-7F1F-4F0F-96B1-35F9C8A80C08}" type="datetimeFigureOut">
              <a:rPr lang="tr-TR" smtClean="0"/>
              <a:pPr/>
              <a:t>09.12.2015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1EC8-789A-44BF-AB67-B49E5B3EA6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F2F-7F1F-4F0F-96B1-35F9C8A80C08}" type="datetimeFigureOut">
              <a:rPr lang="tr-TR" smtClean="0"/>
              <a:pPr/>
              <a:t>09.12.2015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1EC8-789A-44BF-AB67-B49E5B3EA6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6F2F-7F1F-4F0F-96B1-35F9C8A80C08}" type="datetimeFigureOut">
              <a:rPr lang="tr-TR" smtClean="0"/>
              <a:pPr/>
              <a:t>09.12.2015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1EC8-789A-44BF-AB67-B49E5B3EA6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E6F2F-7F1F-4F0F-96B1-35F9C8A80C08}" type="datetimeFigureOut">
              <a:rPr lang="tr-TR" smtClean="0"/>
              <a:pPr/>
              <a:t>09.12.2015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21EC8-789A-44BF-AB67-B49E5B3EA6F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852936"/>
            <a:ext cx="7772400" cy="74751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Kocaeli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Üniversitesi Tıp Fakültesi Araştırma Görevlileri Akademik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Kurulu</a:t>
            </a:r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r>
              <a:rPr lang="tr-TR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Aralık 2015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8" y="642938"/>
            <a:ext cx="205105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Asistan otoparkı sorunu</a:t>
            </a:r>
          </a:p>
          <a:p>
            <a:r>
              <a:rPr lang="tr-TR" dirty="0" smtClean="0"/>
              <a:t>Yemekhanedeki yemek kalitesinin ve </a:t>
            </a:r>
            <a:r>
              <a:rPr lang="tr-TR" dirty="0" err="1" smtClean="0"/>
              <a:t>çeşitin</a:t>
            </a:r>
            <a:r>
              <a:rPr lang="tr-TR" dirty="0" smtClean="0"/>
              <a:t> artırılması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muayene saatleri sırasında polikliniklerin çok yoğun ve karışık olması;</a:t>
            </a:r>
          </a:p>
          <a:p>
            <a:pPr>
              <a:buNone/>
            </a:pPr>
            <a:r>
              <a:rPr lang="tr-TR" dirty="0" smtClean="0"/>
              <a:t>    - Özel muayenenin saat 16:00’ dan sonra başlaması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tr-TR" dirty="0" smtClean="0"/>
              <a:t>Özet olarak; </a:t>
            </a:r>
          </a:p>
          <a:p>
            <a:pPr>
              <a:buNone/>
            </a:pPr>
            <a:r>
              <a:rPr lang="tr-TR" dirty="0" smtClean="0"/>
              <a:t>    - Nöbet sonrası izin hakkı,</a:t>
            </a:r>
          </a:p>
          <a:p>
            <a:pPr>
              <a:buNone/>
            </a:pPr>
            <a:r>
              <a:rPr lang="tr-TR" dirty="0" smtClean="0"/>
              <a:t>    - Nitelikli uzmanlık eğitimi,</a:t>
            </a:r>
          </a:p>
          <a:p>
            <a:pPr>
              <a:buNone/>
            </a:pPr>
            <a:r>
              <a:rPr lang="tr-TR" dirty="0" smtClean="0"/>
              <a:t>    - Şiddetsiz çalışma ortamı.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CERRAHİ BİLİMLER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Arial" pitchFamily="34" charset="0"/>
              <a:buChar char="•"/>
            </a:pPr>
            <a:r>
              <a:rPr lang="en-US" dirty="0" smtClean="0"/>
              <a:t>YOĞUN BAKIM YATAK SAYISI</a:t>
            </a:r>
          </a:p>
          <a:p>
            <a:pPr marL="971550" lvl="1" indent="-514350">
              <a:buFont typeface="Arial" pitchFamily="34" charset="0"/>
              <a:buChar char="•"/>
            </a:pPr>
            <a:endParaRPr lang="en-US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en-US" dirty="0" smtClean="0"/>
              <a:t>YOĞUN BAKIMDAKİ FİZİKİ DÜZENLEMELERİN BİTİRİLMESİ</a:t>
            </a:r>
          </a:p>
          <a:p>
            <a:pPr marL="971550" lvl="1" indent="-514350">
              <a:buFont typeface="Arial" pitchFamily="34" charset="0"/>
              <a:buChar char="•"/>
            </a:pPr>
            <a:endParaRPr lang="en-US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en-US" dirty="0" smtClean="0"/>
              <a:t>YOĞUN BAKIMA TEK GİRİŞ ÇIKIŞ, GÜVENLİK</a:t>
            </a:r>
          </a:p>
          <a:p>
            <a:pPr marL="971550" lvl="1" indent="-514350">
              <a:buFont typeface="Arial" pitchFamily="34" charset="0"/>
              <a:buChar char="•"/>
            </a:pPr>
            <a:endParaRPr lang="en-US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en-US" dirty="0" smtClean="0"/>
              <a:t>MORFOLOJİ BİNASINA ULAŞIM(MAVİ KOD)</a:t>
            </a:r>
          </a:p>
          <a:p>
            <a:pPr lvl="1">
              <a:buFontTx/>
              <a:buChar char="-"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2667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ASİSTAN SAYISINDAKİ AZALMA – İŞ YÜKÜNDEKİ ARTIŞ</a:t>
            </a:r>
          </a:p>
          <a:p>
            <a:endParaRPr lang="en-US" dirty="0" smtClean="0"/>
          </a:p>
          <a:p>
            <a:r>
              <a:rPr lang="en-US" dirty="0" smtClean="0"/>
              <a:t>AMELİYATHANEDE ÇALIŞAN CERRAHİ BÖLÜM ASİSTANLARINDA NÖBER ERTESİ ÇIKIŞ SAATLERİ</a:t>
            </a:r>
          </a:p>
          <a:p>
            <a:endParaRPr lang="en-US" dirty="0" smtClean="0"/>
          </a:p>
          <a:p>
            <a:r>
              <a:rPr lang="en-US" dirty="0" smtClean="0"/>
              <a:t>AMELİYATHANE VAKA LİSTELERİ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2273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ACİLDEN SERVİSLERE HASTA YATIRILMASINDAKİ SIKINTI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035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SABIR, İYİ NİYET, BİRBİRİMİZE KARŞI ÖZVERİLİ DAVRANMAK, ÖNEMSEMEK, DUYARLI OLMAK, ANLAMAYA ÇALIŞMAK,</a:t>
            </a:r>
            <a:r>
              <a:rPr lang="is-IS" dirty="0" smtClean="0"/>
              <a:t>… TÜM BUNLARI TEK TARAFLI DEĞİL KARŞILIKLI YAPMAK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4838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Bugün Günlerden Asistan </a:t>
            </a:r>
            <a:r>
              <a:rPr lang="tr-TR" dirty="0" smtClean="0"/>
              <a:t>Hekim;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Bugün </a:t>
            </a:r>
            <a:r>
              <a:rPr lang="tr-TR" dirty="0"/>
              <a:t>günlerden uykusuzluk, yorgunluk, </a:t>
            </a:r>
            <a:r>
              <a:rPr lang="tr-TR" dirty="0" smtClean="0"/>
              <a:t>35 </a:t>
            </a:r>
            <a:r>
              <a:rPr lang="tr-TR" dirty="0"/>
              <a:t>saat çalışma...</a:t>
            </a:r>
            <a:br>
              <a:rPr lang="tr-TR" dirty="0"/>
            </a:br>
            <a:r>
              <a:rPr lang="tr-TR" dirty="0"/>
              <a:t>Bugün günlerden nöbet ertesi mesaiye devam etme, tüm zorlu çalışma koşullarına karşın eğitim talep etme...</a:t>
            </a:r>
            <a:br>
              <a:rPr lang="tr-TR" dirty="0"/>
            </a:br>
            <a:r>
              <a:rPr lang="tr-TR" dirty="0"/>
              <a:t>Bugün günlerden tükenmişlik,  yorgunluk, bıkkınlık…</a:t>
            </a:r>
            <a:br>
              <a:rPr lang="tr-TR" dirty="0"/>
            </a:br>
            <a:r>
              <a:rPr lang="tr-TR" dirty="0"/>
              <a:t>Bugün günlerden Melike, Mustafa...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tr-TR" dirty="0" smtClean="0"/>
              <a:t>Toplam asistan sayısı: 334</a:t>
            </a:r>
          </a:p>
          <a:p>
            <a:r>
              <a:rPr lang="tr-TR" dirty="0" smtClean="0"/>
              <a:t>Dahili bilimler: 185</a:t>
            </a:r>
          </a:p>
          <a:p>
            <a:r>
              <a:rPr lang="tr-TR" dirty="0" smtClean="0"/>
              <a:t>Cerrahi bilimler: 123</a:t>
            </a:r>
          </a:p>
          <a:p>
            <a:r>
              <a:rPr lang="tr-TR" dirty="0" smtClean="0"/>
              <a:t>Temel bilimler: 26</a:t>
            </a:r>
          </a:p>
          <a:p>
            <a:pPr>
              <a:buNone/>
            </a:pPr>
            <a:r>
              <a:rPr lang="tr-TR" dirty="0" smtClean="0"/>
              <a:t>    -Yan dal asistan sayısı 24, yabancı uyruklu 12 asistanımız var ( yukarıdaki sayılara dahiller).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2400" dirty="0" smtClean="0"/>
              <a:t>                                                    (08.12.2015 tarihi itibariyle)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Başlarken..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Hastane kantinin 24 saat hizmet vermesini sağladığınız için, </a:t>
            </a:r>
          </a:p>
          <a:p>
            <a:r>
              <a:rPr lang="tr-TR" dirty="0" smtClean="0"/>
              <a:t>Asistan odalarının fiziki şartlarının iyileştirdiğiniz için,</a:t>
            </a:r>
          </a:p>
          <a:p>
            <a:r>
              <a:rPr lang="tr-TR" dirty="0" smtClean="0"/>
              <a:t>En önemlisi de bize kulak verip değişim ve ilerlemeyi desteklediğiniz için teşekkür ederiz..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   </a:t>
            </a:r>
            <a:r>
              <a:rPr lang="tr-TR" b="1" cap="all" dirty="0" err="1" smtClean="0"/>
              <a:t>beklentİLER</a:t>
            </a:r>
            <a:r>
              <a:rPr lang="tr-TR" cap="all" dirty="0" smtClean="0"/>
              <a:t>..</a:t>
            </a:r>
          </a:p>
          <a:p>
            <a:r>
              <a:rPr lang="tr-TR" dirty="0" smtClean="0"/>
              <a:t>Tıp fakültesi asistanlarına ait çalışma odası;</a:t>
            </a:r>
          </a:p>
          <a:p>
            <a:pPr marL="0" indent="0">
              <a:buNone/>
            </a:pPr>
            <a:r>
              <a:rPr lang="tr-TR" dirty="0" smtClean="0"/>
              <a:t>    - Hastane dekanlık girişindeki masa tenisi oynanan alanın dışarıya bakan bir kısmı*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- Katlardaki </a:t>
            </a:r>
            <a:r>
              <a:rPr lang="tr-TR" dirty="0"/>
              <a:t>hasta yakınlarının bekleme salonu olarak kullanıldığı </a:t>
            </a:r>
            <a:r>
              <a:rPr lang="tr-TR" dirty="0" smtClean="0"/>
              <a:t>alanların bir kısmını asistan kartlarıyla girişin mümkün olduğu odalara çevirebiliriz.(24 Saat kullanılabilecek)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0698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tr-TR" dirty="0"/>
              <a:t> </a:t>
            </a:r>
            <a:r>
              <a:rPr lang="tr-TR" dirty="0" smtClean="0"/>
              <a:t>Morfoloji binasındaki güvenlik sorununun çözülmesi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Hematoloji-onkoloji klinikleri ! </a:t>
            </a:r>
          </a:p>
          <a:p>
            <a:pPr marL="514350" indent="-514350">
              <a:buFontTx/>
              <a:buChar char="-"/>
            </a:pPr>
            <a:endParaRPr lang="tr-TR" dirty="0" smtClean="0"/>
          </a:p>
          <a:p>
            <a:pPr marL="514350" indent="-514350"/>
            <a:r>
              <a:rPr lang="tr-TR" dirty="0" smtClean="0"/>
              <a:t>Yoğun bakım sevkleri kanayan yara..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0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tr-TR" dirty="0" smtClean="0"/>
              <a:t>Yıllık izin hakkı ve akademik izin kullanımı</a:t>
            </a:r>
          </a:p>
          <a:p>
            <a:pPr marL="514350" indent="-514350"/>
            <a:r>
              <a:rPr lang="tr-TR" dirty="0" smtClean="0"/>
              <a:t>Asistan </a:t>
            </a:r>
            <a:r>
              <a:rPr lang="tr-TR" dirty="0"/>
              <a:t>sayısının her dönemde </a:t>
            </a:r>
            <a:r>
              <a:rPr lang="tr-TR" dirty="0" smtClean="0"/>
              <a:t>azalması ve yeterli kadro </a:t>
            </a:r>
            <a:r>
              <a:rPr lang="tr-TR" dirty="0"/>
              <a:t>açılmaması</a:t>
            </a:r>
          </a:p>
          <a:p>
            <a:r>
              <a:rPr lang="tr-TR" dirty="0" smtClean="0"/>
              <a:t>  Asistan </a:t>
            </a:r>
            <a:r>
              <a:rPr lang="tr-TR" dirty="0"/>
              <a:t>sayısı yetersiz olduğu için diğer </a:t>
            </a:r>
            <a:r>
              <a:rPr lang="tr-TR" dirty="0" smtClean="0"/>
              <a:t>     bölümlerde </a:t>
            </a:r>
            <a:r>
              <a:rPr lang="tr-TR" dirty="0"/>
              <a:t>yapacağımız rotasyonlara 4 yıl </a:t>
            </a:r>
            <a:r>
              <a:rPr lang="tr-TR" dirty="0" smtClean="0"/>
              <a:t> içinde </a:t>
            </a:r>
            <a:r>
              <a:rPr lang="tr-TR" dirty="0"/>
              <a:t>yeterli süre </a:t>
            </a:r>
            <a:r>
              <a:rPr lang="tr-TR" dirty="0" smtClean="0"/>
              <a:t>verilmemesi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Nöbet ertesi izin hakkı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Pediatri polikliniklerinde </a:t>
            </a:r>
            <a:r>
              <a:rPr lang="tr-TR" dirty="0" err="1" smtClean="0"/>
              <a:t>numaratör</a:t>
            </a:r>
            <a:r>
              <a:rPr lang="tr-TR" dirty="0" smtClean="0"/>
              <a:t> sorunu</a:t>
            </a:r>
          </a:p>
          <a:p>
            <a:r>
              <a:rPr lang="tr-TR" dirty="0" smtClean="0"/>
              <a:t>Pediatri hastaları için özel MR saatleri</a:t>
            </a:r>
          </a:p>
          <a:p>
            <a:r>
              <a:rPr lang="tr-TR" dirty="0" smtClean="0"/>
              <a:t>Doğumlarda bebek hemşiresi (ebe) olmaması- iş yükünün paylaşımı</a:t>
            </a:r>
          </a:p>
          <a:p>
            <a:pPr>
              <a:buNone/>
            </a:pPr>
            <a:r>
              <a:rPr lang="tr-TR" dirty="0" smtClean="0"/>
              <a:t>    -Bebek dostu hastane olmamıza rağmen (Bebek hemşiresi hafta sonu- gece yok; gündüz doğumlara girmiyor)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218</TotalTime>
  <Words>353</Words>
  <Application>Microsoft Office PowerPoint</Application>
  <PresentationFormat>Ekran Gösterisi (4:3)</PresentationFormat>
  <Paragraphs>55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   Kocaeli Üniversitesi Tıp Fakültesi Araştırma Görevlileri Akademik Kurulu  9 Aralık 2015</vt:lpstr>
      <vt:lpstr>Slayt 2</vt:lpstr>
      <vt:lpstr>Slayt 3</vt:lpstr>
      <vt:lpstr>Başlarken..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CERRAHİ BİLİMLER</vt:lpstr>
      <vt:lpstr>Slayt 14</vt:lpstr>
      <vt:lpstr>Slayt 15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Kocaeli Üniversitesi Tıp Fakültesi Araştırma Görevlileri Akademik Kurulu   9 Aralık 2015 Umuttepe</dc:title>
  <dc:creator>Sony</dc:creator>
  <cp:lastModifiedBy>Sony</cp:lastModifiedBy>
  <cp:revision>32</cp:revision>
  <dcterms:created xsi:type="dcterms:W3CDTF">2015-12-08T07:54:54Z</dcterms:created>
  <dcterms:modified xsi:type="dcterms:W3CDTF">2015-12-09T09:34:20Z</dcterms:modified>
</cp:coreProperties>
</file>