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79" r:id="rId2"/>
    <p:sldId id="257" r:id="rId3"/>
    <p:sldId id="283" r:id="rId4"/>
    <p:sldId id="272" r:id="rId5"/>
    <p:sldId id="259" r:id="rId6"/>
    <p:sldId id="260" r:id="rId7"/>
    <p:sldId id="261" r:id="rId8"/>
    <p:sldId id="273" r:id="rId9"/>
    <p:sldId id="287" r:id="rId10"/>
    <p:sldId id="288" r:id="rId11"/>
    <p:sldId id="275" r:id="rId12"/>
    <p:sldId id="265" r:id="rId13"/>
    <p:sldId id="262" r:id="rId14"/>
    <p:sldId id="268" r:id="rId15"/>
    <p:sldId id="271" r:id="rId16"/>
    <p:sldId id="270" r:id="rId17"/>
    <p:sldId id="269" r:id="rId18"/>
    <p:sldId id="290" r:id="rId19"/>
    <p:sldId id="289" r:id="rId20"/>
    <p:sldId id="274"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5" d="100"/>
          <a:sy n="55" d="100"/>
        </p:scale>
        <p:origin x="-72" y="-3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r>
              <a:rPr lang="tr-TR" dirty="0" smtClean="0"/>
              <a:t>Sınıf</a:t>
            </a:r>
            <a:r>
              <a:rPr lang="tr-TR" baseline="0" dirty="0" smtClean="0"/>
              <a:t> Mevcudu</a:t>
            </a:r>
          </a:p>
        </c:rich>
      </c:tx>
      <c:layout/>
      <c:overlay val="0"/>
      <c:spPr>
        <a:noFill/>
        <a:ln>
          <a:noFill/>
        </a:ln>
        <a:effectLst/>
      </c:spPr>
    </c:title>
    <c:autoTitleDeleted val="0"/>
    <c:plotArea>
      <c:layout/>
      <c:barChart>
        <c:barDir val="col"/>
        <c:grouping val="clustered"/>
        <c:varyColors val="0"/>
        <c:ser>
          <c:idx val="0"/>
          <c:order val="0"/>
          <c:tx>
            <c:strRef>
              <c:f>Sayfa1!$B$1</c:f>
              <c:strCache>
                <c:ptCount val="1"/>
                <c:pt idx="0">
                  <c:v>Seri 1</c:v>
                </c:pt>
              </c:strCache>
            </c:strRef>
          </c:tx>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tr-T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Sayfa1!$A$2:$A$5</c:f>
              <c:strCache>
                <c:ptCount val="4"/>
                <c:pt idx="0">
                  <c:v>Kız</c:v>
                </c:pt>
                <c:pt idx="1">
                  <c:v>Erkek</c:v>
                </c:pt>
                <c:pt idx="2">
                  <c:v>Yabancı Uyruklu</c:v>
                </c:pt>
                <c:pt idx="3">
                  <c:v>Toplam</c:v>
                </c:pt>
              </c:strCache>
            </c:strRef>
          </c:cat>
          <c:val>
            <c:numRef>
              <c:f>Sayfa1!$B$2:$B$5</c:f>
              <c:numCache>
                <c:formatCode>General</c:formatCode>
                <c:ptCount val="4"/>
                <c:pt idx="0">
                  <c:v>152</c:v>
                </c:pt>
                <c:pt idx="1">
                  <c:v>145</c:v>
                </c:pt>
                <c:pt idx="2">
                  <c:v>35</c:v>
                </c:pt>
                <c:pt idx="3">
                  <c:v>313</c:v>
                </c:pt>
              </c:numCache>
            </c:numRef>
          </c:val>
        </c:ser>
        <c:dLbls>
          <c:dLblPos val="inEnd"/>
          <c:showLegendKey val="0"/>
          <c:showVal val="1"/>
          <c:showCatName val="0"/>
          <c:showSerName val="0"/>
          <c:showPercent val="0"/>
          <c:showBubbleSize val="0"/>
        </c:dLbls>
        <c:gapWidth val="41"/>
        <c:axId val="169792512"/>
        <c:axId val="168402944"/>
      </c:barChart>
      <c:catAx>
        <c:axId val="16979251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effectLst/>
                <a:latin typeface="+mn-lt"/>
                <a:ea typeface="+mn-ea"/>
                <a:cs typeface="+mn-cs"/>
              </a:defRPr>
            </a:pPr>
            <a:endParaRPr lang="tr-TR"/>
          </a:p>
        </c:txPr>
        <c:crossAx val="168402944"/>
        <c:crosses val="autoZero"/>
        <c:auto val="1"/>
        <c:lblAlgn val="ctr"/>
        <c:lblOffset val="100"/>
        <c:noMultiLvlLbl val="0"/>
      </c:catAx>
      <c:valAx>
        <c:axId val="168402944"/>
        <c:scaling>
          <c:orientation val="minMax"/>
        </c:scaling>
        <c:delete val="1"/>
        <c:axPos val="l"/>
        <c:numFmt formatCode="General" sourceLinked="1"/>
        <c:majorTickMark val="none"/>
        <c:minorTickMark val="none"/>
        <c:tickLblPos val="nextTo"/>
        <c:crossAx val="169792512"/>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tr-TR"/>
    </a:p>
  </c:txPr>
  <c:externalData r:id="rId1">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8.05.2017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9F75050-0E15-4C5B-92B0-66D068882F1F}" type="datetimeFigureOut">
              <a:rPr lang="tr-TR" smtClean="0"/>
              <a:pPr/>
              <a:t>8.05.2017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9F75050-0E15-4C5B-92B0-66D068882F1F}" type="datetimeFigureOut">
              <a:rPr lang="tr-TR" smtClean="0"/>
              <a:pPr/>
              <a:t>8.05.2017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9F75050-0E15-4C5B-92B0-66D068882F1F}" type="datetimeFigureOut">
              <a:rPr lang="tr-TR" smtClean="0"/>
              <a:pPr/>
              <a:t>8.05.2017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9F75050-0E15-4C5B-92B0-66D068882F1F}" type="datetimeFigureOut">
              <a:rPr lang="tr-TR" smtClean="0"/>
              <a:pPr/>
              <a:t>8.05.2017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8.05.2017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D9F75050-0E15-4C5B-92B0-66D068882F1F}" type="datetimeFigureOut">
              <a:rPr lang="tr-TR" smtClean="0"/>
              <a:pPr/>
              <a:t>8.05.2017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D9F75050-0E15-4C5B-92B0-66D068882F1F}" type="datetimeFigureOut">
              <a:rPr lang="tr-TR" smtClean="0"/>
              <a:pPr/>
              <a:t>8.05.2017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8.05.2017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8.05.2017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D9F75050-0E15-4C5B-92B0-66D068882F1F}" type="datetimeFigureOut">
              <a:rPr lang="tr-TR" smtClean="0"/>
              <a:pPr/>
              <a:t>8.05.2017</a:t>
            </a:fld>
            <a:endParaRPr lang="tr-TR"/>
          </a:p>
        </p:txBody>
      </p:sp>
      <p:sp>
        <p:nvSpPr>
          <p:cNvPr id="9" name="Slide Number Placeholder 8"/>
          <p:cNvSpPr>
            <a:spLocks noGrp="1"/>
          </p:cNvSpPr>
          <p:nvPr>
            <p:ph type="sldNum" sz="quarter" idx="11"/>
          </p:nvPr>
        </p:nvSpPr>
        <p:spPr/>
        <p:txBody>
          <a:bodyPr/>
          <a:lstStyle/>
          <a:p>
            <a:fld id="{B1DEFA8C-F947-479F-BE07-76B6B3F80BF1}" type="slidenum">
              <a:rPr lang="tr-TR" smtClean="0"/>
              <a:pPr/>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1DEFA8C-F947-479F-BE07-76B6B3F80BF1}" type="slidenum">
              <a:rPr lang="tr-TR" smtClean="0"/>
              <a:pPr/>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9F75050-0E15-4C5B-92B0-66D068882F1F}" type="datetimeFigureOut">
              <a:rPr lang="tr-TR" smtClean="0"/>
              <a:pPr/>
              <a:t>8.05.2017</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13280" y="3448720"/>
            <a:ext cx="1863152" cy="1911826"/>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1568" y="3429000"/>
            <a:ext cx="1620032" cy="1620032"/>
          </a:xfrm>
          <a:prstGeom prst="rect">
            <a:avLst/>
          </a:prstGeom>
        </p:spPr>
      </p:pic>
      <p:sp>
        <p:nvSpPr>
          <p:cNvPr id="2" name="Unvan 1"/>
          <p:cNvSpPr>
            <a:spLocks noGrp="1"/>
          </p:cNvSpPr>
          <p:nvPr>
            <p:ph type="title"/>
          </p:nvPr>
        </p:nvSpPr>
        <p:spPr>
          <a:xfrm>
            <a:off x="179512" y="1196752"/>
            <a:ext cx="8775427" cy="4248471"/>
          </a:xfrm>
        </p:spPr>
        <p:txBody>
          <a:bodyPr>
            <a:noAutofit/>
          </a:bodyPr>
          <a:lstStyle/>
          <a:p>
            <a:pPr algn="ctr"/>
            <a:r>
              <a:rPr lang="tr-TR" sz="2000" b="1" dirty="0" smtClean="0">
                <a:latin typeface="Segoe UI" panose="020B0502040204020203" pitchFamily="34" charset="0"/>
                <a:cs typeface="Segoe UI" panose="020B0502040204020203" pitchFamily="34" charset="0"/>
              </a:rPr>
              <a:t/>
            </a:r>
            <a:br>
              <a:rPr lang="tr-TR" sz="2000" b="1" dirty="0" smtClean="0">
                <a:latin typeface="Segoe UI" panose="020B0502040204020203" pitchFamily="34" charset="0"/>
                <a:cs typeface="Segoe UI" panose="020B0502040204020203" pitchFamily="34" charset="0"/>
              </a:rPr>
            </a:br>
            <a:r>
              <a:rPr lang="tr-TR" sz="2000" b="1" dirty="0">
                <a:latin typeface="Segoe UI" panose="020B0502040204020203" pitchFamily="34" charset="0"/>
                <a:cs typeface="Segoe UI" panose="020B0502040204020203" pitchFamily="34" charset="0"/>
              </a:rPr>
              <a:t/>
            </a:r>
            <a:br>
              <a:rPr lang="tr-TR" sz="2000" b="1" dirty="0">
                <a:latin typeface="Segoe UI" panose="020B0502040204020203" pitchFamily="34" charset="0"/>
                <a:cs typeface="Segoe UI" panose="020B0502040204020203" pitchFamily="34" charset="0"/>
              </a:rPr>
            </a:br>
            <a:r>
              <a:rPr lang="tr-TR" sz="2000" b="1" dirty="0" smtClean="0">
                <a:latin typeface="Segoe UI" panose="020B0502040204020203" pitchFamily="34" charset="0"/>
                <a:cs typeface="Segoe UI" panose="020B0502040204020203" pitchFamily="34" charset="0"/>
              </a:rPr>
              <a:t/>
            </a:r>
            <a:br>
              <a:rPr lang="tr-TR" sz="2000" b="1" dirty="0" smtClean="0">
                <a:latin typeface="Segoe UI" panose="020B0502040204020203" pitchFamily="34" charset="0"/>
                <a:cs typeface="Segoe UI" panose="020B0502040204020203" pitchFamily="34" charset="0"/>
              </a:rPr>
            </a:br>
            <a:r>
              <a:rPr lang="tr-TR" sz="2000" b="1" dirty="0" smtClean="0">
                <a:latin typeface="Segoe UI" panose="020B0502040204020203" pitchFamily="34" charset="0"/>
                <a:cs typeface="Segoe UI" panose="020B0502040204020203" pitchFamily="34" charset="0"/>
              </a:rPr>
              <a:t>10. MEZUNİYET ÖNCESİ TIP EĞİTİMİ ÇALIŞTAYI</a:t>
            </a:r>
            <a:br>
              <a:rPr lang="tr-TR" sz="2000" b="1" dirty="0" smtClean="0">
                <a:latin typeface="Segoe UI" panose="020B0502040204020203" pitchFamily="34" charset="0"/>
                <a:cs typeface="Segoe UI" panose="020B0502040204020203" pitchFamily="34" charset="0"/>
              </a:rPr>
            </a:br>
            <a:r>
              <a:rPr lang="tr-TR" sz="800" b="1" dirty="0" smtClean="0">
                <a:latin typeface="Segoe UI" panose="020B0502040204020203" pitchFamily="34" charset="0"/>
                <a:cs typeface="Segoe UI" panose="020B0502040204020203" pitchFamily="34" charset="0"/>
              </a:rPr>
              <a:t> </a:t>
            </a:r>
            <a:r>
              <a:rPr lang="tr-TR" sz="2000" b="1" dirty="0" smtClean="0">
                <a:latin typeface="Segoe UI" panose="020B0502040204020203" pitchFamily="34" charset="0"/>
                <a:cs typeface="Segoe UI" panose="020B0502040204020203" pitchFamily="34" charset="0"/>
              </a:rPr>
              <a:t/>
            </a:r>
            <a:br>
              <a:rPr lang="tr-TR" sz="2000" b="1" dirty="0" smtClean="0">
                <a:latin typeface="Segoe UI" panose="020B0502040204020203" pitchFamily="34" charset="0"/>
                <a:cs typeface="Segoe UI" panose="020B0502040204020203" pitchFamily="34" charset="0"/>
              </a:rPr>
            </a:br>
            <a:r>
              <a:rPr lang="tr-TR" sz="1400" b="1" dirty="0" smtClean="0">
                <a:latin typeface="Segoe UI" panose="020B0502040204020203" pitchFamily="34" charset="0"/>
                <a:cs typeface="Segoe UI" panose="020B0502040204020203" pitchFamily="34" charset="0"/>
              </a:rPr>
              <a:t>2016-2017</a:t>
            </a:r>
            <a:r>
              <a:rPr lang="tr-TR" sz="2000" b="1" dirty="0" smtClean="0">
                <a:latin typeface="Segoe UI" panose="020B0502040204020203" pitchFamily="34" charset="0"/>
                <a:cs typeface="Segoe UI" panose="020B0502040204020203" pitchFamily="34" charset="0"/>
              </a:rPr>
              <a:t/>
            </a:r>
            <a:br>
              <a:rPr lang="tr-TR" sz="2000" b="1" dirty="0" smtClean="0">
                <a:latin typeface="Segoe UI" panose="020B0502040204020203" pitchFamily="34" charset="0"/>
                <a:cs typeface="Segoe UI" panose="020B0502040204020203" pitchFamily="34" charset="0"/>
              </a:rPr>
            </a:br>
            <a:r>
              <a:rPr lang="tr-TR" sz="2000" b="1" dirty="0" smtClean="0">
                <a:latin typeface="Segoe UI" panose="020B0502040204020203" pitchFamily="34" charset="0"/>
                <a:cs typeface="Segoe UI" panose="020B0502040204020203" pitchFamily="34" charset="0"/>
              </a:rPr>
              <a:t/>
            </a:r>
            <a:br>
              <a:rPr lang="tr-TR" sz="2000" b="1" dirty="0" smtClean="0">
                <a:latin typeface="Segoe UI" panose="020B0502040204020203" pitchFamily="34" charset="0"/>
                <a:cs typeface="Segoe UI" panose="020B0502040204020203" pitchFamily="34" charset="0"/>
              </a:rPr>
            </a:br>
            <a:r>
              <a:rPr lang="tr-TR" sz="2000" b="1" dirty="0" smtClean="0">
                <a:latin typeface="Segoe UI" panose="020B0502040204020203" pitchFamily="34" charset="0"/>
                <a:cs typeface="Segoe UI" panose="020B0502040204020203" pitchFamily="34" charset="0"/>
              </a:rPr>
              <a:t>TIP EĞİTİMİ ÖĞRENCİ KOMİSYONU</a:t>
            </a:r>
            <a:br>
              <a:rPr lang="tr-TR" sz="2000" b="1" dirty="0" smtClean="0">
                <a:latin typeface="Segoe UI" panose="020B0502040204020203" pitchFamily="34" charset="0"/>
                <a:cs typeface="Segoe UI" panose="020B0502040204020203" pitchFamily="34" charset="0"/>
              </a:rPr>
            </a:br>
            <a:r>
              <a:rPr lang="tr-TR" sz="2000" b="1" dirty="0">
                <a:latin typeface="Segoe UI" panose="020B0502040204020203" pitchFamily="34" charset="0"/>
                <a:cs typeface="Segoe UI" panose="020B0502040204020203" pitchFamily="34" charset="0"/>
              </a:rPr>
              <a:t/>
            </a:r>
            <a:br>
              <a:rPr lang="tr-TR" sz="2000" b="1" dirty="0">
                <a:latin typeface="Segoe UI" panose="020B0502040204020203" pitchFamily="34" charset="0"/>
                <a:cs typeface="Segoe UI" panose="020B0502040204020203" pitchFamily="34" charset="0"/>
              </a:rPr>
            </a:br>
            <a:r>
              <a:rPr lang="tr-TR" sz="2000" b="1" dirty="0" smtClean="0">
                <a:latin typeface="Segoe UI" panose="020B0502040204020203" pitchFamily="34" charset="0"/>
                <a:cs typeface="Segoe UI" panose="020B0502040204020203" pitchFamily="34" charset="0"/>
              </a:rPr>
              <a:t>DÖNEM 1 </a:t>
            </a:r>
            <a:br>
              <a:rPr lang="tr-TR" sz="2000" b="1" dirty="0" smtClean="0">
                <a:latin typeface="Segoe UI" panose="020B0502040204020203" pitchFamily="34" charset="0"/>
                <a:cs typeface="Segoe UI" panose="020B0502040204020203" pitchFamily="34" charset="0"/>
              </a:rPr>
            </a:br>
            <a:r>
              <a:rPr lang="tr-TR" sz="2000" b="1" dirty="0">
                <a:latin typeface="Segoe UI" panose="020B0502040204020203" pitchFamily="34" charset="0"/>
                <a:cs typeface="Segoe UI" panose="020B0502040204020203" pitchFamily="34" charset="0"/>
              </a:rPr>
              <a:t/>
            </a:r>
            <a:br>
              <a:rPr lang="tr-TR" sz="2000" b="1" dirty="0">
                <a:latin typeface="Segoe UI" panose="020B0502040204020203" pitchFamily="34" charset="0"/>
                <a:cs typeface="Segoe UI" panose="020B0502040204020203" pitchFamily="34" charset="0"/>
              </a:rPr>
            </a:br>
            <a:r>
              <a:rPr lang="tr-TR" sz="2000" b="1" dirty="0" smtClean="0">
                <a:latin typeface="Segoe UI" panose="020B0502040204020203" pitchFamily="34" charset="0"/>
                <a:cs typeface="Segoe UI" panose="020B0502040204020203" pitchFamily="34" charset="0"/>
              </a:rPr>
              <a:t>AMİNE YUGRUŞ</a:t>
            </a:r>
            <a:r>
              <a:rPr lang="tr-TR" sz="1800" b="1" dirty="0" smtClean="0">
                <a:latin typeface="Segoe UI" panose="020B0502040204020203" pitchFamily="34" charset="0"/>
                <a:cs typeface="Segoe UI" panose="020B0502040204020203" pitchFamily="34" charset="0"/>
              </a:rPr>
              <a:t/>
            </a:r>
            <a:br>
              <a:rPr lang="tr-TR" sz="1800" b="1" dirty="0" smtClean="0">
                <a:latin typeface="Segoe UI" panose="020B0502040204020203" pitchFamily="34" charset="0"/>
                <a:cs typeface="Segoe UI" panose="020B0502040204020203" pitchFamily="34" charset="0"/>
              </a:rPr>
            </a:br>
            <a:r>
              <a:rPr lang="tr-TR" sz="1800" b="1" dirty="0" smtClean="0">
                <a:latin typeface="Segoe UI" panose="020B0502040204020203" pitchFamily="34" charset="0"/>
                <a:cs typeface="Segoe UI" panose="020B0502040204020203" pitchFamily="34" charset="0"/>
              </a:rPr>
              <a:t/>
            </a:r>
            <a:br>
              <a:rPr lang="tr-TR" sz="1800" b="1" dirty="0" smtClean="0">
                <a:latin typeface="Segoe UI" panose="020B0502040204020203" pitchFamily="34" charset="0"/>
                <a:cs typeface="Segoe UI" panose="020B0502040204020203" pitchFamily="34" charset="0"/>
              </a:rPr>
            </a:br>
            <a:r>
              <a:rPr lang="tr-TR" sz="1800" b="1" dirty="0" smtClean="0">
                <a:latin typeface="Segoe UI" panose="020B0502040204020203" pitchFamily="34" charset="0"/>
                <a:cs typeface="Segoe UI" panose="020B0502040204020203" pitchFamily="34" charset="0"/>
              </a:rPr>
              <a:t>NECİP SELMAN ÖZKAN</a:t>
            </a:r>
            <a:r>
              <a:rPr lang="tr-TR" sz="2000" b="1" dirty="0" smtClean="0">
                <a:latin typeface="Segoe UI" panose="020B0502040204020203" pitchFamily="34" charset="0"/>
                <a:cs typeface="Segoe UI" panose="020B0502040204020203" pitchFamily="34" charset="0"/>
              </a:rPr>
              <a:t/>
            </a:r>
            <a:br>
              <a:rPr lang="tr-TR" sz="2000" b="1" dirty="0" smtClean="0">
                <a:latin typeface="Segoe UI" panose="020B0502040204020203" pitchFamily="34" charset="0"/>
                <a:cs typeface="Segoe UI" panose="020B0502040204020203" pitchFamily="34" charset="0"/>
              </a:rPr>
            </a:br>
            <a:r>
              <a:rPr lang="tr-TR" sz="2000" b="1" dirty="0" smtClean="0">
                <a:latin typeface="Segoe UI" panose="020B0502040204020203" pitchFamily="34" charset="0"/>
                <a:cs typeface="Segoe UI" panose="020B0502040204020203" pitchFamily="34" charset="0"/>
              </a:rPr>
              <a:t/>
            </a:r>
            <a:br>
              <a:rPr lang="tr-TR" sz="2000" b="1" dirty="0" smtClean="0">
                <a:latin typeface="Segoe UI" panose="020B0502040204020203" pitchFamily="34" charset="0"/>
                <a:cs typeface="Segoe UI" panose="020B0502040204020203" pitchFamily="34" charset="0"/>
              </a:rPr>
            </a:br>
            <a:r>
              <a:rPr lang="tr-TR" sz="2000" b="1" dirty="0">
                <a:latin typeface="Segoe UI" panose="020B0502040204020203" pitchFamily="34" charset="0"/>
                <a:cs typeface="Segoe UI" panose="020B0502040204020203" pitchFamily="34" charset="0"/>
              </a:rPr>
              <a:t/>
            </a:r>
            <a:br>
              <a:rPr lang="tr-TR" sz="2000" b="1" dirty="0">
                <a:latin typeface="Segoe UI" panose="020B0502040204020203" pitchFamily="34" charset="0"/>
                <a:cs typeface="Segoe UI" panose="020B0502040204020203" pitchFamily="34" charset="0"/>
              </a:rPr>
            </a:br>
            <a:endParaRPr lang="tr-TR" sz="2000"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48559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Histoloji Laboratuvarı     NN</a:t>
            </a:r>
            <a:endParaRPr lang="tr-TR" dirty="0"/>
          </a:p>
        </p:txBody>
      </p:sp>
      <p:sp>
        <p:nvSpPr>
          <p:cNvPr id="3" name="İçerik Yer Tutucusu 2"/>
          <p:cNvSpPr>
            <a:spLocks noGrp="1"/>
          </p:cNvSpPr>
          <p:nvPr>
            <p:ph idx="1"/>
          </p:nvPr>
        </p:nvSpPr>
        <p:spPr>
          <a:xfrm>
            <a:off x="323528" y="1600200"/>
            <a:ext cx="7753672" cy="4800600"/>
          </a:xfrm>
        </p:spPr>
        <p:txBody>
          <a:bodyPr>
            <a:normAutofit/>
          </a:bodyPr>
          <a:lstStyle/>
          <a:p>
            <a:r>
              <a:rPr lang="tr-TR" sz="3600" dirty="0" smtClean="0"/>
              <a:t>Ders esnasında ne yapacağını şaşırmak</a:t>
            </a:r>
          </a:p>
          <a:p>
            <a:r>
              <a:rPr lang="tr-TR" sz="3600" dirty="0" smtClean="0"/>
              <a:t>Preparatlar</a:t>
            </a:r>
            <a:endParaRPr lang="tr-TR" sz="3600" dirty="0" smtClean="0"/>
          </a:p>
          <a:p>
            <a:r>
              <a:rPr lang="tr-TR" sz="3600" dirty="0" smtClean="0"/>
              <a:t>Asistan sayısı</a:t>
            </a:r>
          </a:p>
          <a:p>
            <a:r>
              <a:rPr lang="tr-TR" sz="3600" dirty="0" smtClean="0"/>
              <a:t>Video oluşturulması</a:t>
            </a:r>
            <a:endParaRPr lang="tr-TR" sz="3600" dirty="0"/>
          </a:p>
        </p:txBody>
      </p:sp>
    </p:spTree>
    <p:extLst>
      <p:ext uri="{BB962C8B-B14F-4D97-AF65-F5344CB8AC3E}">
        <p14:creationId xmlns:p14="http://schemas.microsoft.com/office/powerpoint/2010/main" val="200481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395536" y="404664"/>
            <a:ext cx="8136904" cy="720080"/>
          </a:xfrm>
        </p:spPr>
        <p:txBody>
          <a:bodyPr>
            <a:normAutofit fontScale="90000"/>
          </a:bodyPr>
          <a:lstStyle/>
          <a:p>
            <a:r>
              <a:rPr lang="tr-TR" dirty="0" smtClean="0"/>
              <a:t>İletişim becerileri ve PDÖ oturumları</a:t>
            </a:r>
            <a:br>
              <a:rPr lang="tr-TR" dirty="0" smtClean="0"/>
            </a:br>
            <a:r>
              <a:rPr lang="tr-TR" dirty="0" smtClean="0"/>
              <a:t>AA</a:t>
            </a:r>
            <a:endParaRPr lang="tr-TR" dirty="0"/>
          </a:p>
        </p:txBody>
      </p:sp>
      <p:sp>
        <p:nvSpPr>
          <p:cNvPr id="2" name="1 İçerik Yer Tutucusu"/>
          <p:cNvSpPr>
            <a:spLocks noGrp="1"/>
          </p:cNvSpPr>
          <p:nvPr>
            <p:ph idx="1"/>
          </p:nvPr>
        </p:nvSpPr>
        <p:spPr/>
        <p:txBody>
          <a:bodyPr>
            <a:normAutofit/>
          </a:bodyPr>
          <a:lstStyle/>
          <a:p>
            <a:r>
              <a:rPr lang="tr-TR" sz="3600" dirty="0" smtClean="0"/>
              <a:t>Gönüllü hocalar</a:t>
            </a:r>
          </a:p>
          <a:p>
            <a:r>
              <a:rPr lang="tr-TR" sz="3600" dirty="0" smtClean="0"/>
              <a:t>Ders saatleri</a:t>
            </a:r>
          </a:p>
          <a:p>
            <a:endParaRPr lang="tr-TR"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sz="3600" b="1" dirty="0" smtClean="0"/>
              <a:t>Kütüphane ve BİDEM</a:t>
            </a:r>
            <a:endParaRPr lang="tr-TR" sz="3600" b="1" dirty="0"/>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364337" y="2485257"/>
            <a:ext cx="4547395" cy="3410545"/>
          </a:xfr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4241665" y="2483731"/>
            <a:ext cx="4535190" cy="340139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sz="3600" b="1" dirty="0" smtClean="0"/>
              <a:t>Kütüphane ve BİDEM Sorunları     NN</a:t>
            </a:r>
            <a:endParaRPr lang="tr-TR" sz="3600" b="1" dirty="0"/>
          </a:p>
        </p:txBody>
      </p:sp>
      <p:sp>
        <p:nvSpPr>
          <p:cNvPr id="2" name="1 İçerik Yer Tutucusu"/>
          <p:cNvSpPr>
            <a:spLocks noGrp="1"/>
          </p:cNvSpPr>
          <p:nvPr>
            <p:ph idx="1"/>
          </p:nvPr>
        </p:nvSpPr>
        <p:spPr/>
        <p:txBody>
          <a:bodyPr>
            <a:normAutofit/>
          </a:bodyPr>
          <a:lstStyle/>
          <a:p>
            <a:r>
              <a:rPr lang="tr-TR" sz="3200" dirty="0" smtClean="0"/>
              <a:t>15 </a:t>
            </a:r>
            <a:r>
              <a:rPr lang="tr-TR" sz="3200" dirty="0" err="1" smtClean="0"/>
              <a:t>dk</a:t>
            </a:r>
            <a:r>
              <a:rPr lang="tr-TR" sz="3200" dirty="0" smtClean="0"/>
              <a:t> kuralının denetimi</a:t>
            </a:r>
          </a:p>
          <a:p>
            <a:r>
              <a:rPr lang="tr-TR" sz="3200" dirty="0" smtClean="0"/>
              <a:t>Eski basım kitapların yenilenmesi</a:t>
            </a:r>
            <a:endParaRPr lang="tr-TR" sz="3200" dirty="0" smtClean="0"/>
          </a:p>
          <a:p>
            <a:r>
              <a:rPr lang="tr-TR" sz="3200" dirty="0" smtClean="0"/>
              <a:t>3</a:t>
            </a:r>
            <a:r>
              <a:rPr lang="tr-TR" sz="3200" dirty="0" smtClean="0"/>
              <a:t>. ve 4. sınıflar için çalışma salonu</a:t>
            </a:r>
          </a:p>
          <a:p>
            <a:r>
              <a:rPr lang="tr-TR" sz="3200" dirty="0" smtClean="0"/>
              <a:t>24 </a:t>
            </a:r>
            <a:r>
              <a:rPr lang="tr-TR" sz="3200" dirty="0" err="1" smtClean="0"/>
              <a:t>sa</a:t>
            </a:r>
            <a:r>
              <a:rPr lang="tr-TR" sz="3200" dirty="0" smtClean="0"/>
              <a:t> çalışma salonunun büyütülüp havalandırmasının düzeltilmesi</a:t>
            </a:r>
            <a:endParaRPr lang="tr-TR" sz="3200" dirty="0" smtClean="0"/>
          </a:p>
          <a:p>
            <a:endParaRPr lang="tr-TR"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sz="3600" b="1" dirty="0" smtClean="0"/>
              <a:t>Derslerin İşlenişi  				AA</a:t>
            </a:r>
            <a:endParaRPr lang="tr-TR" sz="3600" b="1" dirty="0"/>
          </a:p>
        </p:txBody>
      </p:sp>
      <p:sp>
        <p:nvSpPr>
          <p:cNvPr id="2" name="1 İçerik Yer Tutucusu"/>
          <p:cNvSpPr>
            <a:spLocks noGrp="1"/>
          </p:cNvSpPr>
          <p:nvPr>
            <p:ph idx="1"/>
          </p:nvPr>
        </p:nvSpPr>
        <p:spPr/>
        <p:txBody>
          <a:bodyPr>
            <a:normAutofit/>
          </a:bodyPr>
          <a:lstStyle/>
          <a:p>
            <a:r>
              <a:rPr lang="tr-TR" sz="3200" dirty="0" err="1" smtClean="0"/>
              <a:t>Slayta</a:t>
            </a:r>
            <a:r>
              <a:rPr lang="tr-TR" sz="3200" dirty="0" smtClean="0"/>
              <a:t> bağlı kalmak</a:t>
            </a:r>
          </a:p>
          <a:p>
            <a:r>
              <a:rPr lang="tr-TR" sz="3200" dirty="0" smtClean="0"/>
              <a:t>Sınıfın hepsi kürsüdür </a:t>
            </a:r>
          </a:p>
          <a:p>
            <a:r>
              <a:rPr lang="tr-TR" sz="3200" dirty="0" smtClean="0"/>
              <a:t>Öğrenci derse dahil edilmeli</a:t>
            </a:r>
            <a:endParaRPr lang="tr-TR"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sz="3600" b="1" dirty="0" smtClean="0"/>
              <a:t>Kurul Sonu Sınavları     NN</a:t>
            </a:r>
            <a:endParaRPr lang="tr-TR" sz="3600" b="1" dirty="0"/>
          </a:p>
        </p:txBody>
      </p:sp>
      <p:sp>
        <p:nvSpPr>
          <p:cNvPr id="2" name="1 İçerik Yer Tutucusu"/>
          <p:cNvSpPr>
            <a:spLocks noGrp="1"/>
          </p:cNvSpPr>
          <p:nvPr>
            <p:ph idx="1"/>
          </p:nvPr>
        </p:nvSpPr>
        <p:spPr/>
        <p:txBody>
          <a:bodyPr>
            <a:normAutofit/>
          </a:bodyPr>
          <a:lstStyle/>
          <a:p>
            <a:pPr marL="0" indent="0">
              <a:buNone/>
            </a:pPr>
            <a:r>
              <a:rPr lang="tr-TR" sz="3600" dirty="0" smtClean="0"/>
              <a:t>Sınavın günü </a:t>
            </a:r>
          </a:p>
          <a:p>
            <a:pPr marL="0" indent="0">
              <a:buNone/>
            </a:pPr>
            <a:endParaRPr lang="tr-TR" sz="3600" dirty="0" smtClean="0"/>
          </a:p>
          <a:p>
            <a:pPr marL="0" indent="0">
              <a:buNone/>
            </a:pPr>
            <a:r>
              <a:rPr lang="tr-TR" sz="3600" dirty="0" smtClean="0"/>
              <a:t>Kurul değerlendirmede söylenenlere ilgi yetersizliği</a:t>
            </a:r>
            <a:endParaRPr lang="tr-TR" sz="3600" dirty="0" smtClean="0"/>
          </a:p>
          <a:p>
            <a:pPr marL="0" indent="0">
              <a:buNone/>
            </a:pPr>
            <a:endParaRPr lang="tr-TR" sz="3600" dirty="0" smtClean="0"/>
          </a:p>
          <a:p>
            <a:pPr marL="0" indent="0">
              <a:buNone/>
            </a:pPr>
            <a:r>
              <a:rPr lang="tr-TR" sz="3600" dirty="0" smtClean="0">
                <a:latin typeface="Times New Roman"/>
                <a:ea typeface="Calibri"/>
                <a:cs typeface="Times New Roman"/>
              </a:rPr>
              <a:t>Ders </a:t>
            </a:r>
            <a:r>
              <a:rPr lang="tr-TR" sz="3600" dirty="0">
                <a:latin typeface="Times New Roman"/>
                <a:ea typeface="Calibri"/>
                <a:cs typeface="Times New Roman"/>
              </a:rPr>
              <a:t>notlarına paralel sınav sorularının olması gerekiyor</a:t>
            </a:r>
            <a:endParaRPr lang="tr-TR" sz="3600" dirty="0">
              <a:ea typeface="Calibri"/>
              <a:cs typeface="Times New Roman"/>
            </a:endParaRPr>
          </a:p>
          <a:p>
            <a:pPr marL="0" indent="0">
              <a:buNone/>
            </a:pPr>
            <a:endParaRPr lang="tr-TR"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sz="3600" b="1" dirty="0" smtClean="0"/>
              <a:t>Kültür Dersleri        AA</a:t>
            </a:r>
            <a:endParaRPr lang="tr-TR" sz="3600" b="1" dirty="0"/>
          </a:p>
        </p:txBody>
      </p:sp>
      <p:sp>
        <p:nvSpPr>
          <p:cNvPr id="2" name="1 İçerik Yer Tutucusu"/>
          <p:cNvSpPr>
            <a:spLocks noGrp="1"/>
          </p:cNvSpPr>
          <p:nvPr>
            <p:ph idx="1"/>
          </p:nvPr>
        </p:nvSpPr>
        <p:spPr>
          <a:xfrm>
            <a:off x="1331640" y="2276872"/>
            <a:ext cx="6400800" cy="3048001"/>
          </a:xfrm>
        </p:spPr>
        <p:txBody>
          <a:bodyPr>
            <a:noAutofit/>
          </a:bodyPr>
          <a:lstStyle/>
          <a:p>
            <a:r>
              <a:rPr lang="tr-TR" sz="2800" dirty="0" smtClean="0"/>
              <a:t>Uzaktan eğitim şeklinde olmalı</a:t>
            </a:r>
          </a:p>
          <a:p>
            <a:endParaRPr lang="tr-TR"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sz="3600" b="1" dirty="0" err="1" smtClean="0"/>
              <a:t>Çalıştayın</a:t>
            </a:r>
            <a:r>
              <a:rPr lang="tr-TR" sz="3600" b="1" dirty="0" smtClean="0"/>
              <a:t> Önemi  			NN</a:t>
            </a:r>
            <a:endParaRPr lang="tr-TR" sz="3600" b="1" dirty="0"/>
          </a:p>
        </p:txBody>
      </p:sp>
      <p:sp>
        <p:nvSpPr>
          <p:cNvPr id="2" name="1 İçerik Yer Tutucusu"/>
          <p:cNvSpPr>
            <a:spLocks noGrp="1"/>
          </p:cNvSpPr>
          <p:nvPr>
            <p:ph idx="1"/>
          </p:nvPr>
        </p:nvSpPr>
        <p:spPr/>
        <p:txBody>
          <a:bodyPr>
            <a:normAutofit lnSpcReduction="10000"/>
          </a:bodyPr>
          <a:lstStyle/>
          <a:p>
            <a:pPr marL="0" indent="0">
              <a:buNone/>
            </a:pPr>
            <a:r>
              <a:rPr lang="tr-TR" dirty="0" smtClean="0"/>
              <a:t> </a:t>
            </a:r>
            <a:r>
              <a:rPr lang="tr-TR" sz="2600" dirty="0" smtClean="0"/>
              <a:t>Bu </a:t>
            </a:r>
            <a:r>
              <a:rPr lang="tr-TR" sz="2600" dirty="0" err="1" smtClean="0"/>
              <a:t>çalıştayları</a:t>
            </a:r>
            <a:r>
              <a:rPr lang="tr-TR" sz="2600" dirty="0" smtClean="0"/>
              <a:t> öğrenciler olarak önemseyip </a:t>
            </a:r>
            <a:r>
              <a:rPr lang="tr-TR" sz="2600" dirty="0" err="1" smtClean="0"/>
              <a:t>çalıştayların</a:t>
            </a:r>
            <a:r>
              <a:rPr lang="tr-TR" sz="2600" dirty="0" smtClean="0"/>
              <a:t> etkinliğine inanıyoruz çünkü daha önceki </a:t>
            </a:r>
            <a:r>
              <a:rPr lang="tr-TR" sz="2600" dirty="0" err="1" smtClean="0"/>
              <a:t>çalıştaylarda</a:t>
            </a:r>
            <a:r>
              <a:rPr lang="tr-TR" sz="2600" dirty="0" smtClean="0"/>
              <a:t> dile getirilen sorunların şu an çözülmüş olduğunu görüyoruz.</a:t>
            </a:r>
          </a:p>
          <a:p>
            <a:endParaRPr lang="tr-TR" sz="2600" dirty="0" smtClean="0"/>
          </a:p>
          <a:p>
            <a:r>
              <a:rPr lang="tr-TR" sz="2600" dirty="0" smtClean="0"/>
              <a:t>6. kurulda morfoloji binasında sarı ışıklar yerine beyaz ışıkların kullanılması</a:t>
            </a:r>
          </a:p>
          <a:p>
            <a:r>
              <a:rPr lang="tr-TR" sz="2600" dirty="0" smtClean="0"/>
              <a:t>Kütüphanedeki masa sayısının arttırılması</a:t>
            </a:r>
          </a:p>
          <a:p>
            <a:r>
              <a:rPr lang="tr-TR" sz="2600" dirty="0" smtClean="0"/>
              <a:t>Sınavların vaktinde açıklanması</a:t>
            </a:r>
          </a:p>
          <a:p>
            <a:r>
              <a:rPr lang="tr-TR" sz="2600" dirty="0" smtClean="0"/>
              <a:t>Kurul sürelerinin düzenlenmesi</a:t>
            </a:r>
          </a:p>
          <a:p>
            <a:r>
              <a:rPr lang="tr-TR" sz="2600" dirty="0" smtClean="0"/>
              <a:t>Ders değişikliklerinin zamanında bildirilmesi</a:t>
            </a:r>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AA</a:t>
            </a:r>
            <a:endParaRPr lang="tr-TR" dirty="0"/>
          </a:p>
        </p:txBody>
      </p:sp>
      <p:sp>
        <p:nvSpPr>
          <p:cNvPr id="3" name="İçerik Yer Tutucusu 2"/>
          <p:cNvSpPr>
            <a:spLocks noGrp="1"/>
          </p:cNvSpPr>
          <p:nvPr>
            <p:ph idx="1"/>
          </p:nvPr>
        </p:nvSpPr>
        <p:spPr/>
        <p:txBody>
          <a:bodyPr>
            <a:normAutofit/>
          </a:bodyPr>
          <a:lstStyle/>
          <a:p>
            <a:r>
              <a:rPr lang="tr-TR" sz="3200" dirty="0" smtClean="0"/>
              <a:t>İnsan eğitimle doğmaz; ama eğitimle yaşar.</a:t>
            </a:r>
          </a:p>
          <a:p>
            <a:pPr marL="2103120" lvl="8" indent="0">
              <a:buNone/>
            </a:pPr>
            <a:r>
              <a:rPr lang="tr-TR" sz="2000" dirty="0" smtClean="0"/>
              <a:t>	</a:t>
            </a:r>
          </a:p>
          <a:p>
            <a:pPr marL="2103120" lvl="8" indent="0">
              <a:buNone/>
            </a:pPr>
            <a:r>
              <a:rPr lang="tr-TR" sz="2000" dirty="0"/>
              <a:t>	</a:t>
            </a:r>
            <a:r>
              <a:rPr lang="tr-TR" sz="2000" dirty="0" smtClean="0"/>
              <a:t>			</a:t>
            </a:r>
            <a:r>
              <a:rPr lang="tr-TR" sz="3600" b="1" dirty="0" smtClean="0"/>
              <a:t>Cervantes</a:t>
            </a:r>
            <a:endParaRPr lang="tr-TR" sz="2000" b="1" dirty="0"/>
          </a:p>
        </p:txBody>
      </p:sp>
    </p:spTree>
    <p:extLst>
      <p:ext uri="{BB962C8B-B14F-4D97-AF65-F5344CB8AC3E}">
        <p14:creationId xmlns:p14="http://schemas.microsoft.com/office/powerpoint/2010/main" val="272049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NN</a:t>
            </a:r>
            <a:endParaRPr lang="tr-TR" dirty="0"/>
          </a:p>
        </p:txBody>
      </p:sp>
      <p:sp>
        <p:nvSpPr>
          <p:cNvPr id="3" name="İçerik Yer Tutucusu 2"/>
          <p:cNvSpPr>
            <a:spLocks noGrp="1"/>
          </p:cNvSpPr>
          <p:nvPr>
            <p:ph idx="1"/>
          </p:nvPr>
        </p:nvSpPr>
        <p:spPr/>
        <p:txBody>
          <a:bodyPr>
            <a:normAutofit/>
          </a:bodyPr>
          <a:lstStyle/>
          <a:p>
            <a:pPr fontAlgn="t"/>
            <a:r>
              <a:rPr lang="tr-TR" sz="3600" dirty="0"/>
              <a:t>Bir ülkenin geleceği, o ülke insanlarının göreceği eğitime bağlıdır.</a:t>
            </a:r>
          </a:p>
          <a:p>
            <a:pPr indent="0" fontAlgn="t">
              <a:buNone/>
            </a:pPr>
            <a:r>
              <a:rPr lang="tr-TR" sz="3600" b="1" dirty="0" smtClean="0"/>
              <a:t>				Albert Einstein</a:t>
            </a:r>
            <a:endParaRPr lang="tr-TR" sz="3200" dirty="0"/>
          </a:p>
          <a:p>
            <a:endParaRPr lang="tr-TR" sz="2800" dirty="0"/>
          </a:p>
        </p:txBody>
      </p:sp>
    </p:spTree>
    <p:extLst>
      <p:ext uri="{BB962C8B-B14F-4D97-AF65-F5344CB8AC3E}">
        <p14:creationId xmlns:p14="http://schemas.microsoft.com/office/powerpoint/2010/main" val="2577119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sz="3600" b="1" dirty="0" smtClean="0"/>
              <a:t>Sınıf  istatistiği				AA</a:t>
            </a:r>
            <a:endParaRPr lang="tr-TR" sz="3600" b="1" dirty="0"/>
          </a:p>
        </p:txBody>
      </p:sp>
      <p:graphicFrame>
        <p:nvGraphicFramePr>
          <p:cNvPr id="22" name="İçerik Yer Tutucusu 21"/>
          <p:cNvGraphicFramePr>
            <a:graphicFrameLocks noGrp="1"/>
          </p:cNvGraphicFramePr>
          <p:nvPr>
            <p:ph idx="1"/>
            <p:extLst>
              <p:ext uri="{D42A27DB-BD31-4B8C-83A1-F6EECF244321}">
                <p14:modId xmlns:p14="http://schemas.microsoft.com/office/powerpoint/2010/main" val="3865589582"/>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sz="3600" b="1" dirty="0" smtClean="0"/>
              <a:t>Dinlediğiniz için</a:t>
            </a:r>
            <a:endParaRPr lang="tr-TR" sz="3600" b="1" dirty="0"/>
          </a:p>
        </p:txBody>
      </p:sp>
      <p:sp>
        <p:nvSpPr>
          <p:cNvPr id="2" name="1 İçerik Yer Tutucusu"/>
          <p:cNvSpPr>
            <a:spLocks noGrp="1"/>
          </p:cNvSpPr>
          <p:nvPr>
            <p:ph idx="1"/>
          </p:nvPr>
        </p:nvSpPr>
        <p:spPr>
          <a:xfrm>
            <a:off x="1403648" y="2204864"/>
            <a:ext cx="6480720" cy="1819399"/>
          </a:xfrm>
        </p:spPr>
        <p:txBody>
          <a:bodyPr>
            <a:noAutofit/>
          </a:bodyPr>
          <a:lstStyle/>
          <a:p>
            <a:pPr marL="0" indent="0">
              <a:buNone/>
            </a:pPr>
            <a:r>
              <a:rPr lang="tr-TR" sz="4800" dirty="0" smtClean="0"/>
              <a:t>Hepinize </a:t>
            </a:r>
          </a:p>
          <a:p>
            <a:pPr marL="0" indent="0">
              <a:buNone/>
            </a:pPr>
            <a:r>
              <a:rPr lang="tr-TR" sz="4800" dirty="0" smtClean="0"/>
              <a:t>               teşekkür </a:t>
            </a:r>
          </a:p>
          <a:p>
            <a:pPr marL="0" indent="0">
              <a:buNone/>
            </a:pPr>
            <a:r>
              <a:rPr lang="tr-TR" sz="4800" dirty="0" smtClean="0"/>
              <a:t>                              ederiz.  </a:t>
            </a:r>
            <a:endParaRPr lang="tr-TR" sz="4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43608" y="1295400"/>
            <a:ext cx="6728792" cy="685800"/>
          </a:xfrm>
        </p:spPr>
        <p:txBody>
          <a:bodyPr>
            <a:normAutofit/>
          </a:bodyPr>
          <a:lstStyle/>
          <a:p>
            <a:r>
              <a:rPr lang="tr-TR" sz="3600" b="1" dirty="0" smtClean="0"/>
              <a:t>Dönem 1 Ders Programı       NN</a:t>
            </a:r>
            <a:endParaRPr lang="tr-TR" sz="3600" b="1" dirty="0"/>
          </a:p>
        </p:txBody>
      </p:sp>
      <p:sp>
        <p:nvSpPr>
          <p:cNvPr id="3" name="İçerik Yer Tutucusu 2"/>
          <p:cNvSpPr>
            <a:spLocks noGrp="1"/>
          </p:cNvSpPr>
          <p:nvPr>
            <p:ph idx="1"/>
          </p:nvPr>
        </p:nvSpPr>
        <p:spPr>
          <a:xfrm>
            <a:off x="611560" y="2132856"/>
            <a:ext cx="7886700" cy="4486274"/>
          </a:xfrm>
        </p:spPr>
        <p:txBody>
          <a:bodyPr>
            <a:noAutofit/>
          </a:bodyPr>
          <a:lstStyle/>
          <a:p>
            <a:r>
              <a:rPr lang="tr-TR" sz="2000" dirty="0" smtClean="0"/>
              <a:t>Hücre Bilimleri Ders Kurulu I (19 Eylül 2016-19 Ekim 2016)</a:t>
            </a:r>
          </a:p>
          <a:p>
            <a:r>
              <a:rPr lang="tr-TR" sz="2000" dirty="0" smtClean="0"/>
              <a:t>Hücre Bilimleri Ders Kurulu II (20 Ekim 2016- 29 Kasım 2016)</a:t>
            </a:r>
          </a:p>
          <a:p>
            <a:r>
              <a:rPr lang="tr-TR" sz="2000" dirty="0" smtClean="0"/>
              <a:t>Hücre Bilimleri Ders Kurulu III (30 Kasım 2016- 5 Ocak 2017)</a:t>
            </a:r>
          </a:p>
          <a:p>
            <a:r>
              <a:rPr lang="tr-TR" sz="2000" dirty="0" smtClean="0"/>
              <a:t>Genetik ve Gelişim Biyolojisi Ders Kurulu ( 6 Ocak 2017- 13 Mart 2017)</a:t>
            </a:r>
          </a:p>
          <a:p>
            <a:r>
              <a:rPr lang="tr-TR" sz="2000" dirty="0" smtClean="0"/>
              <a:t>İskelet ve Doku Sistemleri Ders Kurulu (14 Mart 2017- 10 Nisan 2017)</a:t>
            </a:r>
          </a:p>
          <a:p>
            <a:r>
              <a:rPr lang="tr-TR" sz="2000" dirty="0" smtClean="0"/>
              <a:t>Kas ve Sinir Dokuları Ders Kurulu (11 Nisan 2017- 29 Mayıs 2017)</a:t>
            </a:r>
            <a:endParaRPr lang="tr-TR" sz="2000" dirty="0"/>
          </a:p>
        </p:txBody>
      </p:sp>
    </p:spTree>
    <p:extLst>
      <p:ext uri="{BB962C8B-B14F-4D97-AF65-F5344CB8AC3E}">
        <p14:creationId xmlns:p14="http://schemas.microsoft.com/office/powerpoint/2010/main" val="2472006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fontScale="90000"/>
          </a:bodyPr>
          <a:lstStyle/>
          <a:p>
            <a:r>
              <a:rPr lang="tr-TR" sz="3600" b="1" dirty="0" smtClean="0"/>
              <a:t>Öğrenci arkadaşlarla problemler tartışıldı</a:t>
            </a:r>
            <a:br>
              <a:rPr lang="tr-TR" sz="3600" b="1" dirty="0" smtClean="0"/>
            </a:br>
            <a:r>
              <a:rPr lang="tr-TR" sz="3600" b="1" dirty="0" smtClean="0"/>
              <a:t>AA</a:t>
            </a:r>
            <a:endParaRPr lang="tr-TR" sz="3600" b="1" dirty="0"/>
          </a:p>
        </p:txBody>
      </p:sp>
      <p:sp>
        <p:nvSpPr>
          <p:cNvPr id="2" name="1 İçerik Yer Tutucusu"/>
          <p:cNvSpPr>
            <a:spLocks noGrp="1"/>
          </p:cNvSpPr>
          <p:nvPr>
            <p:ph idx="1"/>
          </p:nvPr>
        </p:nvSpPr>
        <p:spPr/>
        <p:txBody>
          <a:bodyPr>
            <a:normAutofit/>
          </a:bodyPr>
          <a:lstStyle/>
          <a:p>
            <a:r>
              <a:rPr lang="tr-TR" sz="2600" dirty="0" smtClean="0"/>
              <a:t>Tıp eğitimi adına önceliğimiz olan eğitim kalitesini artırmak için sıkıntılı olduğunu düşündüğümüz konuları  daha nesnel bir şekilde ifade edebilmek amacıyla arkadaşlarımıza </a:t>
            </a:r>
            <a:r>
              <a:rPr lang="tr-TR" sz="2600" dirty="0"/>
              <a:t>9</a:t>
            </a:r>
            <a:r>
              <a:rPr lang="tr-TR" sz="2600" dirty="0" smtClean="0"/>
              <a:t> başlıklı bir anket hazırladık. Aynı zamanda arkadaşlarımızın eklemek istedikleri sorunları ve olmazsa olmaz diye düşündükleri çözüm önerilerini de öğrenebileceğimiz bir bölüm açtık. Arkadaşımızın değerli düşünceleri neticesinde geri bildirim oluşturduğumuz sunumu sizlerle paylaşacağız.</a:t>
            </a:r>
            <a:endParaRPr lang="tr-TR" sz="2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tr-TR" sz="3600" b="1" dirty="0" smtClean="0"/>
              <a:t>Dersliğimiz   				NN</a:t>
            </a:r>
            <a:endParaRPr lang="tr-TR" dirty="0"/>
          </a:p>
        </p:txBody>
      </p:sp>
      <p:sp>
        <p:nvSpPr>
          <p:cNvPr id="2" name="1 İçerik Yer Tutucusu"/>
          <p:cNvSpPr>
            <a:spLocks noGrp="1"/>
          </p:cNvSpPr>
          <p:nvPr>
            <p:ph idx="1"/>
          </p:nvPr>
        </p:nvSpPr>
        <p:spPr>
          <a:xfrm>
            <a:off x="1331640" y="2060848"/>
            <a:ext cx="6400800" cy="3048001"/>
          </a:xfrm>
        </p:spPr>
        <p:txBody>
          <a:bodyPr>
            <a:noAutofit/>
          </a:bodyPr>
          <a:lstStyle/>
          <a:p>
            <a:r>
              <a:rPr lang="tr-TR" sz="3200" b="1" dirty="0" smtClean="0"/>
              <a:t>Ses sistemi</a:t>
            </a:r>
          </a:p>
          <a:p>
            <a:r>
              <a:rPr lang="tr-TR" sz="3200" b="1" dirty="0" smtClean="0"/>
              <a:t>Klima sistemi </a:t>
            </a:r>
          </a:p>
          <a:p>
            <a:r>
              <a:rPr lang="tr-TR" sz="3200" b="1" dirty="0" smtClean="0"/>
              <a:t>Görüntü sistemi</a:t>
            </a:r>
            <a:endParaRPr lang="tr-TR" sz="3200" b="1" dirty="0"/>
          </a:p>
          <a:p>
            <a:r>
              <a:rPr lang="tr-TR" sz="3200" b="1" dirty="0" smtClean="0"/>
              <a:t>Arka </a:t>
            </a:r>
            <a:r>
              <a:rPr lang="tr-TR" sz="3200" b="1" dirty="0" smtClean="0"/>
              <a:t>kapılar</a:t>
            </a:r>
          </a:p>
          <a:p>
            <a:r>
              <a:rPr lang="tr-TR" sz="3200" b="1" dirty="0" smtClean="0"/>
              <a:t>Askılık</a:t>
            </a:r>
          </a:p>
          <a:p>
            <a:r>
              <a:rPr lang="tr-TR" sz="3200" b="1" dirty="0" smtClean="0"/>
              <a:t>Sekreterlik </a:t>
            </a:r>
            <a:endParaRPr lang="tr-TR" sz="3200" b="1" dirty="0" smtClean="0"/>
          </a:p>
          <a:p>
            <a:endParaRPr lang="tr-TR" sz="32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sz="3600" b="1" dirty="0" smtClean="0"/>
              <a:t>Laboratuvar Derslerimiz</a:t>
            </a:r>
            <a:endParaRPr lang="tr-TR" sz="3600" b="1"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57375"/>
            <a:ext cx="7620000" cy="428625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sz="3600" b="1" dirty="0" smtClean="0"/>
              <a:t>Anatomi Laboratuvarı			AA</a:t>
            </a:r>
            <a:endParaRPr lang="tr-TR" sz="3600" b="1" dirty="0"/>
          </a:p>
        </p:txBody>
      </p:sp>
      <p:sp>
        <p:nvSpPr>
          <p:cNvPr id="2" name="1 İçerik Yer Tutucusu"/>
          <p:cNvSpPr>
            <a:spLocks noGrp="1"/>
          </p:cNvSpPr>
          <p:nvPr>
            <p:ph idx="1"/>
          </p:nvPr>
        </p:nvSpPr>
        <p:spPr>
          <a:xfrm>
            <a:off x="467544" y="2348880"/>
            <a:ext cx="7609656" cy="4051920"/>
          </a:xfrm>
        </p:spPr>
        <p:txBody>
          <a:bodyPr>
            <a:normAutofit/>
          </a:bodyPr>
          <a:lstStyle/>
          <a:p>
            <a:r>
              <a:rPr lang="tr-TR" sz="2600" dirty="0" smtClean="0"/>
              <a:t>Materyal eksikliği</a:t>
            </a:r>
          </a:p>
          <a:p>
            <a:r>
              <a:rPr lang="tr-TR" sz="2600" dirty="0" smtClean="0"/>
              <a:t>Grup sayısındaki öğrenci fazlalığı</a:t>
            </a:r>
          </a:p>
          <a:p>
            <a:r>
              <a:rPr lang="tr-TR" sz="2600" dirty="0" smtClean="0"/>
              <a:t>Videolu anlatım</a:t>
            </a:r>
          </a:p>
          <a:p>
            <a:pPr marL="114300" indent="0">
              <a:buNone/>
            </a:pPr>
            <a:endParaRPr lang="tr-TR" sz="2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sz="3600" b="1" dirty="0" smtClean="0"/>
              <a:t>Biyokimya Laboratuvarı 		NN</a:t>
            </a:r>
            <a:endParaRPr lang="tr-TR" sz="3600" b="1" dirty="0"/>
          </a:p>
        </p:txBody>
      </p:sp>
      <p:sp>
        <p:nvSpPr>
          <p:cNvPr id="2" name="1 İçerik Yer Tutucusu"/>
          <p:cNvSpPr>
            <a:spLocks noGrp="1"/>
          </p:cNvSpPr>
          <p:nvPr>
            <p:ph idx="1"/>
          </p:nvPr>
        </p:nvSpPr>
        <p:spPr/>
        <p:txBody>
          <a:bodyPr>
            <a:normAutofit/>
          </a:bodyPr>
          <a:lstStyle/>
          <a:p>
            <a:r>
              <a:rPr lang="tr-TR" dirty="0" smtClean="0"/>
              <a:t>Materyallerin eksik </a:t>
            </a:r>
            <a:r>
              <a:rPr lang="tr-TR" dirty="0" smtClean="0"/>
              <a:t>oluşu</a:t>
            </a:r>
          </a:p>
          <a:p>
            <a:r>
              <a:rPr lang="tr-TR" dirty="0" smtClean="0"/>
              <a:t>Herkesin eşit derecede uygulama yapamaması</a:t>
            </a:r>
          </a:p>
          <a:p>
            <a:r>
              <a:rPr lang="tr-TR" dirty="0" smtClean="0"/>
              <a:t>Sağlıksız iletişim</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Mikrobiyoloji Laboratuvarı     AA</a:t>
            </a:r>
            <a:endParaRPr lang="tr-TR" dirty="0"/>
          </a:p>
        </p:txBody>
      </p:sp>
      <p:sp>
        <p:nvSpPr>
          <p:cNvPr id="3" name="İçerik Yer Tutucusu 2"/>
          <p:cNvSpPr>
            <a:spLocks noGrp="1"/>
          </p:cNvSpPr>
          <p:nvPr>
            <p:ph idx="1"/>
          </p:nvPr>
        </p:nvSpPr>
        <p:spPr/>
        <p:txBody>
          <a:bodyPr>
            <a:normAutofit/>
          </a:bodyPr>
          <a:lstStyle/>
          <a:p>
            <a:r>
              <a:rPr lang="tr-TR" sz="3200" dirty="0" smtClean="0"/>
              <a:t>Katılım </a:t>
            </a:r>
            <a:r>
              <a:rPr lang="tr-TR" sz="3200" dirty="0" err="1" smtClean="0"/>
              <a:t>sağllıklı</a:t>
            </a:r>
            <a:endParaRPr lang="tr-TR" sz="3200" dirty="0" smtClean="0"/>
          </a:p>
          <a:p>
            <a:r>
              <a:rPr lang="tr-TR" sz="3200" dirty="0" smtClean="0"/>
              <a:t>Videolarla destekleniyor</a:t>
            </a:r>
          </a:p>
          <a:p>
            <a:r>
              <a:rPr lang="tr-TR" sz="3200" dirty="0" smtClean="0"/>
              <a:t>Anlaşılır </a:t>
            </a:r>
            <a:endParaRPr lang="tr-TR" sz="3200" dirty="0"/>
          </a:p>
        </p:txBody>
      </p:sp>
    </p:spTree>
    <p:extLst>
      <p:ext uri="{BB962C8B-B14F-4D97-AF65-F5344CB8AC3E}">
        <p14:creationId xmlns:p14="http://schemas.microsoft.com/office/powerpoint/2010/main" val="35022811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796</TotalTime>
  <Words>362</Words>
  <Application>Microsoft Office PowerPoint</Application>
  <PresentationFormat>Ekran Gösterisi (4:3)</PresentationFormat>
  <Paragraphs>77</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Bitişiklik</vt:lpstr>
      <vt:lpstr>   10. MEZUNİYET ÖNCESİ TIP EĞİTİMİ ÇALIŞTAYI   2016-2017  TIP EĞİTİMİ ÖĞRENCİ KOMİSYONU  DÖNEM 1   AMİNE YUGRUŞ  NECİP SELMAN ÖZKAN   </vt:lpstr>
      <vt:lpstr>Sınıf  istatistiği    AA</vt:lpstr>
      <vt:lpstr>Dönem 1 Ders Programı       NN</vt:lpstr>
      <vt:lpstr>Öğrenci arkadaşlarla problemler tartışıldı AA</vt:lpstr>
      <vt:lpstr>Dersliğimiz       NN</vt:lpstr>
      <vt:lpstr>Laboratuvar Derslerimiz</vt:lpstr>
      <vt:lpstr>Anatomi Laboratuvarı   AA</vt:lpstr>
      <vt:lpstr>Biyokimya Laboratuvarı   NN</vt:lpstr>
      <vt:lpstr>Mikrobiyoloji Laboratuvarı     AA</vt:lpstr>
      <vt:lpstr>Histoloji Laboratuvarı     NN</vt:lpstr>
      <vt:lpstr>İletişim becerileri ve PDÖ oturumları AA</vt:lpstr>
      <vt:lpstr>Kütüphane ve BİDEM</vt:lpstr>
      <vt:lpstr>Kütüphane ve BİDEM Sorunları     NN</vt:lpstr>
      <vt:lpstr>Derslerin İşlenişi      AA</vt:lpstr>
      <vt:lpstr>Kurul Sonu Sınavları     NN</vt:lpstr>
      <vt:lpstr>Kültür Dersleri        AA</vt:lpstr>
      <vt:lpstr>Çalıştayın Önemi     NN</vt:lpstr>
      <vt:lpstr>AA</vt:lpstr>
      <vt:lpstr>NN</vt:lpstr>
      <vt:lpstr>Dinlediğiniz için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firat</dc:creator>
  <cp:lastModifiedBy>Casper</cp:lastModifiedBy>
  <cp:revision>81</cp:revision>
  <dcterms:created xsi:type="dcterms:W3CDTF">2016-05-01T14:07:16Z</dcterms:created>
  <dcterms:modified xsi:type="dcterms:W3CDTF">2017-05-07T22:19:21Z</dcterms:modified>
</cp:coreProperties>
</file>