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2" r:id="rId2"/>
    <p:sldId id="283" r:id="rId3"/>
    <p:sldId id="258" r:id="rId4"/>
    <p:sldId id="271" r:id="rId5"/>
    <p:sldId id="272" r:id="rId6"/>
    <p:sldId id="261" r:id="rId7"/>
    <p:sldId id="281" r:id="rId8"/>
    <p:sldId id="262" r:id="rId9"/>
    <p:sldId id="263" r:id="rId10"/>
    <p:sldId id="264" r:id="rId11"/>
    <p:sldId id="265" r:id="rId12"/>
    <p:sldId id="275" r:id="rId13"/>
    <p:sldId id="276" r:id="rId14"/>
    <p:sldId id="277" r:id="rId15"/>
    <p:sldId id="273" r:id="rId16"/>
    <p:sldId id="278" r:id="rId17"/>
    <p:sldId id="279" r:id="rId18"/>
    <p:sldId id="280" r:id="rId19"/>
    <p:sldId id="259" r:id="rId20"/>
    <p:sldId id="269" r:id="rId21"/>
    <p:sldId id="26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116763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60244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49125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92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54295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21548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226379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136325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61787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61633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72010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39205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48588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129057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37919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246971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1299001-F655-4966-AD04-BA3D4B126957}"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FFAEEB-68EF-43FA-BBFC-628DBA0B90F4}" type="slidenum">
              <a:rPr lang="tr-TR" smtClean="0"/>
              <a:pPr/>
              <a:t>‹#›</a:t>
            </a:fld>
            <a:endParaRPr lang="tr-TR"/>
          </a:p>
        </p:txBody>
      </p:sp>
    </p:spTree>
    <p:extLst>
      <p:ext uri="{BB962C8B-B14F-4D97-AF65-F5344CB8AC3E}">
        <p14:creationId xmlns:p14="http://schemas.microsoft.com/office/powerpoint/2010/main" val="401584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299001-F655-4966-AD04-BA3D4B126957}" type="datetimeFigureOut">
              <a:rPr lang="tr-TR" smtClean="0"/>
              <a:pPr/>
              <a:t>27.04.2017</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FFAEEB-68EF-43FA-BBFC-628DBA0B90F4}" type="slidenum">
              <a:rPr lang="tr-TR" smtClean="0"/>
              <a:pPr/>
              <a:t>‹#›</a:t>
            </a:fld>
            <a:endParaRPr lang="tr-TR"/>
          </a:p>
        </p:txBody>
      </p:sp>
    </p:spTree>
    <p:extLst>
      <p:ext uri="{BB962C8B-B14F-4D97-AF65-F5344CB8AC3E}">
        <p14:creationId xmlns:p14="http://schemas.microsoft.com/office/powerpoint/2010/main" val="10903256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kocaeli.edu.tr/rektorluk/foto/umuttepe/umuttepegece/DSC_0119.JPG"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tip.kocaeli.edu.tr/haberler/eylul29.14.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595383" y="2182506"/>
            <a:ext cx="7345451" cy="2123658"/>
          </a:xfrm>
          <a:prstGeom prst="rect">
            <a:avLst/>
          </a:prstGeom>
          <a:noFill/>
          <a:ln>
            <a:noFill/>
          </a:ln>
          <a:effectLst/>
          <a:extLst/>
        </p:spPr>
        <p:txBody>
          <a:bodyPr wrap="square">
            <a:spAutoFit/>
          </a:bodyPr>
          <a:lstStyle/>
          <a:p>
            <a:pPr algn="ctr">
              <a:defRPr/>
            </a:pPr>
            <a:r>
              <a:rPr lang="tr-TR" sz="4400" b="1" dirty="0"/>
              <a:t>KOCAELİ ÜNİVERSİTESİ </a:t>
            </a:r>
            <a:br>
              <a:rPr lang="tr-TR" sz="4400" b="1" dirty="0"/>
            </a:br>
            <a:r>
              <a:rPr lang="tr-TR" sz="4400" b="1" dirty="0"/>
              <a:t>TIP FAKÜLTESİ </a:t>
            </a:r>
            <a:br>
              <a:rPr lang="tr-TR" sz="4400" b="1" dirty="0"/>
            </a:br>
            <a:r>
              <a:rPr lang="tr-TR" sz="4400" b="1" dirty="0"/>
              <a:t>ANATOMİ ANABİLİM DALI </a:t>
            </a:r>
            <a:endParaRPr lang="tr-TR" sz="4400" b="1" dirty="0">
              <a:effectLst>
                <a:outerShdw blurRad="38100" dist="38100" dir="2700000" algn="tl">
                  <a:srgbClr val="C0C0C0"/>
                </a:outerShdw>
              </a:effectLst>
              <a:latin typeface="Times New Roman" pitchFamily="18" charset="0"/>
              <a:cs typeface="Times New Roman" pitchFamily="18" charset="0"/>
            </a:endParaRPr>
          </a:p>
        </p:txBody>
      </p:sp>
      <p:sp>
        <p:nvSpPr>
          <p:cNvPr id="8196" name="Rectangle 9"/>
          <p:cNvSpPr>
            <a:spLocks noChangeArrowheads="1"/>
          </p:cNvSpPr>
          <p:nvPr/>
        </p:nvSpPr>
        <p:spPr bwMode="auto">
          <a:xfrm>
            <a:off x="1524001" y="329050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2" name="Rectangle 10"/>
          <p:cNvSpPr>
            <a:spLocks noChangeArrowheads="1"/>
          </p:cNvSpPr>
          <p:nvPr/>
        </p:nvSpPr>
        <p:spPr bwMode="auto">
          <a:xfrm>
            <a:off x="1524001" y="329050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pic>
        <p:nvPicPr>
          <p:cNvPr id="8198" name="Picture 6" descr="DSC_01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749" y="325438"/>
            <a:ext cx="206851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descr="tip logo20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766" y="234950"/>
            <a:ext cx="18002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lt Başlık 2"/>
          <p:cNvSpPr>
            <a:spLocks noGrp="1"/>
          </p:cNvSpPr>
          <p:nvPr>
            <p:ph type="subTitle" idx="1"/>
          </p:nvPr>
        </p:nvSpPr>
        <p:spPr>
          <a:xfrm>
            <a:off x="7703129" y="5276146"/>
            <a:ext cx="4336472" cy="1221636"/>
          </a:xfrm>
        </p:spPr>
        <p:txBody>
          <a:bodyPr/>
          <a:lstStyle/>
          <a:p>
            <a:pPr algn="ctr"/>
            <a:r>
              <a:rPr lang="tr-TR" dirty="0" smtClean="0"/>
              <a:t>PROF.DR.TUNCAY ÇOLAK</a:t>
            </a:r>
          </a:p>
          <a:p>
            <a:pPr algn="ctr"/>
            <a:r>
              <a:rPr lang="tr-TR" dirty="0" smtClean="0"/>
              <a:t>10.MEZUNİYET ÖNCESİ TIP EĞİTİMİ ÇALIŞTAYI</a:t>
            </a:r>
            <a:endParaRPr lang="tr-TR" dirty="0"/>
          </a:p>
        </p:txBody>
      </p:sp>
    </p:spTree>
    <p:extLst>
      <p:ext uri="{BB962C8B-B14F-4D97-AF65-F5344CB8AC3E}">
        <p14:creationId xmlns:p14="http://schemas.microsoft.com/office/powerpoint/2010/main" val="11979874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729" y="0"/>
            <a:ext cx="10779617" cy="6882295"/>
          </a:xfrm>
          <a:prstGeom prst="rect">
            <a:avLst/>
          </a:prstGeom>
        </p:spPr>
      </p:pic>
    </p:spTree>
    <p:extLst>
      <p:ext uri="{BB962C8B-B14F-4D97-AF65-F5344CB8AC3E}">
        <p14:creationId xmlns:p14="http://schemas.microsoft.com/office/powerpoint/2010/main" val="617216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Anatomi Eğitim Videoları ile ilgili yayınlanacak çalışmamız</a:t>
            </a:r>
            <a:endParaRPr lang="tr-TR" dirty="0"/>
          </a:p>
        </p:txBody>
      </p:sp>
      <p:sp>
        <p:nvSpPr>
          <p:cNvPr id="3" name="İçerik Yer Tutucusu 2"/>
          <p:cNvSpPr>
            <a:spLocks noGrp="1"/>
          </p:cNvSpPr>
          <p:nvPr>
            <p:ph idx="1"/>
          </p:nvPr>
        </p:nvSpPr>
        <p:spPr/>
        <p:txBody>
          <a:bodyPr/>
          <a:lstStyle/>
          <a:p>
            <a:pPr algn="just"/>
            <a:r>
              <a:rPr lang="tr-TR" dirty="0"/>
              <a:t>Video çalışmalarımızla ilgili Dönem 2  öğrencilerimize  </a:t>
            </a:r>
            <a:r>
              <a:rPr lang="tr-TR" dirty="0" smtClean="0"/>
              <a:t>‘Anatomi </a:t>
            </a:r>
            <a:r>
              <a:rPr lang="tr-TR" dirty="0"/>
              <a:t>Laboratuvar </a:t>
            </a:r>
            <a:r>
              <a:rPr lang="tr-TR" dirty="0" smtClean="0"/>
              <a:t>Videoları </a:t>
            </a:r>
            <a:r>
              <a:rPr lang="tr-TR" dirty="0"/>
              <a:t>Geri Bildirim </a:t>
            </a:r>
            <a:r>
              <a:rPr lang="tr-TR" dirty="0" smtClean="0"/>
              <a:t>Formu’ dağıtıldı. Öğrencilerimizin  </a:t>
            </a:r>
            <a:r>
              <a:rPr lang="tr-TR" dirty="0"/>
              <a:t>video destekli eğitim öncesinde ve  sonrasındaki  </a:t>
            </a:r>
            <a:r>
              <a:rPr lang="tr-TR" dirty="0" smtClean="0"/>
              <a:t>Anatomi </a:t>
            </a:r>
            <a:r>
              <a:rPr lang="tr-TR" dirty="0"/>
              <a:t>Laboratuvar </a:t>
            </a:r>
            <a:r>
              <a:rPr lang="tr-TR" dirty="0" smtClean="0"/>
              <a:t>sınavı </a:t>
            </a:r>
            <a:r>
              <a:rPr lang="tr-TR" dirty="0"/>
              <a:t>başarı düzeyleri  karşılaştırıldı</a:t>
            </a:r>
            <a:r>
              <a:rPr lang="tr-TR" dirty="0" smtClean="0"/>
              <a:t>. Çekilen </a:t>
            </a:r>
            <a:r>
              <a:rPr lang="tr-TR" dirty="0"/>
              <a:t>Anatomi Laboratuvar Pratik videolarının öğrencilerin eğitimine katkıda </a:t>
            </a:r>
            <a:r>
              <a:rPr lang="tr-TR" dirty="0" smtClean="0"/>
              <a:t>bulunduğu, </a:t>
            </a:r>
            <a:r>
              <a:rPr lang="tr-TR" dirty="0"/>
              <a:t>başarı düzeylerine olumlu katkısının olduğu ortaya konulmuştur.</a:t>
            </a:r>
          </a:p>
          <a:p>
            <a:pPr algn="just"/>
            <a:r>
              <a:rPr lang="tr-TR" dirty="0" smtClean="0"/>
              <a:t>Bu videoların,  </a:t>
            </a:r>
            <a:r>
              <a:rPr lang="tr-TR" dirty="0"/>
              <a:t>Tıp Fakültesi Dönem  2  öğrencilerimizin başarısına ne kadar yansıdığını irdeleyen  bu </a:t>
            </a:r>
            <a:r>
              <a:rPr lang="tr-TR" dirty="0" smtClean="0"/>
              <a:t>çalışma,  </a:t>
            </a:r>
            <a:r>
              <a:rPr lang="tr-TR" dirty="0"/>
              <a:t>International Conference on New </a:t>
            </a:r>
            <a:r>
              <a:rPr lang="tr-TR" dirty="0" err="1"/>
              <a:t>Horizons</a:t>
            </a:r>
            <a:r>
              <a:rPr lang="tr-TR" dirty="0"/>
              <a:t> in </a:t>
            </a:r>
            <a:r>
              <a:rPr lang="tr-TR" dirty="0" err="1"/>
              <a:t>Education</a:t>
            </a:r>
            <a:r>
              <a:rPr lang="tr-TR" dirty="0"/>
              <a:t> 2017  </a:t>
            </a:r>
            <a:r>
              <a:rPr lang="tr-TR" dirty="0" smtClean="0"/>
              <a:t>Berlin/Almanya’da    </a:t>
            </a:r>
            <a:r>
              <a:rPr lang="tr-TR" dirty="0"/>
              <a:t>‘</a:t>
            </a:r>
            <a:r>
              <a:rPr lang="tr-TR" dirty="0" err="1"/>
              <a:t>The</a:t>
            </a:r>
            <a:r>
              <a:rPr lang="tr-TR" dirty="0"/>
              <a:t> </a:t>
            </a:r>
            <a:r>
              <a:rPr lang="tr-TR" dirty="0" err="1"/>
              <a:t>Effect</a:t>
            </a:r>
            <a:r>
              <a:rPr lang="tr-TR" dirty="0"/>
              <a:t> of Publishing </a:t>
            </a:r>
            <a:r>
              <a:rPr lang="tr-TR" dirty="0" err="1"/>
              <a:t>Anatomy</a:t>
            </a:r>
            <a:r>
              <a:rPr lang="tr-TR" dirty="0"/>
              <a:t> </a:t>
            </a:r>
            <a:r>
              <a:rPr lang="tr-TR" dirty="0" err="1"/>
              <a:t>Laboratory</a:t>
            </a:r>
            <a:r>
              <a:rPr lang="tr-TR" dirty="0"/>
              <a:t> </a:t>
            </a:r>
            <a:r>
              <a:rPr lang="tr-TR" dirty="0" err="1"/>
              <a:t>Videos</a:t>
            </a:r>
            <a:r>
              <a:rPr lang="tr-TR" dirty="0"/>
              <a:t> Online On </a:t>
            </a:r>
            <a:r>
              <a:rPr lang="tr-TR" dirty="0" err="1"/>
              <a:t>Success</a:t>
            </a:r>
            <a:r>
              <a:rPr lang="tr-TR" dirty="0"/>
              <a:t> of </a:t>
            </a:r>
            <a:r>
              <a:rPr lang="tr-TR" dirty="0" err="1"/>
              <a:t>The</a:t>
            </a:r>
            <a:r>
              <a:rPr lang="tr-TR" dirty="0"/>
              <a:t> </a:t>
            </a:r>
            <a:r>
              <a:rPr lang="tr-TR" dirty="0" err="1"/>
              <a:t>Students</a:t>
            </a:r>
            <a:r>
              <a:rPr lang="tr-TR" dirty="0"/>
              <a:t>  at School of </a:t>
            </a:r>
            <a:r>
              <a:rPr lang="tr-TR" dirty="0" err="1" smtClean="0"/>
              <a:t>Medicine</a:t>
            </a:r>
            <a:r>
              <a:rPr lang="tr-TR" dirty="0" smtClean="0"/>
              <a:t>’  </a:t>
            </a:r>
            <a:r>
              <a:rPr lang="tr-TR" dirty="0"/>
              <a:t>başlığıyla sunulacaktır.</a:t>
            </a:r>
          </a:p>
          <a:p>
            <a:endParaRPr lang="tr-TR" dirty="0"/>
          </a:p>
        </p:txBody>
      </p:sp>
      <p:pic>
        <p:nvPicPr>
          <p:cNvPr id="4" name="Resim 3"/>
          <p:cNvPicPr>
            <a:picLocks noChangeAspect="1"/>
          </p:cNvPicPr>
          <p:nvPr/>
        </p:nvPicPr>
        <p:blipFill>
          <a:blip r:embed="rId2" cstate="print"/>
          <a:stretch>
            <a:fillRect/>
          </a:stretch>
        </p:blipFill>
        <p:spPr>
          <a:xfrm>
            <a:off x="7740203" y="5921290"/>
            <a:ext cx="4451797" cy="980523"/>
          </a:xfrm>
          <a:prstGeom prst="rect">
            <a:avLst/>
          </a:prstGeom>
        </p:spPr>
      </p:pic>
    </p:spTree>
    <p:extLst>
      <p:ext uri="{BB962C8B-B14F-4D97-AF65-F5344CB8AC3E}">
        <p14:creationId xmlns:p14="http://schemas.microsoft.com/office/powerpoint/2010/main" val="252413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Tıp Fakültesi Anatomi Eğitimi ile ilgili yaptığımız diğer çalışmalar</a:t>
            </a:r>
            <a:endParaRPr lang="tr-TR" dirty="0"/>
          </a:p>
        </p:txBody>
      </p:sp>
      <p:sp>
        <p:nvSpPr>
          <p:cNvPr id="3" name="İçerik Yer Tutucusu 2"/>
          <p:cNvSpPr>
            <a:spLocks noGrp="1"/>
          </p:cNvSpPr>
          <p:nvPr>
            <p:ph idx="1"/>
          </p:nvPr>
        </p:nvSpPr>
        <p:spPr/>
        <p:txBody>
          <a:bodyPr>
            <a:normAutofit/>
          </a:bodyPr>
          <a:lstStyle/>
          <a:p>
            <a:r>
              <a:rPr lang="tr-TR" dirty="0"/>
              <a:t>2014 yılında Tıp Fakültesi öğrencilerinin anatomi </a:t>
            </a:r>
            <a:r>
              <a:rPr lang="tr-TR" dirty="0" err="1"/>
              <a:t>laboratuarına</a:t>
            </a:r>
            <a:r>
              <a:rPr lang="tr-TR" dirty="0"/>
              <a:t> ilişkin görüşleri ile ilgili çalışmamız Paris INTE (International Conference On New </a:t>
            </a:r>
            <a:r>
              <a:rPr lang="tr-TR" dirty="0" err="1"/>
              <a:t>Horizons</a:t>
            </a:r>
            <a:r>
              <a:rPr lang="tr-TR" dirty="0"/>
              <a:t> </a:t>
            </a:r>
            <a:r>
              <a:rPr lang="tr-TR" dirty="0" err="1"/>
              <a:t>In</a:t>
            </a:r>
            <a:r>
              <a:rPr lang="tr-TR" dirty="0"/>
              <a:t> </a:t>
            </a:r>
            <a:r>
              <a:rPr lang="tr-TR" dirty="0" err="1"/>
              <a:t>Education</a:t>
            </a:r>
            <a:r>
              <a:rPr lang="tr-TR" dirty="0"/>
              <a:t>) 2014’de poster olarak sunulmuştur (</a:t>
            </a:r>
            <a:r>
              <a:rPr lang="tr-TR" dirty="0" err="1"/>
              <a:t>Colak</a:t>
            </a:r>
            <a:r>
              <a:rPr lang="tr-TR" dirty="0"/>
              <a:t> T, </a:t>
            </a:r>
            <a:r>
              <a:rPr lang="tr-TR" dirty="0" err="1"/>
              <a:t>Bamac</a:t>
            </a:r>
            <a:r>
              <a:rPr lang="tr-TR" dirty="0"/>
              <a:t> B, </a:t>
            </a:r>
            <a:r>
              <a:rPr lang="tr-TR" dirty="0" err="1"/>
              <a:t>Ozbek</a:t>
            </a:r>
            <a:r>
              <a:rPr lang="tr-TR" dirty="0"/>
              <a:t> A, </a:t>
            </a:r>
            <a:r>
              <a:rPr lang="tr-TR" dirty="0" err="1"/>
              <a:t>Tasdemir</a:t>
            </a:r>
            <a:r>
              <a:rPr lang="tr-TR" dirty="0"/>
              <a:t> R, Aksu E, Yener DM. “</a:t>
            </a:r>
            <a:r>
              <a:rPr lang="tr-TR" dirty="0" err="1"/>
              <a:t>Opinion</a:t>
            </a:r>
            <a:r>
              <a:rPr lang="tr-TR" dirty="0"/>
              <a:t> of </a:t>
            </a:r>
            <a:r>
              <a:rPr lang="tr-TR" dirty="0" err="1"/>
              <a:t>Students</a:t>
            </a:r>
            <a:r>
              <a:rPr lang="tr-TR" dirty="0"/>
              <a:t> </a:t>
            </a:r>
            <a:r>
              <a:rPr lang="tr-TR" dirty="0" err="1"/>
              <a:t>Who</a:t>
            </a:r>
            <a:r>
              <a:rPr lang="tr-TR" dirty="0"/>
              <a:t> </a:t>
            </a:r>
            <a:r>
              <a:rPr lang="tr-TR" dirty="0" err="1"/>
              <a:t>have</a:t>
            </a:r>
            <a:r>
              <a:rPr lang="tr-TR" dirty="0"/>
              <a:t> </a:t>
            </a:r>
            <a:r>
              <a:rPr lang="tr-TR" dirty="0" err="1"/>
              <a:t>Taken</a:t>
            </a:r>
            <a:r>
              <a:rPr lang="tr-TR" dirty="0"/>
              <a:t> </a:t>
            </a:r>
            <a:r>
              <a:rPr lang="tr-TR" dirty="0" err="1"/>
              <a:t>Anatomy</a:t>
            </a:r>
            <a:r>
              <a:rPr lang="tr-TR" dirty="0"/>
              <a:t> </a:t>
            </a:r>
            <a:r>
              <a:rPr lang="tr-TR" dirty="0" err="1"/>
              <a:t>Lesson</a:t>
            </a:r>
            <a:r>
              <a:rPr lang="tr-TR" dirty="0"/>
              <a:t> At </a:t>
            </a:r>
            <a:r>
              <a:rPr lang="tr-TR" dirty="0" err="1"/>
              <a:t>University</a:t>
            </a:r>
            <a:r>
              <a:rPr lang="tr-TR" dirty="0"/>
              <a:t> </a:t>
            </a:r>
            <a:r>
              <a:rPr lang="tr-TR" dirty="0" err="1"/>
              <a:t>Regarding</a:t>
            </a:r>
            <a:r>
              <a:rPr lang="tr-TR" dirty="0"/>
              <a:t> </a:t>
            </a:r>
            <a:r>
              <a:rPr lang="tr-TR" dirty="0" err="1"/>
              <a:t>the</a:t>
            </a:r>
            <a:r>
              <a:rPr lang="tr-TR" dirty="0"/>
              <a:t> </a:t>
            </a:r>
            <a:r>
              <a:rPr lang="tr-TR" dirty="0" err="1"/>
              <a:t>Anatomy</a:t>
            </a:r>
            <a:r>
              <a:rPr lang="tr-TR" dirty="0"/>
              <a:t> </a:t>
            </a:r>
            <a:r>
              <a:rPr lang="tr-TR" dirty="0" err="1"/>
              <a:t>Laboratory</a:t>
            </a:r>
            <a:r>
              <a:rPr lang="tr-TR" dirty="0"/>
              <a:t> </a:t>
            </a:r>
            <a:r>
              <a:rPr lang="tr-TR" dirty="0" err="1"/>
              <a:t>Education</a:t>
            </a:r>
            <a:r>
              <a:rPr lang="tr-TR" dirty="0"/>
              <a:t>”. INTE 2014, International Conference On New </a:t>
            </a:r>
            <a:r>
              <a:rPr lang="tr-TR" dirty="0" err="1"/>
              <a:t>Horizons</a:t>
            </a:r>
            <a:r>
              <a:rPr lang="tr-TR" dirty="0"/>
              <a:t> </a:t>
            </a:r>
            <a:r>
              <a:rPr lang="tr-TR" dirty="0" err="1"/>
              <a:t>In</a:t>
            </a:r>
            <a:r>
              <a:rPr lang="tr-TR" dirty="0"/>
              <a:t> </a:t>
            </a:r>
            <a:r>
              <a:rPr lang="tr-TR" dirty="0" err="1"/>
              <a:t>Education</a:t>
            </a:r>
            <a:r>
              <a:rPr lang="tr-TR" dirty="0"/>
              <a:t>. Paris, France, 25-27, </a:t>
            </a:r>
            <a:r>
              <a:rPr lang="tr-TR" dirty="0" err="1"/>
              <a:t>June</a:t>
            </a:r>
            <a:r>
              <a:rPr lang="tr-TR" dirty="0"/>
              <a:t>, 2014)</a:t>
            </a:r>
          </a:p>
          <a:p>
            <a:endParaRPr lang="tr-TR" dirty="0"/>
          </a:p>
        </p:txBody>
      </p:sp>
      <p:pic>
        <p:nvPicPr>
          <p:cNvPr id="4" name="Resim 3"/>
          <p:cNvPicPr>
            <a:picLocks noChangeAspect="1"/>
          </p:cNvPicPr>
          <p:nvPr/>
        </p:nvPicPr>
        <p:blipFill>
          <a:blip r:embed="rId2" cstate="print"/>
          <a:stretch>
            <a:fillRect/>
          </a:stretch>
        </p:blipFill>
        <p:spPr>
          <a:xfrm>
            <a:off x="8813011" y="4445491"/>
            <a:ext cx="2473683" cy="2154909"/>
          </a:xfrm>
          <a:prstGeom prst="rect">
            <a:avLst/>
          </a:prstGeom>
        </p:spPr>
      </p:pic>
    </p:spTree>
    <p:extLst>
      <p:ext uri="{BB962C8B-B14F-4D97-AF65-F5344CB8AC3E}">
        <p14:creationId xmlns:p14="http://schemas.microsoft.com/office/powerpoint/2010/main" val="2165902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Tıp Fakültesi </a:t>
            </a:r>
            <a:r>
              <a:rPr lang="tr-TR" dirty="0" smtClean="0"/>
              <a:t>Anatomi Eğitimi ile ilgili yaptığımız diğer çalışmalar</a:t>
            </a:r>
            <a:endParaRPr lang="tr-TR" dirty="0"/>
          </a:p>
        </p:txBody>
      </p:sp>
      <p:sp>
        <p:nvSpPr>
          <p:cNvPr id="3" name="İçerik Yer Tutucusu 2"/>
          <p:cNvSpPr>
            <a:spLocks noGrp="1"/>
          </p:cNvSpPr>
          <p:nvPr>
            <p:ph idx="1"/>
          </p:nvPr>
        </p:nvSpPr>
        <p:spPr/>
        <p:txBody>
          <a:bodyPr>
            <a:normAutofit/>
          </a:bodyPr>
          <a:lstStyle/>
          <a:p>
            <a:r>
              <a:rPr lang="tr-TR" dirty="0"/>
              <a:t>2015 yılında Tıp Fakültesi Dönem 1 ve Dönem 2 öğrencilerinin Anatomi bilgileri öz-yeterlilik inançları ile ilgili yaptığımız bir çalışma da Barcelona INTE (International Conference On New </a:t>
            </a:r>
            <a:r>
              <a:rPr lang="tr-TR" dirty="0" err="1"/>
              <a:t>Horizons</a:t>
            </a:r>
            <a:r>
              <a:rPr lang="tr-TR" dirty="0"/>
              <a:t> </a:t>
            </a:r>
            <a:r>
              <a:rPr lang="tr-TR" dirty="0" err="1"/>
              <a:t>In</a:t>
            </a:r>
            <a:r>
              <a:rPr lang="tr-TR" dirty="0"/>
              <a:t> </a:t>
            </a:r>
            <a:r>
              <a:rPr lang="tr-TR" dirty="0" err="1"/>
              <a:t>Education</a:t>
            </a:r>
            <a:r>
              <a:rPr lang="tr-TR" dirty="0"/>
              <a:t>) 2015’de poster olarak sunulmuş ve aynı yıl </a:t>
            </a:r>
            <a:r>
              <a:rPr lang="tr-TR" dirty="0" err="1"/>
              <a:t>The</a:t>
            </a:r>
            <a:r>
              <a:rPr lang="tr-TR" dirty="0"/>
              <a:t> </a:t>
            </a:r>
            <a:r>
              <a:rPr lang="tr-TR" dirty="0" err="1"/>
              <a:t>Turkish</a:t>
            </a:r>
            <a:r>
              <a:rPr lang="tr-TR" dirty="0"/>
              <a:t> Online </a:t>
            </a:r>
            <a:r>
              <a:rPr lang="tr-TR" dirty="0" err="1"/>
              <a:t>Journal</a:t>
            </a:r>
            <a:r>
              <a:rPr lang="tr-TR" dirty="0"/>
              <a:t> of </a:t>
            </a:r>
            <a:r>
              <a:rPr lang="tr-TR" dirty="0" err="1"/>
              <a:t>Educational</a:t>
            </a:r>
            <a:r>
              <a:rPr lang="tr-TR" dirty="0"/>
              <a:t> </a:t>
            </a:r>
            <a:r>
              <a:rPr lang="tr-TR" dirty="0" err="1"/>
              <a:t>Technology</a:t>
            </a:r>
            <a:r>
              <a:rPr lang="tr-TR" dirty="0"/>
              <a:t> (TOJET)’de yayınlanmıştır (Taşdemir R., Çolak S., Sivri İ., Yener MD., </a:t>
            </a:r>
            <a:r>
              <a:rPr lang="tr-TR" dirty="0" err="1"/>
              <a:t>Güzelordu</a:t>
            </a:r>
            <a:r>
              <a:rPr lang="tr-TR" dirty="0"/>
              <a:t> D., Çolak T., </a:t>
            </a:r>
            <a:r>
              <a:rPr lang="tr-TR" dirty="0" err="1"/>
              <a:t>Bamaç</a:t>
            </a:r>
            <a:r>
              <a:rPr lang="tr-TR" dirty="0"/>
              <a:t> B., </a:t>
            </a:r>
            <a:r>
              <a:rPr lang="tr-TR" dirty="0" err="1"/>
              <a:t>Rahova</a:t>
            </a:r>
            <a:r>
              <a:rPr lang="tr-TR" dirty="0"/>
              <a:t> G. </a:t>
            </a:r>
            <a:r>
              <a:rPr lang="tr-TR" dirty="0" err="1"/>
              <a:t>The</a:t>
            </a:r>
            <a:r>
              <a:rPr lang="tr-TR" dirty="0"/>
              <a:t> </a:t>
            </a:r>
            <a:r>
              <a:rPr lang="tr-TR" dirty="0" err="1"/>
              <a:t>Comparıson</a:t>
            </a:r>
            <a:r>
              <a:rPr lang="tr-TR" dirty="0"/>
              <a:t> Of Self-</a:t>
            </a:r>
            <a:r>
              <a:rPr lang="tr-TR" dirty="0" err="1"/>
              <a:t>Effıcacy</a:t>
            </a:r>
            <a:r>
              <a:rPr lang="tr-TR" dirty="0"/>
              <a:t> </a:t>
            </a:r>
            <a:r>
              <a:rPr lang="tr-TR" dirty="0" err="1"/>
              <a:t>Belıefs</a:t>
            </a:r>
            <a:r>
              <a:rPr lang="tr-TR" dirty="0"/>
              <a:t> Of </a:t>
            </a:r>
            <a:r>
              <a:rPr lang="tr-TR" dirty="0" err="1"/>
              <a:t>Anatomy</a:t>
            </a:r>
            <a:r>
              <a:rPr lang="tr-TR" dirty="0"/>
              <a:t> </a:t>
            </a:r>
            <a:r>
              <a:rPr lang="tr-TR" dirty="0" err="1"/>
              <a:t>Between</a:t>
            </a:r>
            <a:r>
              <a:rPr lang="tr-TR" dirty="0"/>
              <a:t> </a:t>
            </a:r>
            <a:r>
              <a:rPr lang="tr-TR" dirty="0" err="1"/>
              <a:t>The</a:t>
            </a:r>
            <a:r>
              <a:rPr lang="tr-TR" dirty="0"/>
              <a:t> </a:t>
            </a:r>
            <a:r>
              <a:rPr lang="tr-TR" dirty="0" err="1"/>
              <a:t>Fırst</a:t>
            </a:r>
            <a:r>
              <a:rPr lang="tr-TR" dirty="0"/>
              <a:t> </a:t>
            </a:r>
            <a:r>
              <a:rPr lang="tr-TR" dirty="0" err="1"/>
              <a:t>And</a:t>
            </a:r>
            <a:r>
              <a:rPr lang="tr-TR" dirty="0"/>
              <a:t> </a:t>
            </a:r>
            <a:r>
              <a:rPr lang="tr-TR" dirty="0" err="1"/>
              <a:t>The</a:t>
            </a:r>
            <a:r>
              <a:rPr lang="tr-TR" dirty="0"/>
              <a:t> Second Class </a:t>
            </a:r>
            <a:r>
              <a:rPr lang="tr-TR" dirty="0" err="1"/>
              <a:t>Students</a:t>
            </a:r>
            <a:r>
              <a:rPr lang="tr-TR" dirty="0"/>
              <a:t> </a:t>
            </a:r>
            <a:r>
              <a:rPr lang="tr-TR" dirty="0" err="1"/>
              <a:t>In</a:t>
            </a:r>
            <a:r>
              <a:rPr lang="tr-TR" dirty="0"/>
              <a:t> </a:t>
            </a:r>
            <a:r>
              <a:rPr lang="tr-TR" dirty="0" err="1"/>
              <a:t>Medıcal</a:t>
            </a:r>
            <a:r>
              <a:rPr lang="tr-TR" dirty="0"/>
              <a:t> School. TOJET: </a:t>
            </a:r>
            <a:r>
              <a:rPr lang="tr-TR" dirty="0" err="1"/>
              <a:t>The</a:t>
            </a:r>
            <a:r>
              <a:rPr lang="tr-TR" dirty="0"/>
              <a:t> </a:t>
            </a:r>
            <a:r>
              <a:rPr lang="tr-TR" dirty="0" err="1"/>
              <a:t>Turkish</a:t>
            </a:r>
            <a:r>
              <a:rPr lang="tr-TR" dirty="0"/>
              <a:t> Online </a:t>
            </a:r>
            <a:r>
              <a:rPr lang="tr-TR" dirty="0" err="1"/>
              <a:t>Journal</a:t>
            </a:r>
            <a:r>
              <a:rPr lang="tr-TR" dirty="0"/>
              <a:t> of </a:t>
            </a:r>
            <a:r>
              <a:rPr lang="tr-TR" dirty="0" err="1"/>
              <a:t>Educational</a:t>
            </a:r>
            <a:r>
              <a:rPr lang="tr-TR" dirty="0"/>
              <a:t> </a:t>
            </a:r>
            <a:r>
              <a:rPr lang="tr-TR" dirty="0" err="1"/>
              <a:t>Technology</a:t>
            </a:r>
            <a:r>
              <a:rPr lang="tr-TR" dirty="0"/>
              <a:t>, Special </a:t>
            </a:r>
            <a:r>
              <a:rPr lang="tr-TR" dirty="0" err="1"/>
              <a:t>Issue</a:t>
            </a:r>
            <a:r>
              <a:rPr lang="tr-TR" dirty="0"/>
              <a:t> 2, 570-574, </a:t>
            </a:r>
            <a:r>
              <a:rPr lang="tr-TR" dirty="0" err="1"/>
              <a:t>July</a:t>
            </a:r>
            <a:r>
              <a:rPr lang="tr-TR" dirty="0"/>
              <a:t> 2015. (Endeks: ERIC))</a:t>
            </a:r>
          </a:p>
          <a:p>
            <a:endParaRPr lang="tr-TR" dirty="0"/>
          </a:p>
        </p:txBody>
      </p:sp>
      <p:pic>
        <p:nvPicPr>
          <p:cNvPr id="6" name="Resim 5"/>
          <p:cNvPicPr>
            <a:picLocks noChangeAspect="1"/>
          </p:cNvPicPr>
          <p:nvPr/>
        </p:nvPicPr>
        <p:blipFill>
          <a:blip r:embed="rId2" cstate="print"/>
          <a:stretch>
            <a:fillRect/>
          </a:stretch>
        </p:blipFill>
        <p:spPr>
          <a:xfrm>
            <a:off x="5979018" y="5313676"/>
            <a:ext cx="3505200" cy="1304925"/>
          </a:xfrm>
          <a:prstGeom prst="rect">
            <a:avLst/>
          </a:prstGeom>
        </p:spPr>
      </p:pic>
      <p:pic>
        <p:nvPicPr>
          <p:cNvPr id="8" name="Resim 7"/>
          <p:cNvPicPr>
            <a:picLocks noChangeAspect="1"/>
          </p:cNvPicPr>
          <p:nvPr/>
        </p:nvPicPr>
        <p:blipFill>
          <a:blip r:embed="rId3" cstate="print"/>
          <a:stretch>
            <a:fillRect/>
          </a:stretch>
        </p:blipFill>
        <p:spPr>
          <a:xfrm>
            <a:off x="1468427" y="5313676"/>
            <a:ext cx="1952789" cy="1320085"/>
          </a:xfrm>
          <a:prstGeom prst="rect">
            <a:avLst/>
          </a:prstGeom>
        </p:spPr>
      </p:pic>
    </p:spTree>
    <p:extLst>
      <p:ext uri="{BB962C8B-B14F-4D97-AF65-F5344CB8AC3E}">
        <p14:creationId xmlns:p14="http://schemas.microsoft.com/office/powerpoint/2010/main" val="204685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Tıp Fakültesi </a:t>
            </a:r>
            <a:r>
              <a:rPr lang="tr-TR" dirty="0" smtClean="0"/>
              <a:t>Anatomi Eğitimi ile ilgili yaptığımız diğer çalışmalar</a:t>
            </a:r>
            <a:endParaRPr lang="tr-TR" dirty="0"/>
          </a:p>
        </p:txBody>
      </p:sp>
      <p:sp>
        <p:nvSpPr>
          <p:cNvPr id="3" name="İçerik Yer Tutucusu 2"/>
          <p:cNvSpPr>
            <a:spLocks noGrp="1"/>
          </p:cNvSpPr>
          <p:nvPr>
            <p:ph idx="1"/>
          </p:nvPr>
        </p:nvSpPr>
        <p:spPr/>
        <p:txBody>
          <a:bodyPr>
            <a:normAutofit/>
          </a:bodyPr>
          <a:lstStyle/>
          <a:p>
            <a:r>
              <a:rPr lang="tr-TR" dirty="0"/>
              <a:t>2015 yılında Tıp Fakültesi öğrencilerinin anatomi eğitimi ile ilgili metafor çalışması Anatomi Günleri’nde poster olarak sunulmuştur (</a:t>
            </a:r>
            <a:r>
              <a:rPr lang="tr-TR" dirty="0" err="1"/>
              <a:t>Tasdemir</a:t>
            </a:r>
            <a:r>
              <a:rPr lang="tr-TR" dirty="0"/>
              <a:t> R., </a:t>
            </a:r>
            <a:r>
              <a:rPr lang="tr-TR" dirty="0" err="1"/>
              <a:t>Colak</a:t>
            </a:r>
            <a:r>
              <a:rPr lang="tr-TR" dirty="0"/>
              <a:t> T., </a:t>
            </a:r>
            <a:r>
              <a:rPr lang="tr-TR" dirty="0" err="1"/>
              <a:t>Bamac</a:t>
            </a:r>
            <a:r>
              <a:rPr lang="tr-TR" dirty="0"/>
              <a:t> B., Yener MD., Aksu E., Özbek A. </a:t>
            </a:r>
            <a:r>
              <a:rPr lang="tr-TR" dirty="0" err="1"/>
              <a:t>Before</a:t>
            </a:r>
            <a:r>
              <a:rPr lang="tr-TR" dirty="0"/>
              <a:t> </a:t>
            </a:r>
            <a:r>
              <a:rPr lang="tr-TR" dirty="0" err="1"/>
              <a:t>and</a:t>
            </a:r>
            <a:r>
              <a:rPr lang="tr-TR" dirty="0"/>
              <a:t> </a:t>
            </a:r>
            <a:r>
              <a:rPr lang="tr-TR" dirty="0" err="1"/>
              <a:t>after</a:t>
            </a:r>
            <a:r>
              <a:rPr lang="tr-TR" dirty="0"/>
              <a:t> </a:t>
            </a:r>
            <a:r>
              <a:rPr lang="tr-TR" dirty="0" err="1"/>
              <a:t>the</a:t>
            </a:r>
            <a:r>
              <a:rPr lang="tr-TR" dirty="0"/>
              <a:t> </a:t>
            </a:r>
            <a:r>
              <a:rPr lang="tr-TR" dirty="0" err="1"/>
              <a:t>committee</a:t>
            </a:r>
            <a:r>
              <a:rPr lang="tr-TR" dirty="0"/>
              <a:t> of </a:t>
            </a:r>
            <a:r>
              <a:rPr lang="tr-TR" dirty="0" err="1"/>
              <a:t>anatomy</a:t>
            </a:r>
            <a:r>
              <a:rPr lang="tr-TR" dirty="0"/>
              <a:t>, </a:t>
            </a:r>
            <a:r>
              <a:rPr lang="tr-TR" dirty="0" err="1"/>
              <a:t>students</a:t>
            </a:r>
            <a:r>
              <a:rPr lang="tr-TR" dirty="0"/>
              <a:t> of </a:t>
            </a:r>
            <a:r>
              <a:rPr lang="tr-TR" dirty="0" err="1"/>
              <a:t>medicine’s</a:t>
            </a:r>
            <a:r>
              <a:rPr lang="tr-TR" dirty="0"/>
              <a:t> </a:t>
            </a:r>
            <a:r>
              <a:rPr lang="tr-TR" dirty="0" err="1"/>
              <a:t>metaphors</a:t>
            </a:r>
            <a:r>
              <a:rPr lang="tr-TR" dirty="0"/>
              <a:t> </a:t>
            </a:r>
            <a:r>
              <a:rPr lang="tr-TR" dirty="0" err="1"/>
              <a:t>about</a:t>
            </a:r>
            <a:r>
              <a:rPr lang="tr-TR" dirty="0"/>
              <a:t> </a:t>
            </a:r>
            <a:r>
              <a:rPr lang="tr-TR" dirty="0" err="1"/>
              <a:t>anatomy</a:t>
            </a:r>
            <a:r>
              <a:rPr lang="tr-TR" dirty="0"/>
              <a:t> </a:t>
            </a:r>
            <a:r>
              <a:rPr lang="tr-TR" dirty="0" err="1"/>
              <a:t>education.Anatomi</a:t>
            </a:r>
            <a:r>
              <a:rPr lang="tr-TR" dirty="0"/>
              <a:t> Günleri, Gaziantep Üniversitesi, Gaziantep, 26-28 Şubat 2015)</a:t>
            </a:r>
          </a:p>
          <a:p>
            <a:endParaRPr lang="tr-TR" dirty="0"/>
          </a:p>
        </p:txBody>
      </p:sp>
      <p:pic>
        <p:nvPicPr>
          <p:cNvPr id="4" name="Resim 3"/>
          <p:cNvPicPr>
            <a:picLocks noChangeAspect="1"/>
          </p:cNvPicPr>
          <p:nvPr/>
        </p:nvPicPr>
        <p:blipFill>
          <a:blip r:embed="rId2" cstate="print"/>
          <a:stretch>
            <a:fillRect/>
          </a:stretch>
        </p:blipFill>
        <p:spPr>
          <a:xfrm>
            <a:off x="1525410" y="4357014"/>
            <a:ext cx="3729172" cy="2264001"/>
          </a:xfrm>
          <a:prstGeom prst="rect">
            <a:avLst/>
          </a:prstGeom>
        </p:spPr>
      </p:pic>
    </p:spTree>
    <p:extLst>
      <p:ext uri="{BB962C8B-B14F-4D97-AF65-F5344CB8AC3E}">
        <p14:creationId xmlns:p14="http://schemas.microsoft.com/office/powerpoint/2010/main" val="2135962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Tıp Dışı Anatomi Eğitimi ile ilgili yaptığımız diğer çalışmalar</a:t>
            </a:r>
            <a:endParaRPr lang="tr-TR" dirty="0"/>
          </a:p>
        </p:txBody>
      </p:sp>
      <p:sp>
        <p:nvSpPr>
          <p:cNvPr id="3" name="İçerik Yer Tutucusu 2"/>
          <p:cNvSpPr>
            <a:spLocks noGrp="1"/>
          </p:cNvSpPr>
          <p:nvPr>
            <p:ph idx="1"/>
          </p:nvPr>
        </p:nvSpPr>
        <p:spPr/>
        <p:txBody>
          <a:bodyPr>
            <a:normAutofit/>
          </a:bodyPr>
          <a:lstStyle/>
          <a:p>
            <a:r>
              <a:rPr lang="tr-TR" dirty="0"/>
              <a:t>Hemşirelik öğrencilerinin anatomi dersi öz-yeterlilik inanç düzeyleri ile ilgili bir çalışmamızı Bosna Hersek ERPA (International </a:t>
            </a:r>
            <a:r>
              <a:rPr lang="tr-TR" dirty="0" err="1"/>
              <a:t>Congresses</a:t>
            </a:r>
            <a:r>
              <a:rPr lang="tr-TR" dirty="0"/>
              <a:t> on </a:t>
            </a:r>
            <a:r>
              <a:rPr lang="tr-TR" dirty="0" err="1"/>
              <a:t>Education</a:t>
            </a:r>
            <a:r>
              <a:rPr lang="tr-TR" dirty="0"/>
              <a:t>) 2016’da poster olarak sunulmuş, aynı yıl SHS web of </a:t>
            </a:r>
            <a:r>
              <a:rPr lang="tr-TR" dirty="0" err="1"/>
              <a:t>conferences’da</a:t>
            </a:r>
            <a:r>
              <a:rPr lang="tr-TR" dirty="0"/>
              <a:t> yayınlanmıştır (Taşdemir </a:t>
            </a:r>
            <a:r>
              <a:rPr lang="tr-TR" dirty="0" err="1"/>
              <a:t>Rabia,Sivri</a:t>
            </a:r>
            <a:r>
              <a:rPr lang="tr-TR" dirty="0"/>
              <a:t> </a:t>
            </a:r>
            <a:r>
              <a:rPr lang="tr-TR" dirty="0" err="1"/>
              <a:t>İsmail,Güzelordu</a:t>
            </a:r>
            <a:r>
              <a:rPr lang="tr-TR" dirty="0"/>
              <a:t> </a:t>
            </a:r>
            <a:r>
              <a:rPr lang="tr-TR" dirty="0" err="1"/>
              <a:t>Dilşat,Yener</a:t>
            </a:r>
            <a:r>
              <a:rPr lang="tr-TR" dirty="0"/>
              <a:t> Mehmet </a:t>
            </a:r>
            <a:r>
              <a:rPr lang="tr-TR" dirty="0" err="1"/>
              <a:t>Deniz,Aksu</a:t>
            </a:r>
            <a:r>
              <a:rPr lang="tr-TR" dirty="0"/>
              <a:t> </a:t>
            </a:r>
            <a:r>
              <a:rPr lang="tr-TR" dirty="0" err="1"/>
              <a:t>Elif,Çolak</a:t>
            </a:r>
            <a:r>
              <a:rPr lang="tr-TR" dirty="0"/>
              <a:t> </a:t>
            </a:r>
            <a:r>
              <a:rPr lang="tr-TR" dirty="0" err="1"/>
              <a:t>Serap,Bamaç</a:t>
            </a:r>
            <a:r>
              <a:rPr lang="tr-TR" dirty="0"/>
              <a:t> </a:t>
            </a:r>
            <a:r>
              <a:rPr lang="tr-TR" dirty="0" err="1"/>
              <a:t>Belgin,Çolak</a:t>
            </a:r>
            <a:r>
              <a:rPr lang="tr-TR" dirty="0"/>
              <a:t> Tuncay. </a:t>
            </a:r>
            <a:r>
              <a:rPr lang="tr-TR" dirty="0" err="1"/>
              <a:t>Determination</a:t>
            </a:r>
            <a:r>
              <a:rPr lang="tr-TR" dirty="0"/>
              <a:t> of </a:t>
            </a:r>
            <a:r>
              <a:rPr lang="tr-TR" dirty="0" err="1"/>
              <a:t>nursing</a:t>
            </a:r>
            <a:r>
              <a:rPr lang="tr-TR" dirty="0"/>
              <a:t> </a:t>
            </a:r>
            <a:r>
              <a:rPr lang="tr-TR" dirty="0" err="1"/>
              <a:t>students</a:t>
            </a:r>
            <a:r>
              <a:rPr lang="tr-TR" dirty="0"/>
              <a:t> self </a:t>
            </a:r>
            <a:r>
              <a:rPr lang="tr-TR" dirty="0" err="1"/>
              <a:t>efficacy</a:t>
            </a:r>
            <a:r>
              <a:rPr lang="tr-TR" dirty="0"/>
              <a:t> </a:t>
            </a:r>
            <a:r>
              <a:rPr lang="tr-TR" dirty="0" err="1"/>
              <a:t>belief</a:t>
            </a:r>
            <a:r>
              <a:rPr lang="tr-TR" dirty="0"/>
              <a:t> </a:t>
            </a:r>
            <a:r>
              <a:rPr lang="tr-TR" dirty="0" err="1"/>
              <a:t>levels</a:t>
            </a:r>
            <a:r>
              <a:rPr lang="tr-TR" dirty="0"/>
              <a:t> in </a:t>
            </a:r>
            <a:r>
              <a:rPr lang="tr-TR" dirty="0" err="1"/>
              <a:t>anatomy</a:t>
            </a:r>
            <a:r>
              <a:rPr lang="tr-TR" dirty="0"/>
              <a:t> </a:t>
            </a:r>
            <a:r>
              <a:rPr lang="tr-TR" dirty="0" err="1"/>
              <a:t>lectures</a:t>
            </a:r>
            <a:r>
              <a:rPr lang="tr-TR" dirty="0"/>
              <a:t>. SHS web of </a:t>
            </a:r>
            <a:r>
              <a:rPr lang="tr-TR" dirty="0" err="1"/>
              <a:t>conferences</a:t>
            </a:r>
            <a:r>
              <a:rPr lang="tr-TR" dirty="0"/>
              <a:t>. Yayın No: 3075732)</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335" y="4371483"/>
            <a:ext cx="1680693" cy="2380982"/>
          </a:xfrm>
          <a:prstGeom prst="rect">
            <a:avLst/>
          </a:prstGeom>
        </p:spPr>
      </p:pic>
      <p:pic>
        <p:nvPicPr>
          <p:cNvPr id="5" name="Resim 4"/>
          <p:cNvPicPr>
            <a:picLocks noChangeAspect="1"/>
          </p:cNvPicPr>
          <p:nvPr/>
        </p:nvPicPr>
        <p:blipFill>
          <a:blip r:embed="rId3" cstate="print"/>
          <a:stretch>
            <a:fillRect/>
          </a:stretch>
        </p:blipFill>
        <p:spPr>
          <a:xfrm>
            <a:off x="1409424" y="4371483"/>
            <a:ext cx="3638238" cy="2340849"/>
          </a:xfrm>
          <a:prstGeom prst="rect">
            <a:avLst/>
          </a:prstGeom>
        </p:spPr>
      </p:pic>
    </p:spTree>
    <p:extLst>
      <p:ext uri="{BB962C8B-B14F-4D97-AF65-F5344CB8AC3E}">
        <p14:creationId xmlns:p14="http://schemas.microsoft.com/office/powerpoint/2010/main" val="4148129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Tıp Dışı Anatomi Eğitimi ile ilgili yaptığımız diğer çalışmalar</a:t>
            </a:r>
            <a:endParaRPr lang="tr-TR" dirty="0"/>
          </a:p>
        </p:txBody>
      </p:sp>
      <p:sp>
        <p:nvSpPr>
          <p:cNvPr id="4" name="İçerik Yer Tutucusu 3"/>
          <p:cNvSpPr>
            <a:spLocks noGrp="1"/>
          </p:cNvSpPr>
          <p:nvPr>
            <p:ph idx="1"/>
          </p:nvPr>
        </p:nvSpPr>
        <p:spPr/>
        <p:txBody>
          <a:bodyPr/>
          <a:lstStyle/>
          <a:p>
            <a:r>
              <a:rPr lang="tr-TR" dirty="0"/>
              <a:t>Hemşirelik öğrencilerinin anatomi eğitimi ile ilgili metaforları Atina ERPA (International </a:t>
            </a:r>
            <a:r>
              <a:rPr lang="tr-TR" dirty="0" err="1"/>
              <a:t>Congresses</a:t>
            </a:r>
            <a:r>
              <a:rPr lang="tr-TR" dirty="0"/>
              <a:t> on </a:t>
            </a:r>
            <a:r>
              <a:rPr lang="tr-TR" dirty="0" err="1"/>
              <a:t>Education</a:t>
            </a:r>
            <a:r>
              <a:rPr lang="tr-TR" dirty="0"/>
              <a:t>) 2015’de poster olarak sunulmuş, aynı yıl SHS web of </a:t>
            </a:r>
            <a:r>
              <a:rPr lang="tr-TR" dirty="0" err="1"/>
              <a:t>conferences’da</a:t>
            </a:r>
            <a:r>
              <a:rPr lang="tr-TR" dirty="0"/>
              <a:t> yayınlanmıştır (Çolak </a:t>
            </a:r>
            <a:r>
              <a:rPr lang="tr-TR" dirty="0" err="1"/>
              <a:t>Tuncay,Bamaç</a:t>
            </a:r>
            <a:r>
              <a:rPr lang="tr-TR" dirty="0"/>
              <a:t> </a:t>
            </a:r>
            <a:r>
              <a:rPr lang="tr-TR" dirty="0" err="1"/>
              <a:t>Belgin,Taşdemir</a:t>
            </a:r>
            <a:r>
              <a:rPr lang="tr-TR" dirty="0"/>
              <a:t> </a:t>
            </a:r>
            <a:r>
              <a:rPr lang="tr-TR" dirty="0" err="1"/>
              <a:t>Rabia,Yener</a:t>
            </a:r>
            <a:r>
              <a:rPr lang="tr-TR" dirty="0"/>
              <a:t> Mehmet </a:t>
            </a:r>
            <a:r>
              <a:rPr lang="tr-TR" dirty="0" err="1"/>
              <a:t>Deniz,Güzelordu</a:t>
            </a:r>
            <a:r>
              <a:rPr lang="tr-TR" dirty="0"/>
              <a:t> </a:t>
            </a:r>
            <a:r>
              <a:rPr lang="tr-TR" dirty="0" err="1"/>
              <a:t>Dilşat,Sivri</a:t>
            </a:r>
            <a:r>
              <a:rPr lang="tr-TR" dirty="0"/>
              <a:t> </a:t>
            </a:r>
            <a:r>
              <a:rPr lang="tr-TR" dirty="0" err="1"/>
              <a:t>İsmail,Aksu</a:t>
            </a:r>
            <a:r>
              <a:rPr lang="tr-TR" dirty="0"/>
              <a:t> </a:t>
            </a:r>
            <a:r>
              <a:rPr lang="tr-TR" dirty="0" err="1"/>
              <a:t>Elif,Özbek</a:t>
            </a:r>
            <a:r>
              <a:rPr lang="tr-TR" dirty="0"/>
              <a:t> Aydın. </a:t>
            </a:r>
            <a:r>
              <a:rPr lang="tr-TR" dirty="0" err="1"/>
              <a:t>The</a:t>
            </a:r>
            <a:r>
              <a:rPr lang="tr-TR" dirty="0"/>
              <a:t> </a:t>
            </a:r>
            <a:r>
              <a:rPr lang="tr-TR" dirty="0" err="1"/>
              <a:t>Nursing</a:t>
            </a:r>
            <a:r>
              <a:rPr lang="tr-TR" dirty="0"/>
              <a:t> </a:t>
            </a:r>
            <a:r>
              <a:rPr lang="tr-TR" dirty="0" err="1"/>
              <a:t>Students</a:t>
            </a:r>
            <a:r>
              <a:rPr lang="tr-TR" dirty="0"/>
              <a:t> </a:t>
            </a:r>
            <a:r>
              <a:rPr lang="tr-TR" dirty="0" err="1"/>
              <a:t>Metaphors</a:t>
            </a:r>
            <a:r>
              <a:rPr lang="tr-TR" dirty="0"/>
              <a:t> </a:t>
            </a:r>
            <a:r>
              <a:rPr lang="tr-TR" dirty="0" err="1"/>
              <a:t>About</a:t>
            </a:r>
            <a:r>
              <a:rPr lang="tr-TR" dirty="0"/>
              <a:t> </a:t>
            </a:r>
            <a:r>
              <a:rPr lang="tr-TR" dirty="0" err="1"/>
              <a:t>Education</a:t>
            </a:r>
            <a:r>
              <a:rPr lang="tr-TR" dirty="0"/>
              <a:t> of </a:t>
            </a:r>
            <a:r>
              <a:rPr lang="tr-TR" dirty="0" err="1"/>
              <a:t>Anatomy</a:t>
            </a:r>
            <a:r>
              <a:rPr lang="tr-TR" dirty="0"/>
              <a:t>. SHS Web of Conference, </a:t>
            </a:r>
            <a:r>
              <a:rPr lang="tr-TR" dirty="0" err="1"/>
              <a:t>Doi</a:t>
            </a:r>
            <a:r>
              <a:rPr lang="tr-TR" dirty="0"/>
              <a:t>: 10.1051/</a:t>
            </a:r>
            <a:r>
              <a:rPr lang="tr-TR" dirty="0" err="1"/>
              <a:t>shsconf</a:t>
            </a:r>
            <a:r>
              <a:rPr lang="tr-TR" dirty="0"/>
              <a:t>/20162601087. Yayın No: 2847164)</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335" y="4371483"/>
            <a:ext cx="1680693" cy="2380982"/>
          </a:xfrm>
          <a:prstGeom prst="rect">
            <a:avLst/>
          </a:prstGeom>
        </p:spPr>
      </p:pic>
      <p:pic>
        <p:nvPicPr>
          <p:cNvPr id="6" name="Resim 5"/>
          <p:cNvPicPr>
            <a:picLocks noChangeAspect="1"/>
          </p:cNvPicPr>
          <p:nvPr/>
        </p:nvPicPr>
        <p:blipFill>
          <a:blip r:embed="rId3" cstate="print"/>
          <a:stretch>
            <a:fillRect/>
          </a:stretch>
        </p:blipFill>
        <p:spPr>
          <a:xfrm>
            <a:off x="1409424" y="4371483"/>
            <a:ext cx="3638238" cy="2340849"/>
          </a:xfrm>
          <a:prstGeom prst="rect">
            <a:avLst/>
          </a:prstGeom>
        </p:spPr>
      </p:pic>
    </p:spTree>
    <p:extLst>
      <p:ext uri="{BB962C8B-B14F-4D97-AF65-F5344CB8AC3E}">
        <p14:creationId xmlns:p14="http://schemas.microsoft.com/office/powerpoint/2010/main" val="337253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Tıp Dışı Anatomi Eğitimi ile ilgili yaptığımız diğer çalışmalar</a:t>
            </a:r>
            <a:endParaRPr lang="tr-TR" dirty="0"/>
          </a:p>
        </p:txBody>
      </p:sp>
      <p:sp>
        <p:nvSpPr>
          <p:cNvPr id="4" name="İçerik Yer Tutucusu 3"/>
          <p:cNvSpPr>
            <a:spLocks noGrp="1"/>
          </p:cNvSpPr>
          <p:nvPr>
            <p:ph idx="1"/>
          </p:nvPr>
        </p:nvSpPr>
        <p:spPr/>
        <p:txBody>
          <a:bodyPr/>
          <a:lstStyle/>
          <a:p>
            <a:r>
              <a:rPr lang="tr-TR" dirty="0"/>
              <a:t>Biyomedikal Cihaz Teknolojileri programı öğrencilerinin anatomi öz-yeterlilik inanç düzeyleri ile ilgili bir çalışmamız Viyana INTE (International Conference On New </a:t>
            </a:r>
            <a:r>
              <a:rPr lang="tr-TR" dirty="0" err="1"/>
              <a:t>Horizons</a:t>
            </a:r>
            <a:r>
              <a:rPr lang="tr-TR" dirty="0"/>
              <a:t> </a:t>
            </a:r>
            <a:r>
              <a:rPr lang="tr-TR" dirty="0" err="1"/>
              <a:t>In</a:t>
            </a:r>
            <a:r>
              <a:rPr lang="tr-TR" dirty="0"/>
              <a:t> </a:t>
            </a:r>
            <a:r>
              <a:rPr lang="tr-TR" dirty="0" err="1"/>
              <a:t>Education</a:t>
            </a:r>
            <a:r>
              <a:rPr lang="tr-TR" dirty="0"/>
              <a:t>) 2016’da poster olarak sunulmuş, aynı yıl TOJET (</a:t>
            </a:r>
            <a:r>
              <a:rPr lang="tr-TR" dirty="0" err="1"/>
              <a:t>The</a:t>
            </a:r>
            <a:r>
              <a:rPr lang="tr-TR" dirty="0"/>
              <a:t> </a:t>
            </a:r>
            <a:r>
              <a:rPr lang="tr-TR" dirty="0" err="1"/>
              <a:t>Turkish</a:t>
            </a:r>
            <a:r>
              <a:rPr lang="tr-TR" dirty="0"/>
              <a:t> Online </a:t>
            </a:r>
            <a:r>
              <a:rPr lang="tr-TR" dirty="0" err="1"/>
              <a:t>Journal</a:t>
            </a:r>
            <a:r>
              <a:rPr lang="tr-TR" dirty="0"/>
              <a:t> of </a:t>
            </a:r>
            <a:r>
              <a:rPr lang="tr-TR" dirty="0" err="1"/>
              <a:t>Educational</a:t>
            </a:r>
            <a:r>
              <a:rPr lang="tr-TR" dirty="0"/>
              <a:t> </a:t>
            </a:r>
            <a:r>
              <a:rPr lang="tr-TR" dirty="0" err="1"/>
              <a:t>Technology</a:t>
            </a:r>
            <a:r>
              <a:rPr lang="tr-TR" dirty="0"/>
              <a:t>)’de yayınlanmıştır (Çolak </a:t>
            </a:r>
            <a:r>
              <a:rPr lang="tr-TR" dirty="0" err="1"/>
              <a:t>tuncay,Sivri</a:t>
            </a:r>
            <a:r>
              <a:rPr lang="tr-TR" dirty="0"/>
              <a:t> </a:t>
            </a:r>
            <a:r>
              <a:rPr lang="tr-TR" dirty="0" err="1"/>
              <a:t>İsmail,Yener</a:t>
            </a:r>
            <a:r>
              <a:rPr lang="tr-TR" dirty="0"/>
              <a:t> Mehmet </a:t>
            </a:r>
            <a:r>
              <a:rPr lang="tr-TR" dirty="0" err="1"/>
              <a:t>Deniz,Güzelordu</a:t>
            </a:r>
            <a:r>
              <a:rPr lang="tr-TR" dirty="0"/>
              <a:t> </a:t>
            </a:r>
            <a:r>
              <a:rPr lang="tr-TR" dirty="0" err="1"/>
              <a:t>Dilşat,Taşdemir</a:t>
            </a:r>
            <a:r>
              <a:rPr lang="tr-TR" dirty="0"/>
              <a:t> </a:t>
            </a:r>
            <a:r>
              <a:rPr lang="tr-TR" dirty="0" err="1"/>
              <a:t>Rabia,Aksu</a:t>
            </a:r>
            <a:r>
              <a:rPr lang="tr-TR" dirty="0"/>
              <a:t> </a:t>
            </a:r>
            <a:r>
              <a:rPr lang="tr-TR" dirty="0" err="1"/>
              <a:t>Elif,Bamaç</a:t>
            </a:r>
            <a:r>
              <a:rPr lang="tr-TR" dirty="0"/>
              <a:t> </a:t>
            </a:r>
            <a:r>
              <a:rPr lang="tr-TR" dirty="0" err="1"/>
              <a:t>Belgin,Çolak</a:t>
            </a:r>
            <a:r>
              <a:rPr lang="tr-TR" dirty="0"/>
              <a:t> Serap. </a:t>
            </a:r>
            <a:r>
              <a:rPr lang="tr-TR" dirty="0" err="1"/>
              <a:t>Investigating</a:t>
            </a:r>
            <a:r>
              <a:rPr lang="tr-TR" dirty="0"/>
              <a:t> </a:t>
            </a:r>
            <a:r>
              <a:rPr lang="tr-TR" dirty="0" err="1"/>
              <a:t>The</a:t>
            </a:r>
            <a:r>
              <a:rPr lang="tr-TR" dirty="0"/>
              <a:t> </a:t>
            </a:r>
            <a:r>
              <a:rPr lang="tr-TR" dirty="0" err="1"/>
              <a:t>Anatomy</a:t>
            </a:r>
            <a:r>
              <a:rPr lang="tr-TR" dirty="0"/>
              <a:t> </a:t>
            </a:r>
            <a:r>
              <a:rPr lang="tr-TR" dirty="0" err="1"/>
              <a:t>Education</a:t>
            </a:r>
            <a:r>
              <a:rPr lang="tr-TR" dirty="0"/>
              <a:t> Self </a:t>
            </a:r>
            <a:r>
              <a:rPr lang="tr-TR" dirty="0" err="1"/>
              <a:t>Efficacy</a:t>
            </a:r>
            <a:r>
              <a:rPr lang="tr-TR" dirty="0"/>
              <a:t> </a:t>
            </a:r>
            <a:r>
              <a:rPr lang="tr-TR" dirty="0" err="1"/>
              <a:t>Beliefs</a:t>
            </a:r>
            <a:r>
              <a:rPr lang="tr-TR" dirty="0"/>
              <a:t> Of </a:t>
            </a:r>
            <a:r>
              <a:rPr lang="tr-TR" dirty="0" err="1"/>
              <a:t>The</a:t>
            </a:r>
            <a:r>
              <a:rPr lang="tr-TR" dirty="0"/>
              <a:t> </a:t>
            </a:r>
            <a:r>
              <a:rPr lang="tr-TR" dirty="0" err="1"/>
              <a:t>Students</a:t>
            </a:r>
            <a:r>
              <a:rPr lang="tr-TR" dirty="0"/>
              <a:t> Of </a:t>
            </a:r>
            <a:r>
              <a:rPr lang="tr-TR" dirty="0" err="1"/>
              <a:t>Biomedical</a:t>
            </a:r>
            <a:r>
              <a:rPr lang="tr-TR" dirty="0"/>
              <a:t> </a:t>
            </a:r>
            <a:r>
              <a:rPr lang="tr-TR" dirty="0" err="1"/>
              <a:t>Instrumnet</a:t>
            </a:r>
            <a:r>
              <a:rPr lang="tr-TR" dirty="0"/>
              <a:t> </a:t>
            </a:r>
            <a:r>
              <a:rPr lang="tr-TR" dirty="0" err="1"/>
              <a:t>Technology</a:t>
            </a:r>
            <a:r>
              <a:rPr lang="tr-TR" dirty="0"/>
              <a:t> Program. TOJET- </a:t>
            </a:r>
            <a:r>
              <a:rPr lang="tr-TR" dirty="0" err="1"/>
              <a:t>The</a:t>
            </a:r>
            <a:r>
              <a:rPr lang="tr-TR" dirty="0"/>
              <a:t> </a:t>
            </a:r>
            <a:r>
              <a:rPr lang="tr-TR" dirty="0" err="1"/>
              <a:t>Turkish</a:t>
            </a:r>
            <a:r>
              <a:rPr lang="tr-TR" dirty="0"/>
              <a:t> Online </a:t>
            </a:r>
            <a:r>
              <a:rPr lang="tr-TR" dirty="0" err="1"/>
              <a:t>Journal</a:t>
            </a:r>
            <a:r>
              <a:rPr lang="tr-TR" dirty="0"/>
              <a:t> of </a:t>
            </a:r>
            <a:r>
              <a:rPr lang="tr-TR" dirty="0" err="1"/>
              <a:t>Educational</a:t>
            </a:r>
            <a:r>
              <a:rPr lang="tr-TR" dirty="0"/>
              <a:t> </a:t>
            </a:r>
            <a:r>
              <a:rPr lang="tr-TR" dirty="0" err="1"/>
              <a:t>Technology</a:t>
            </a:r>
            <a:r>
              <a:rPr lang="tr-TR" dirty="0"/>
              <a:t> Yayın No: 3181135)</a:t>
            </a:r>
          </a:p>
          <a:p>
            <a:endParaRPr lang="tr-TR" dirty="0"/>
          </a:p>
        </p:txBody>
      </p:sp>
      <p:pic>
        <p:nvPicPr>
          <p:cNvPr id="5" name="Resim 4"/>
          <p:cNvPicPr>
            <a:picLocks noChangeAspect="1"/>
          </p:cNvPicPr>
          <p:nvPr/>
        </p:nvPicPr>
        <p:blipFill>
          <a:blip r:embed="rId2" cstate="print"/>
          <a:stretch>
            <a:fillRect/>
          </a:stretch>
        </p:blipFill>
        <p:spPr>
          <a:xfrm>
            <a:off x="7691908" y="5313676"/>
            <a:ext cx="3505200" cy="1304925"/>
          </a:xfrm>
          <a:prstGeom prst="rect">
            <a:avLst/>
          </a:prstGeom>
        </p:spPr>
      </p:pic>
      <p:pic>
        <p:nvPicPr>
          <p:cNvPr id="6" name="Resim 5"/>
          <p:cNvPicPr>
            <a:picLocks noChangeAspect="1"/>
          </p:cNvPicPr>
          <p:nvPr/>
        </p:nvPicPr>
        <p:blipFill>
          <a:blip r:embed="rId3" cstate="print"/>
          <a:stretch>
            <a:fillRect/>
          </a:stretch>
        </p:blipFill>
        <p:spPr>
          <a:xfrm>
            <a:off x="772733" y="5313676"/>
            <a:ext cx="6581104" cy="1310092"/>
          </a:xfrm>
          <a:prstGeom prst="rect">
            <a:avLst/>
          </a:prstGeom>
        </p:spPr>
      </p:pic>
    </p:spTree>
    <p:extLst>
      <p:ext uri="{BB962C8B-B14F-4D97-AF65-F5344CB8AC3E}">
        <p14:creationId xmlns:p14="http://schemas.microsoft.com/office/powerpoint/2010/main" val="2776889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Tıp Dışı Anatomi Eğitimi ile ilgili yaptığımız diğer çalışmalar</a:t>
            </a:r>
            <a:endParaRPr lang="tr-TR" dirty="0"/>
          </a:p>
        </p:txBody>
      </p:sp>
      <p:sp>
        <p:nvSpPr>
          <p:cNvPr id="4" name="İçerik Yer Tutucusu 3"/>
          <p:cNvSpPr>
            <a:spLocks noGrp="1"/>
          </p:cNvSpPr>
          <p:nvPr>
            <p:ph idx="1"/>
          </p:nvPr>
        </p:nvSpPr>
        <p:spPr/>
        <p:txBody>
          <a:bodyPr/>
          <a:lstStyle/>
          <a:p>
            <a:r>
              <a:rPr lang="tr-TR" dirty="0"/>
              <a:t>Fizik Tedavi ve Rehabilitasyon bölümü öğrencilerinin anatomi eğitimi öz-yeterlilik inanç düzeyleri ile ilgili çalışmamız da Bosna Hersek ERPA (International </a:t>
            </a:r>
            <a:r>
              <a:rPr lang="tr-TR" dirty="0" err="1"/>
              <a:t>Congresses</a:t>
            </a:r>
            <a:r>
              <a:rPr lang="tr-TR" dirty="0"/>
              <a:t> on </a:t>
            </a:r>
            <a:r>
              <a:rPr lang="tr-TR" dirty="0" err="1"/>
              <a:t>Education</a:t>
            </a:r>
            <a:r>
              <a:rPr lang="tr-TR" dirty="0"/>
              <a:t>) 2016’da poster olarak sunulmuştur (Acar D, Çolak T, Çolak S, Güngör T, Yener MD, Aksu E, </a:t>
            </a:r>
            <a:r>
              <a:rPr lang="tr-TR" dirty="0" err="1"/>
              <a:t>Güzelordu</a:t>
            </a:r>
            <a:r>
              <a:rPr lang="tr-TR" dirty="0"/>
              <a:t> D. “Fizik Tedavi ve Rehabilitasyon lisans ve Sağlık Hizmetleri Meslek Yüksekokulu ön lisans öğrencilerinin Anatomi Eğitimi öz-yeterlilik inanç düzeylerinin karşılaştırılması ERPA 2016, </a:t>
            </a:r>
            <a:r>
              <a:rPr lang="tr-TR" dirty="0" err="1"/>
              <a:t>Sarajevo</a:t>
            </a:r>
            <a:r>
              <a:rPr lang="tr-TR" dirty="0"/>
              <a:t>/ </a:t>
            </a:r>
            <a:r>
              <a:rPr lang="tr-TR" dirty="0" err="1"/>
              <a:t>Bosnia</a:t>
            </a:r>
            <a:r>
              <a:rPr lang="tr-TR" dirty="0"/>
              <a:t> </a:t>
            </a:r>
            <a:r>
              <a:rPr lang="tr-TR" dirty="0" err="1"/>
              <a:t>and</a:t>
            </a:r>
            <a:r>
              <a:rPr lang="tr-TR" dirty="0"/>
              <a:t> </a:t>
            </a:r>
            <a:r>
              <a:rPr lang="tr-TR" dirty="0" err="1"/>
              <a:t>Herzegovina</a:t>
            </a:r>
            <a:r>
              <a:rPr lang="tr-TR" dirty="0"/>
              <a:t>, 2-5 </a:t>
            </a:r>
            <a:r>
              <a:rPr lang="tr-TR" dirty="0" err="1"/>
              <a:t>June</a:t>
            </a:r>
            <a:r>
              <a:rPr lang="tr-TR" dirty="0"/>
              <a:t> 2016)</a:t>
            </a:r>
          </a:p>
          <a:p>
            <a:endParaRPr lang="tr-TR" dirty="0"/>
          </a:p>
        </p:txBody>
      </p:sp>
      <p:pic>
        <p:nvPicPr>
          <p:cNvPr id="5" name="Resim 4"/>
          <p:cNvPicPr>
            <a:picLocks noChangeAspect="1"/>
          </p:cNvPicPr>
          <p:nvPr/>
        </p:nvPicPr>
        <p:blipFill>
          <a:blip r:embed="rId2" cstate="print"/>
          <a:stretch>
            <a:fillRect/>
          </a:stretch>
        </p:blipFill>
        <p:spPr>
          <a:xfrm>
            <a:off x="1551091" y="4710670"/>
            <a:ext cx="3111061" cy="2001662"/>
          </a:xfrm>
          <a:prstGeom prst="rect">
            <a:avLst/>
          </a:prstGeom>
        </p:spPr>
      </p:pic>
    </p:spTree>
    <p:extLst>
      <p:ext uri="{BB962C8B-B14F-4D97-AF65-F5344CB8AC3E}">
        <p14:creationId xmlns:p14="http://schemas.microsoft.com/office/powerpoint/2010/main" val="143024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Faaliyetler</a:t>
            </a:r>
            <a:endParaRPr lang="tr-TR" dirty="0"/>
          </a:p>
        </p:txBody>
      </p:sp>
      <p:sp>
        <p:nvSpPr>
          <p:cNvPr id="3" name="İçerik Yer Tutucusu 2"/>
          <p:cNvSpPr>
            <a:spLocks noGrp="1"/>
          </p:cNvSpPr>
          <p:nvPr>
            <p:ph idx="1"/>
          </p:nvPr>
        </p:nvSpPr>
        <p:spPr/>
        <p:txBody>
          <a:bodyPr>
            <a:normAutofit/>
          </a:bodyPr>
          <a:lstStyle/>
          <a:p>
            <a:pPr algn="just"/>
            <a:r>
              <a:rPr lang="tr-TR" dirty="0" smtClean="0"/>
              <a:t>16 </a:t>
            </a:r>
            <a:r>
              <a:rPr lang="tr-TR" dirty="0"/>
              <a:t>Haziran 2016'da asistanlarımıza </a:t>
            </a:r>
            <a:r>
              <a:rPr lang="tr-TR" dirty="0" err="1"/>
              <a:t>Cranium</a:t>
            </a:r>
            <a:r>
              <a:rPr lang="tr-TR" dirty="0"/>
              <a:t> Boşluğu Açılması ve </a:t>
            </a:r>
            <a:r>
              <a:rPr lang="tr-TR" dirty="0" err="1" smtClean="0"/>
              <a:t>Nöronal</a:t>
            </a:r>
            <a:r>
              <a:rPr lang="tr-TR" dirty="0" smtClean="0"/>
              <a:t> Yapıların </a:t>
            </a:r>
            <a:r>
              <a:rPr lang="tr-TR" dirty="0" err="1"/>
              <a:t>D</a:t>
            </a:r>
            <a:r>
              <a:rPr lang="tr-TR" dirty="0" err="1" smtClean="0"/>
              <a:t>isseksiyonu</a:t>
            </a:r>
            <a:r>
              <a:rPr lang="tr-TR" dirty="0" smtClean="0"/>
              <a:t> eğitimi </a:t>
            </a:r>
            <a:r>
              <a:rPr lang="tr-TR" dirty="0"/>
              <a:t>verilmiştir</a:t>
            </a:r>
            <a:r>
              <a:rPr lang="tr-TR" dirty="0" smtClean="0"/>
              <a:t>. Eğitim 2 </a:t>
            </a:r>
            <a:r>
              <a:rPr lang="tr-TR" dirty="0"/>
              <a:t>gün sürmüş olup her asistan en az 1  </a:t>
            </a:r>
            <a:r>
              <a:rPr lang="tr-TR" dirty="0" err="1"/>
              <a:t>Cranium</a:t>
            </a:r>
            <a:r>
              <a:rPr lang="tr-TR" dirty="0"/>
              <a:t> boşluğu açmış, </a:t>
            </a:r>
            <a:r>
              <a:rPr lang="tr-TR" dirty="0" err="1"/>
              <a:t>cerebrum</a:t>
            </a:r>
            <a:r>
              <a:rPr lang="tr-TR" dirty="0"/>
              <a:t>, </a:t>
            </a:r>
            <a:r>
              <a:rPr lang="tr-TR" dirty="0" err="1" smtClean="0"/>
              <a:t>cerebellum</a:t>
            </a:r>
            <a:r>
              <a:rPr lang="tr-TR" dirty="0" smtClean="0"/>
              <a:t>, </a:t>
            </a:r>
            <a:r>
              <a:rPr lang="tr-TR" dirty="0" err="1" smtClean="0"/>
              <a:t>cranial</a:t>
            </a:r>
            <a:r>
              <a:rPr lang="tr-TR" dirty="0" smtClean="0"/>
              <a:t> </a:t>
            </a:r>
            <a:r>
              <a:rPr lang="tr-TR" dirty="0"/>
              <a:t>sinirler ,</a:t>
            </a:r>
            <a:r>
              <a:rPr lang="tr-TR" dirty="0" err="1"/>
              <a:t>mezensefalon</a:t>
            </a:r>
            <a:r>
              <a:rPr lang="tr-TR" dirty="0" smtClean="0"/>
              <a:t>, </a:t>
            </a:r>
            <a:r>
              <a:rPr lang="tr-TR" dirty="0" err="1" smtClean="0"/>
              <a:t>pons</a:t>
            </a:r>
            <a:r>
              <a:rPr lang="tr-TR" dirty="0"/>
              <a:t>,  </a:t>
            </a:r>
            <a:r>
              <a:rPr lang="tr-TR" dirty="0" err="1"/>
              <a:t>bulbus</a:t>
            </a:r>
            <a:r>
              <a:rPr lang="tr-TR" dirty="0"/>
              <a:t>, dural sinüsler ve </a:t>
            </a:r>
            <a:r>
              <a:rPr lang="tr-TR" dirty="0" err="1"/>
              <a:t>meninkslerin</a:t>
            </a:r>
            <a:r>
              <a:rPr lang="tr-TR" dirty="0"/>
              <a:t> </a:t>
            </a:r>
            <a:r>
              <a:rPr lang="tr-TR" dirty="0" err="1"/>
              <a:t>disseksiyonu</a:t>
            </a:r>
            <a:r>
              <a:rPr lang="tr-TR" dirty="0"/>
              <a:t> uygulamalı olarak öğretilmiştir. </a:t>
            </a:r>
            <a:endParaRPr lang="tr-TR" dirty="0" smtClean="0"/>
          </a:p>
          <a:p>
            <a:pPr algn="just"/>
            <a:r>
              <a:rPr lang="tr-TR" dirty="0" smtClean="0"/>
              <a:t>Elde </a:t>
            </a:r>
            <a:r>
              <a:rPr lang="tr-TR" dirty="0"/>
              <a:t>edilen dokular, tıp, diş hekimliği, hemşirelik, ebelik lisans öğrencilerimiz ile yüksek lisans ve doktora  öğrencilerimizin laboratuvar eğitimi için hazır hale getirilmiştir</a:t>
            </a:r>
            <a:r>
              <a:rPr lang="tr-TR" dirty="0" smtClean="0"/>
              <a:t>. </a:t>
            </a:r>
          </a:p>
          <a:p>
            <a:endParaRPr lang="tr-TR" dirty="0"/>
          </a:p>
          <a:p>
            <a:r>
              <a:rPr lang="tr-TR" dirty="0" smtClean="0"/>
              <a:t>http</a:t>
            </a:r>
            <a:r>
              <a:rPr lang="tr-TR" dirty="0"/>
              <a:t>://tip.kocaeli.edu.tr/haberler/haziran16.16.php  </a:t>
            </a:r>
            <a:endParaRPr lang="tr-TR" dirty="0" smtClean="0"/>
          </a:p>
          <a:p>
            <a:pPr marL="0" indent="0">
              <a:buNone/>
            </a:pPr>
            <a:r>
              <a:rPr lang="tr-TR" dirty="0" smtClean="0"/>
              <a:t>     </a:t>
            </a:r>
            <a:endParaRPr lang="tr-TR" dirty="0"/>
          </a:p>
        </p:txBody>
      </p:sp>
    </p:spTree>
    <p:extLst>
      <p:ext uri="{BB962C8B-B14F-4D97-AF65-F5344CB8AC3E}">
        <p14:creationId xmlns:p14="http://schemas.microsoft.com/office/powerpoint/2010/main" val="1283512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bwMode="auto">
          <a:xfrm>
            <a:off x="1887538" y="1972811"/>
            <a:ext cx="8435975" cy="221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tr-TR" altLang="tr-TR" sz="3800" b="1" dirty="0">
                <a:latin typeface="Arial" panose="020B0604020202020204" pitchFamily="34" charset="0"/>
              </a:rPr>
              <a:t>Nereye gittiğimizi bilmiyorsak, bütün yollar bizi oraya götürür…..</a:t>
            </a:r>
            <a:br>
              <a:rPr lang="tr-TR" altLang="tr-TR" sz="3800" b="1" dirty="0">
                <a:latin typeface="Arial" panose="020B0604020202020204" pitchFamily="34" charset="0"/>
              </a:rPr>
            </a:br>
            <a:r>
              <a:rPr lang="tr-TR" altLang="tr-TR" sz="1800" b="1" dirty="0" err="1">
                <a:latin typeface="Arial" panose="020B0604020202020204" pitchFamily="34" charset="0"/>
              </a:rPr>
              <a:t>Lewis</a:t>
            </a:r>
            <a:r>
              <a:rPr lang="tr-TR" altLang="tr-TR" sz="1800" b="1" dirty="0">
                <a:latin typeface="Arial" panose="020B0604020202020204" pitchFamily="34" charset="0"/>
              </a:rPr>
              <a:t> </a:t>
            </a:r>
            <a:r>
              <a:rPr lang="tr-TR" altLang="tr-TR" sz="1800" b="1" dirty="0" err="1">
                <a:latin typeface="Arial" panose="020B0604020202020204" pitchFamily="34" charset="0"/>
              </a:rPr>
              <a:t>Caroll</a:t>
            </a:r>
            <a:r>
              <a:rPr lang="tr-TR" altLang="tr-TR" sz="1800" b="1" dirty="0">
                <a:latin typeface="Arial" panose="020B0604020202020204" pitchFamily="34" charset="0"/>
              </a:rPr>
              <a:t>, </a:t>
            </a:r>
            <a:r>
              <a:rPr lang="tr-TR" altLang="tr-TR" sz="1800" i="1" dirty="0">
                <a:latin typeface="Arial" panose="020B0604020202020204" pitchFamily="34" charset="0"/>
              </a:rPr>
              <a:t>Alice Harikalar Diyarında</a:t>
            </a:r>
          </a:p>
        </p:txBody>
      </p:sp>
      <p:sp>
        <p:nvSpPr>
          <p:cNvPr id="10243" name="Rectangle 3"/>
          <p:cNvSpPr>
            <a:spLocks noGrp="1"/>
          </p:cNvSpPr>
          <p:nvPr>
            <p:ph type="body" idx="4294967295"/>
          </p:nvPr>
        </p:nvSpPr>
        <p:spPr>
          <a:xfrm>
            <a:off x="4511675" y="5157788"/>
            <a:ext cx="5811838" cy="1244600"/>
          </a:xfrm>
        </p:spPr>
        <p:txBody>
          <a:bodyPr/>
          <a:lstStyle/>
          <a:p>
            <a:pPr>
              <a:buFont typeface="Wingdings" panose="05000000000000000000" pitchFamily="2" charset="2"/>
              <a:buNone/>
            </a:pPr>
            <a:r>
              <a:rPr lang="tr-TR" altLang="tr-TR" b="1" i="1">
                <a:latin typeface="Arial" panose="020B0604020202020204" pitchFamily="34" charset="0"/>
              </a:rPr>
              <a:t>	If you don’t know where you are going, any road will get you there.</a:t>
            </a:r>
          </a:p>
        </p:txBody>
      </p:sp>
    </p:spTree>
    <p:extLst>
      <p:ext uri="{BB962C8B-B14F-4D97-AF65-F5344CB8AC3E}">
        <p14:creationId xmlns:p14="http://schemas.microsoft.com/office/powerpoint/2010/main" val="37259863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7715"/>
            <a:ext cx="9404723" cy="1400530"/>
          </a:xfrm>
        </p:spPr>
        <p:txBody>
          <a:bodyPr/>
          <a:lstStyle/>
          <a:p>
            <a:r>
              <a:rPr lang="tr-TR" dirty="0" err="1"/>
              <a:t>Cranium</a:t>
            </a:r>
            <a:r>
              <a:rPr lang="tr-TR" dirty="0"/>
              <a:t> Boşluğu Açılması ve </a:t>
            </a:r>
            <a:r>
              <a:rPr lang="tr-TR" dirty="0" err="1"/>
              <a:t>nöronal</a:t>
            </a:r>
            <a:r>
              <a:rPr lang="tr-TR" dirty="0"/>
              <a:t> yapıların </a:t>
            </a:r>
            <a:r>
              <a:rPr lang="tr-TR" dirty="0" err="1"/>
              <a:t>disseksiyonu</a:t>
            </a:r>
            <a:endParaRPr lang="tr-TR" dirty="0"/>
          </a:p>
        </p:txBody>
      </p:sp>
      <p:pic>
        <p:nvPicPr>
          <p:cNvPr id="1026" name="Picture 2" descr="http://tip.kocaeli.edu.tr/uploads/pictures/AmatomiDisseksiyonuEgitimi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5933" y="1564045"/>
            <a:ext cx="7984901" cy="529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70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Faaliyetler</a:t>
            </a:r>
            <a:endParaRPr lang="tr-TR" dirty="0"/>
          </a:p>
        </p:txBody>
      </p:sp>
      <p:sp>
        <p:nvSpPr>
          <p:cNvPr id="3" name="İçerik Yer Tutucusu 2"/>
          <p:cNvSpPr>
            <a:spLocks noGrp="1"/>
          </p:cNvSpPr>
          <p:nvPr>
            <p:ph idx="1"/>
          </p:nvPr>
        </p:nvSpPr>
        <p:spPr>
          <a:xfrm>
            <a:off x="0" y="1853248"/>
            <a:ext cx="5735370" cy="4195481"/>
          </a:xfrm>
        </p:spPr>
        <p:txBody>
          <a:bodyPr>
            <a:normAutofit lnSpcReduction="10000"/>
          </a:bodyPr>
          <a:lstStyle/>
          <a:p>
            <a:pPr algn="just"/>
            <a:r>
              <a:rPr lang="tr-TR" dirty="0"/>
              <a:t>Kocaeli Üniversitesi Beyin Hipofiz Bezi Araştırma Merkezi’nce düzenlenen “İleri Endoskopik </a:t>
            </a:r>
            <a:r>
              <a:rPr lang="tr-TR" dirty="0" err="1"/>
              <a:t>Anterior</a:t>
            </a:r>
            <a:r>
              <a:rPr lang="tr-TR" dirty="0"/>
              <a:t> Kafa Tabanı Kursu” 26-28 Eylül 2014 tarihinde Kocaeli Üniversitesi Tıp Fakültesi Hastanesi’nde gerçekleşti.</a:t>
            </a:r>
          </a:p>
          <a:p>
            <a:pPr marL="0" indent="0" algn="just">
              <a:buNone/>
            </a:pPr>
            <a:endParaRPr lang="tr-TR" dirty="0"/>
          </a:p>
          <a:p>
            <a:pPr algn="just"/>
            <a:r>
              <a:rPr lang="tr-TR" dirty="0" smtClean="0"/>
              <a:t>Konferans </a:t>
            </a:r>
            <a:r>
              <a:rPr lang="tr-TR" dirty="0"/>
              <a:t>ve kadavra çalışmaları </a:t>
            </a:r>
            <a:r>
              <a:rPr lang="tr-TR" dirty="0" smtClean="0"/>
              <a:t>Beyin Cerrahisi</a:t>
            </a:r>
            <a:r>
              <a:rPr lang="tr-TR" dirty="0"/>
              <a:t>, </a:t>
            </a:r>
            <a:r>
              <a:rPr lang="tr-TR" dirty="0" smtClean="0"/>
              <a:t>Kulak Burun Boğaz </a:t>
            </a:r>
            <a:r>
              <a:rPr lang="tr-TR" dirty="0"/>
              <a:t>uzmanlarının geniş katılımıyla gerçekleşti.</a:t>
            </a:r>
          </a:p>
          <a:p>
            <a:pPr marL="0" indent="0" algn="just">
              <a:buNone/>
            </a:pPr>
            <a:endParaRPr lang="tr-TR" dirty="0"/>
          </a:p>
          <a:p>
            <a:pPr algn="just"/>
            <a:r>
              <a:rPr lang="tr-TR" u="sng" dirty="0">
                <a:hlinkClick r:id="rId2"/>
              </a:rPr>
              <a:t>http://</a:t>
            </a:r>
            <a:r>
              <a:rPr lang="tr-TR" u="sng" dirty="0" smtClean="0">
                <a:hlinkClick r:id="rId2"/>
              </a:rPr>
              <a:t>tip.kocaeli.edu.tr/haberler/eylul29.14.php</a:t>
            </a:r>
            <a:endParaRPr lang="tr-TR" dirty="0"/>
          </a:p>
        </p:txBody>
      </p:sp>
      <p:pic>
        <p:nvPicPr>
          <p:cNvPr id="4" name="Picture 2" descr="http://tip.kocaeli.edu.tr/uploads/pictures/IleriEndoskopiKursu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702" y="1853247"/>
            <a:ext cx="6286298" cy="419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6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Verilen Dersler</a:t>
            </a:r>
            <a:endParaRPr lang="tr-TR" dirty="0"/>
          </a:p>
        </p:txBody>
      </p:sp>
      <p:sp>
        <p:nvSpPr>
          <p:cNvPr id="3" name="İçerik Yer Tutucusu 2"/>
          <p:cNvSpPr>
            <a:spLocks noGrp="1"/>
          </p:cNvSpPr>
          <p:nvPr>
            <p:ph idx="1"/>
          </p:nvPr>
        </p:nvSpPr>
        <p:spPr/>
        <p:txBody>
          <a:bodyPr/>
          <a:lstStyle/>
          <a:p>
            <a:pPr algn="just"/>
            <a:r>
              <a:rPr lang="tr-TR" dirty="0"/>
              <a:t>Anabilim Dalımız tarafından, Tıp Fakültesi Dönem I ve Dönem </a:t>
            </a:r>
            <a:r>
              <a:rPr lang="tr-TR" dirty="0" err="1"/>
              <a:t>II’de</a:t>
            </a:r>
            <a:r>
              <a:rPr lang="tr-TR" dirty="0"/>
              <a:t> Anatomi dersleri, Diş hekimliği Fakültesi’nde Genel Anatomi ve Baş-Boyun Anatomisi, Sağlık YO, Hemşirelik ve Ebelik </a:t>
            </a:r>
            <a:r>
              <a:rPr lang="tr-TR" dirty="0" smtClean="0"/>
              <a:t>Bölümlerinde, </a:t>
            </a:r>
            <a:r>
              <a:rPr lang="tr-TR" dirty="0"/>
              <a:t>Mühendislik Fakültesi Biyomedikal Mühendisliği </a:t>
            </a:r>
            <a:r>
              <a:rPr lang="tr-TR" dirty="0" smtClean="0"/>
              <a:t>Lisansta, </a:t>
            </a:r>
            <a:r>
              <a:rPr lang="tr-TR" dirty="0"/>
              <a:t>Fen Bilimleri Enstitüsü Yüksek Lisans ve </a:t>
            </a:r>
            <a:r>
              <a:rPr lang="tr-TR" dirty="0" smtClean="0"/>
              <a:t>Doktorada Sağlık </a:t>
            </a:r>
            <a:r>
              <a:rPr lang="tr-TR" dirty="0"/>
              <a:t>Bilimleri Enstitüsü Yüksek Lisans ve </a:t>
            </a:r>
            <a:r>
              <a:rPr lang="tr-TR" dirty="0" smtClean="0"/>
              <a:t>Doktorada, </a:t>
            </a:r>
            <a:r>
              <a:rPr lang="tr-TR" dirty="0" err="1"/>
              <a:t>Köseköy</a:t>
            </a:r>
            <a:r>
              <a:rPr lang="tr-TR" dirty="0"/>
              <a:t> Meslek Yüksek Okulu Biyomedikal Cihaz Teknolojileri bölümünde Anatomi Dersi ve </a:t>
            </a:r>
            <a:r>
              <a:rPr lang="tr-TR" dirty="0" err="1"/>
              <a:t>Yahyakaptan</a:t>
            </a:r>
            <a:r>
              <a:rPr lang="tr-TR" dirty="0"/>
              <a:t> İş-Uğraşı Terapisi Meslek Yüksek Okulu’nun Anatomi ve </a:t>
            </a:r>
            <a:r>
              <a:rPr lang="tr-TR" dirty="0" err="1"/>
              <a:t>Nöroanatomi</a:t>
            </a:r>
            <a:r>
              <a:rPr lang="tr-TR" dirty="0"/>
              <a:t> derslerinde teorik ve pratik eğitim verilmektedir.</a:t>
            </a:r>
          </a:p>
        </p:txBody>
      </p:sp>
    </p:spTree>
    <p:extLst>
      <p:ext uri="{BB962C8B-B14F-4D97-AF65-F5344CB8AC3E}">
        <p14:creationId xmlns:p14="http://schemas.microsoft.com/office/powerpoint/2010/main" val="518772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Fakültemizde </a:t>
            </a:r>
            <a:r>
              <a:rPr lang="tr-TR" dirty="0"/>
              <a:t>Anabilim </a:t>
            </a:r>
            <a:r>
              <a:rPr lang="tr-TR" dirty="0" smtClean="0"/>
              <a:t>Dalımız </a:t>
            </a:r>
            <a:r>
              <a:rPr lang="tr-TR" dirty="0"/>
              <a:t>olarak verilen </a:t>
            </a:r>
            <a:r>
              <a:rPr lang="tr-TR" dirty="0" smtClean="0"/>
              <a:t>Anatomi </a:t>
            </a:r>
            <a:r>
              <a:rPr lang="tr-TR" dirty="0"/>
              <a:t>eğitiminin değerlendirilmesi, daha iyi ve kaliteli bir eğitim veren daha güçlü bir anabilim dalı olması amacıyla öğrencilerimize geri bildirimler ve değerlendirmeler yapılmıştır. </a:t>
            </a:r>
            <a:endParaRPr lang="tr-TR" dirty="0" smtClean="0"/>
          </a:p>
          <a:p>
            <a:pPr algn="just"/>
            <a:r>
              <a:rPr lang="tr-TR" dirty="0" smtClean="0"/>
              <a:t>Öğrencilerimizden </a:t>
            </a:r>
            <a:r>
              <a:rPr lang="tr-TR" dirty="0"/>
              <a:t>aldığımız geri bildirimler doğrultusunda eğitim programında yapılabilecek değişiklik, geliştirme ve iyileştirme çalışmaları planlanıp uygulamaya geçirilmektedir. </a:t>
            </a:r>
          </a:p>
        </p:txBody>
      </p:sp>
    </p:spTree>
    <p:extLst>
      <p:ext uri="{BB962C8B-B14F-4D97-AF65-F5344CB8AC3E}">
        <p14:creationId xmlns:p14="http://schemas.microsoft.com/office/powerpoint/2010/main" val="76254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Bu kapsamda anatomi </a:t>
            </a:r>
            <a:r>
              <a:rPr lang="tr-TR" dirty="0" err="1"/>
              <a:t>laboratuarımız</a:t>
            </a:r>
            <a:r>
              <a:rPr lang="tr-TR" dirty="0"/>
              <a:t> yeniden düzenlenmiş, öğrenci gruplarımız çok kalabalık olduğu için laboratuvara </a:t>
            </a:r>
            <a:r>
              <a:rPr lang="tr-TR" b="1" dirty="0"/>
              <a:t>kamera-</a:t>
            </a:r>
            <a:r>
              <a:rPr lang="tr-TR" b="1" dirty="0" err="1"/>
              <a:t>barkovizyon</a:t>
            </a:r>
            <a:r>
              <a:rPr lang="tr-TR" b="1" dirty="0"/>
              <a:t>-ses sistemi </a:t>
            </a:r>
            <a:r>
              <a:rPr lang="tr-TR" dirty="0"/>
              <a:t>kurulmuş, masa üzerindeki kamera ile kadavra ya da maketler </a:t>
            </a:r>
            <a:r>
              <a:rPr lang="tr-TR" dirty="0" err="1" smtClean="0"/>
              <a:t>fokuslanıp</a:t>
            </a:r>
            <a:r>
              <a:rPr lang="tr-TR" dirty="0" smtClean="0"/>
              <a:t> </a:t>
            </a:r>
            <a:r>
              <a:rPr lang="tr-TR" dirty="0"/>
              <a:t>ders anlatımı duvardaki perdeye yansıtılarak daha fazla öğrencimizin anlatılan dersi yakından görüp duyabilmelerine olanak sağlamıştır. </a:t>
            </a:r>
          </a:p>
        </p:txBody>
      </p:sp>
    </p:spTree>
    <p:extLst>
      <p:ext uri="{BB962C8B-B14F-4D97-AF65-F5344CB8AC3E}">
        <p14:creationId xmlns:p14="http://schemas.microsoft.com/office/powerpoint/2010/main" val="674759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1995 </a:t>
            </a:r>
            <a:r>
              <a:rPr lang="tr-TR" dirty="0"/>
              <a:t>yılından beri eğitim-öğretim ve araştırma faaliyetlerine devam ederken günün </a:t>
            </a:r>
            <a:r>
              <a:rPr lang="tr-TR" dirty="0" smtClean="0"/>
              <a:t>gerekliliklerine ve </a:t>
            </a:r>
            <a:r>
              <a:rPr lang="tr-TR" dirty="0"/>
              <a:t>yeniliklere her zaman açık olmuştur. </a:t>
            </a:r>
            <a:endParaRPr lang="tr-TR" dirty="0" smtClean="0"/>
          </a:p>
          <a:p>
            <a:pPr algn="just"/>
            <a:r>
              <a:rPr lang="tr-TR" dirty="0"/>
              <a:t>Gerek öğrencilerimizin geri bildirimleri gerek </a:t>
            </a:r>
            <a:r>
              <a:rPr lang="tr-TR" dirty="0" err="1" smtClean="0"/>
              <a:t>disiplinlerarası</a:t>
            </a:r>
            <a:r>
              <a:rPr lang="tr-TR" dirty="0" smtClean="0"/>
              <a:t> </a:t>
            </a:r>
            <a:r>
              <a:rPr lang="tr-TR" dirty="0"/>
              <a:t>etkileşimimizde aldığımız olumlu katkıları göz önüne alarak öğretim yöntemlerimize 2016 - 2017 eğitim öğretim yılında </a:t>
            </a:r>
            <a:r>
              <a:rPr lang="tr-TR" dirty="0" smtClean="0"/>
              <a:t>laboratuvarda </a:t>
            </a:r>
            <a:r>
              <a:rPr lang="tr-TR" dirty="0"/>
              <a:t>gerçekleştirdiğimiz sözlü ve görsel sunumlarımıza video çekimlerini ekledik. </a:t>
            </a:r>
          </a:p>
        </p:txBody>
      </p:sp>
    </p:spTree>
    <p:extLst>
      <p:ext uri="{BB962C8B-B14F-4D97-AF65-F5344CB8AC3E}">
        <p14:creationId xmlns:p14="http://schemas.microsoft.com/office/powerpoint/2010/main" val="28695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2016 yılı Eylül’ünden itibaren başladığımız laboratuvar derslerinin videoya çekilerek internete yüklenmesi ile ilgili öğrencilerimize bir anket uyguladık ve anketin sonuçlarına ve aldığımız olumlu tüm geri bildirimlere bakarak anatomi laboratuvar eğitiminde öğrencilerimizin çok büyük bir problemini çözmüş olduğumuzu gördük. Video uygulamamızdan sonra </a:t>
            </a:r>
            <a:r>
              <a:rPr lang="tr-TR" dirty="0" smtClean="0"/>
              <a:t>öğrencilerimizin </a:t>
            </a:r>
            <a:r>
              <a:rPr lang="tr-TR" dirty="0" err="1" smtClean="0"/>
              <a:t>Laboratuvar</a:t>
            </a:r>
            <a:r>
              <a:rPr lang="tr-TR" dirty="0" smtClean="0"/>
              <a:t> </a:t>
            </a:r>
            <a:r>
              <a:rPr lang="tr-TR" dirty="0"/>
              <a:t>kurul sınav notlarındaki artış da bizim bu uygulamayla doğru bir karar aldığımızı göstermiş oldu. </a:t>
            </a:r>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3856" y="4408141"/>
            <a:ext cx="4105452" cy="2308190"/>
          </a:xfrm>
          <a:prstGeom prst="rect">
            <a:avLst/>
          </a:prstGeom>
        </p:spPr>
      </p:pic>
    </p:spTree>
    <p:extLst>
      <p:ext uri="{BB962C8B-B14F-4D97-AF65-F5344CB8AC3E}">
        <p14:creationId xmlns:p14="http://schemas.microsoft.com/office/powerpoint/2010/main" val="36665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Sırasıyla Dolaşım ve Solunum Sistemi, Sindirim Sistemi, </a:t>
            </a:r>
            <a:r>
              <a:rPr lang="tr-TR" dirty="0" err="1"/>
              <a:t>Ürogenital</a:t>
            </a:r>
            <a:r>
              <a:rPr lang="tr-TR" dirty="0"/>
              <a:t> Sistem ve </a:t>
            </a:r>
            <a:r>
              <a:rPr lang="tr-TR" dirty="0" err="1"/>
              <a:t>Nöroanatomi</a:t>
            </a:r>
            <a:r>
              <a:rPr lang="tr-TR" dirty="0"/>
              <a:t>  ders kurulunda toplam 120 saat  laboratuvar çalışması yapmamız  yanında  kurullarla ilgili </a:t>
            </a:r>
            <a:r>
              <a:rPr lang="tr-TR" dirty="0" smtClean="0"/>
              <a:t>laboratuvar </a:t>
            </a:r>
            <a:r>
              <a:rPr lang="tr-TR" dirty="0"/>
              <a:t>videoları çekilmiştir. Solunum Sisteminde 50 dakika hazırlık , 50 dakika sunum olmak üzere 100 dakika; Sindirim Sisteminde 25 dakika hazırlık, 25 dakika sunum olmak üzere 50 dakika</a:t>
            </a:r>
            <a:r>
              <a:rPr lang="tr-TR" dirty="0" smtClean="0"/>
              <a:t>; </a:t>
            </a:r>
            <a:r>
              <a:rPr lang="tr-TR" dirty="0" err="1" smtClean="0"/>
              <a:t>Ürogenital</a:t>
            </a:r>
            <a:r>
              <a:rPr lang="tr-TR" dirty="0" smtClean="0"/>
              <a:t> </a:t>
            </a:r>
            <a:r>
              <a:rPr lang="tr-TR" dirty="0"/>
              <a:t>Sistem ders kurulunda 40 dakika hazırlık , 40 dakika sunum olmak üzere 80 dakika; </a:t>
            </a:r>
            <a:r>
              <a:rPr lang="tr-TR" dirty="0" err="1"/>
              <a:t>Nöroanatomi</a:t>
            </a:r>
            <a:r>
              <a:rPr lang="tr-TR" dirty="0"/>
              <a:t> ders kurulunda yaklaşık 70 dakika hazırlık, 70 dakika çekim olmak üzere 140 dakika  video çalışması gerçekleştirilmiştir. </a:t>
            </a:r>
          </a:p>
        </p:txBody>
      </p:sp>
    </p:spTree>
    <p:extLst>
      <p:ext uri="{BB962C8B-B14F-4D97-AF65-F5344CB8AC3E}">
        <p14:creationId xmlns:p14="http://schemas.microsoft.com/office/powerpoint/2010/main" val="189441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72733"/>
            <a:ext cx="11771290" cy="4195481"/>
          </a:xfrm>
        </p:spPr>
        <p:txBody>
          <a:bodyPr/>
          <a:lstStyle/>
          <a:p>
            <a:r>
              <a:rPr lang="tr-TR" dirty="0"/>
              <a:t>Kocaeli Üniversitesi Tıp Fakültesi Anatomi Anabilim Dalı web </a:t>
            </a:r>
            <a:r>
              <a:rPr lang="tr-TR" dirty="0" smtClean="0"/>
              <a:t>sayfasında:</a:t>
            </a:r>
          </a:p>
          <a:p>
            <a:pPr marL="0" indent="0">
              <a:buNone/>
            </a:pPr>
            <a:r>
              <a:rPr lang="tr-TR" dirty="0" smtClean="0"/>
              <a:t>http</a:t>
            </a:r>
            <a:r>
              <a:rPr lang="tr-TR" dirty="0"/>
              <a:t>://tip.kocaeli.edu.tr/bolumler/anatomi.php   </a:t>
            </a:r>
            <a:endParaRPr lang="tr-TR" dirty="0" smtClean="0"/>
          </a:p>
          <a:p>
            <a:r>
              <a:rPr lang="tr-TR" dirty="0" smtClean="0"/>
              <a:t>ve  Google </a:t>
            </a:r>
            <a:r>
              <a:rPr lang="tr-TR" dirty="0"/>
              <a:t>Drive adresinde erişime açıldı.    </a:t>
            </a:r>
            <a:endParaRPr lang="tr-TR" dirty="0" smtClean="0"/>
          </a:p>
          <a:p>
            <a:pPr marL="0" indent="0">
              <a:buNone/>
            </a:pPr>
            <a:r>
              <a:rPr lang="tr-TR" dirty="0" smtClean="0"/>
              <a:t>https://goo.gl/K9tRO2</a:t>
            </a:r>
            <a:endParaRPr lang="tr-TR" dirty="0"/>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266" y="2537138"/>
            <a:ext cx="7894734" cy="4064948"/>
          </a:xfrm>
          <a:prstGeom prst="rect">
            <a:avLst/>
          </a:prstGeom>
        </p:spPr>
      </p:pic>
    </p:spTree>
    <p:extLst>
      <p:ext uri="{BB962C8B-B14F-4D97-AF65-F5344CB8AC3E}">
        <p14:creationId xmlns:p14="http://schemas.microsoft.com/office/powerpoint/2010/main" val="2799422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154</TotalTime>
  <Words>1273</Words>
  <Application>Microsoft Office PowerPoint</Application>
  <PresentationFormat>Geniş ekran</PresentationFormat>
  <Paragraphs>48</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Century Gothic</vt:lpstr>
      <vt:lpstr>Times New Roman</vt:lpstr>
      <vt:lpstr>Wingdings</vt:lpstr>
      <vt:lpstr>Wingdings 3</vt:lpstr>
      <vt:lpstr>İyon</vt:lpstr>
      <vt:lpstr>PowerPoint Sunusu</vt:lpstr>
      <vt:lpstr>Nereye gittiğimizi bilmiyorsak, bütün yollar bizi oraya götürür….. Lewis Caroll, Alice Harikalar Diyarında</vt:lpstr>
      <vt:lpstr>Verilen Dersler</vt:lpstr>
      <vt:lpstr>PowerPoint Sunusu</vt:lpstr>
      <vt:lpstr>PowerPoint Sunusu</vt:lpstr>
      <vt:lpstr>PowerPoint Sunusu</vt:lpstr>
      <vt:lpstr>PowerPoint Sunusu</vt:lpstr>
      <vt:lpstr>PowerPoint Sunusu</vt:lpstr>
      <vt:lpstr>PowerPoint Sunusu</vt:lpstr>
      <vt:lpstr>PowerPoint Sunusu</vt:lpstr>
      <vt:lpstr>Anatomi Eğitim Videoları ile ilgili yayınlanacak çalışmamız</vt:lpstr>
      <vt:lpstr>Tıp Fakültesi Anatomi Eğitimi ile ilgili yaptığımız diğer çalışmalar</vt:lpstr>
      <vt:lpstr>Tıp Fakültesi Anatomi Eğitimi ile ilgili yaptığımız diğer çalışmalar</vt:lpstr>
      <vt:lpstr>Tıp Fakültesi Anatomi Eğitimi ile ilgili yaptığımız diğer çalışmalar</vt:lpstr>
      <vt:lpstr>Tıp Dışı Anatomi Eğitimi ile ilgili yaptığımız diğer çalışmalar</vt:lpstr>
      <vt:lpstr>Tıp Dışı Anatomi Eğitimi ile ilgili yaptığımız diğer çalışmalar</vt:lpstr>
      <vt:lpstr>Tıp Dışı Anatomi Eğitimi ile ilgili yaptığımız diğer çalışmalar</vt:lpstr>
      <vt:lpstr>Tıp Dışı Anatomi Eğitimi ile ilgili yaptığımız diğer çalışmalar</vt:lpstr>
      <vt:lpstr>Diğer Faaliyetler</vt:lpstr>
      <vt:lpstr>Cranium Boşluğu Açılması ve nöronal yapıların disseksiyonu</vt:lpstr>
      <vt:lpstr>Diğer Faaliyetler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 ANABİLİM DALI FAALİYETLERİ</dc:title>
  <dc:creator>Processus</dc:creator>
  <cp:lastModifiedBy>Windows Kullanıcısı</cp:lastModifiedBy>
  <cp:revision>22</cp:revision>
  <dcterms:created xsi:type="dcterms:W3CDTF">2017-03-18T00:16:49Z</dcterms:created>
  <dcterms:modified xsi:type="dcterms:W3CDTF">2017-04-27T13:55:11Z</dcterms:modified>
</cp:coreProperties>
</file>