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306" r:id="rId2"/>
    <p:sldId id="312" r:id="rId3"/>
    <p:sldId id="326" r:id="rId4"/>
    <p:sldId id="331" r:id="rId5"/>
    <p:sldId id="332" r:id="rId6"/>
    <p:sldId id="333" r:id="rId7"/>
    <p:sldId id="314" r:id="rId8"/>
    <p:sldId id="315" r:id="rId9"/>
    <p:sldId id="316" r:id="rId10"/>
    <p:sldId id="317" r:id="rId11"/>
    <p:sldId id="318" r:id="rId12"/>
    <p:sldId id="319" r:id="rId13"/>
    <p:sldId id="320" r:id="rId14"/>
    <p:sldId id="321" r:id="rId15"/>
    <p:sldId id="322" r:id="rId16"/>
    <p:sldId id="323" r:id="rId17"/>
    <p:sldId id="327" r:id="rId18"/>
    <p:sldId id="328" r:id="rId19"/>
  </p:sldIdLst>
  <p:sldSz cx="9144000" cy="6858000" type="screen4x3"/>
  <p:notesSz cx="6669088" cy="9802813"/>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624"/>
    <a:srgbClr val="663300"/>
    <a:srgbClr val="DFD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40"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250" cy="490538"/>
          </a:xfrm>
          <a:prstGeom prst="rect">
            <a:avLst/>
          </a:prstGeom>
        </p:spPr>
        <p:txBody>
          <a:bodyPr vert="horz" lIns="94115" tIns="47058" rIns="94115" bIns="47058" rtlCol="0"/>
          <a:lstStyle>
            <a:lvl1pPr algn="l">
              <a:defRPr sz="1200">
                <a:latin typeface="Arial" charset="0"/>
              </a:defRPr>
            </a:lvl1pPr>
          </a:lstStyle>
          <a:p>
            <a:pPr>
              <a:defRPr/>
            </a:pPr>
            <a:endParaRPr lang="en-US"/>
          </a:p>
        </p:txBody>
      </p:sp>
      <p:sp>
        <p:nvSpPr>
          <p:cNvPr id="3" name="2 Veri Yer Tutucusu"/>
          <p:cNvSpPr>
            <a:spLocks noGrp="1"/>
          </p:cNvSpPr>
          <p:nvPr>
            <p:ph type="dt" idx="1"/>
          </p:nvPr>
        </p:nvSpPr>
        <p:spPr>
          <a:xfrm>
            <a:off x="3778250" y="0"/>
            <a:ext cx="2889250" cy="490538"/>
          </a:xfrm>
          <a:prstGeom prst="rect">
            <a:avLst/>
          </a:prstGeom>
        </p:spPr>
        <p:txBody>
          <a:bodyPr vert="horz" lIns="94115" tIns="47058" rIns="94115" bIns="47058" rtlCol="0"/>
          <a:lstStyle>
            <a:lvl1pPr algn="r">
              <a:defRPr sz="1200">
                <a:latin typeface="Arial" charset="0"/>
              </a:defRPr>
            </a:lvl1pPr>
          </a:lstStyle>
          <a:p>
            <a:pPr>
              <a:defRPr/>
            </a:pPr>
            <a:fld id="{BB7828CB-2E77-4560-8B81-430E8D259435}" type="datetimeFigureOut">
              <a:rPr lang="tr-TR"/>
              <a:pPr>
                <a:defRPr/>
              </a:pPr>
              <a:t>16.12.14</a:t>
            </a:fld>
            <a:endParaRPr lang="en-US" dirty="0"/>
          </a:p>
        </p:txBody>
      </p:sp>
      <p:sp>
        <p:nvSpPr>
          <p:cNvPr id="4" name="3 Slayt Görüntüsü Yer Tutucusu"/>
          <p:cNvSpPr>
            <a:spLocks noGrp="1" noRot="1" noChangeAspect="1"/>
          </p:cNvSpPr>
          <p:nvPr>
            <p:ph type="sldImg" idx="2"/>
          </p:nvPr>
        </p:nvSpPr>
        <p:spPr>
          <a:xfrm>
            <a:off x="885825" y="736600"/>
            <a:ext cx="4897438" cy="3675063"/>
          </a:xfrm>
          <a:prstGeom prst="rect">
            <a:avLst/>
          </a:prstGeom>
          <a:noFill/>
          <a:ln w="12700">
            <a:solidFill>
              <a:prstClr val="black"/>
            </a:solidFill>
          </a:ln>
        </p:spPr>
        <p:txBody>
          <a:bodyPr vert="horz" lIns="94115" tIns="47058" rIns="94115" bIns="47058" rtlCol="0" anchor="ctr"/>
          <a:lstStyle/>
          <a:p>
            <a:pPr lvl="0"/>
            <a:endParaRPr lang="en-US" noProof="0" dirty="0"/>
          </a:p>
        </p:txBody>
      </p:sp>
      <p:sp>
        <p:nvSpPr>
          <p:cNvPr id="5" name="4 Not Yer Tutucusu"/>
          <p:cNvSpPr>
            <a:spLocks noGrp="1"/>
          </p:cNvSpPr>
          <p:nvPr>
            <p:ph type="body" sz="quarter" idx="3"/>
          </p:nvPr>
        </p:nvSpPr>
        <p:spPr>
          <a:xfrm>
            <a:off x="666750" y="4656138"/>
            <a:ext cx="5335588" cy="4411662"/>
          </a:xfrm>
          <a:prstGeom prst="rect">
            <a:avLst/>
          </a:prstGeom>
        </p:spPr>
        <p:txBody>
          <a:bodyPr vert="horz" lIns="94115" tIns="47058" rIns="94115" bIns="47058"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0" y="9310688"/>
            <a:ext cx="2889250" cy="490537"/>
          </a:xfrm>
          <a:prstGeom prst="rect">
            <a:avLst/>
          </a:prstGeom>
        </p:spPr>
        <p:txBody>
          <a:bodyPr vert="horz" lIns="94115" tIns="47058" rIns="94115" bIns="47058" rtlCol="0" anchor="b"/>
          <a:lstStyle>
            <a:lvl1pPr algn="l">
              <a:defRPr sz="1200">
                <a:latin typeface="Arial" charset="0"/>
              </a:defRPr>
            </a:lvl1pPr>
          </a:lstStyle>
          <a:p>
            <a:pPr>
              <a:defRPr/>
            </a:pPr>
            <a:endParaRPr lang="en-US"/>
          </a:p>
        </p:txBody>
      </p:sp>
      <p:sp>
        <p:nvSpPr>
          <p:cNvPr id="7" name="6 Slayt Numarası Yer Tutucusu"/>
          <p:cNvSpPr>
            <a:spLocks noGrp="1"/>
          </p:cNvSpPr>
          <p:nvPr>
            <p:ph type="sldNum" sz="quarter" idx="5"/>
          </p:nvPr>
        </p:nvSpPr>
        <p:spPr>
          <a:xfrm>
            <a:off x="3778250" y="9310688"/>
            <a:ext cx="2889250" cy="490537"/>
          </a:xfrm>
          <a:prstGeom prst="rect">
            <a:avLst/>
          </a:prstGeom>
        </p:spPr>
        <p:txBody>
          <a:bodyPr vert="horz" lIns="94115" tIns="47058" rIns="94115" bIns="47058" rtlCol="0" anchor="b"/>
          <a:lstStyle>
            <a:lvl1pPr algn="r">
              <a:defRPr sz="1200">
                <a:latin typeface="Arial" charset="0"/>
              </a:defRPr>
            </a:lvl1pPr>
          </a:lstStyle>
          <a:p>
            <a:pPr>
              <a:defRPr/>
            </a:pPr>
            <a:fld id="{347F7E96-B655-4B37-9492-C48204DADE15}" type="slidenum">
              <a:rPr lang="en-US"/>
              <a:pPr>
                <a:defRPr/>
              </a:pPr>
              <a:t>‹#›</a:t>
            </a:fld>
            <a:endParaRPr lang="en-US" dirty="0"/>
          </a:p>
        </p:txBody>
      </p:sp>
    </p:spTree>
    <p:extLst>
      <p:ext uri="{BB962C8B-B14F-4D97-AF65-F5344CB8AC3E}">
        <p14:creationId xmlns:p14="http://schemas.microsoft.com/office/powerpoint/2010/main" val="3096393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pPr>
              <a:defRPr/>
            </a:pPr>
            <a:fld id="{26A1F2C5-C424-404F-9C9F-5EA0D0CAB0B8}" type="datetime1">
              <a:rPr lang="tr-TR" smtClean="0"/>
              <a:pPr>
                <a:defRPr/>
              </a:pPr>
              <a:t>16.12.14</a:t>
            </a:fld>
            <a:endParaRPr lang="tr-TR" dirty="0"/>
          </a:p>
        </p:txBody>
      </p:sp>
      <p:sp>
        <p:nvSpPr>
          <p:cNvPr id="8" name="7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11" name="10 Slayt Numarası Yer Tutucusu"/>
          <p:cNvSpPr>
            <a:spLocks noGrp="1"/>
          </p:cNvSpPr>
          <p:nvPr>
            <p:ph type="sldNum" sz="quarter" idx="12"/>
          </p:nvPr>
        </p:nvSpPr>
        <p:spPr/>
        <p:txBody>
          <a:bodyPr/>
          <a:lstStyle>
            <a:extLst/>
          </a:lstStyle>
          <a:p>
            <a:pPr>
              <a:defRPr/>
            </a:pPr>
            <a:fld id="{4B28D0CB-9D14-43FD-A7C1-C224071469E3}"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7A2E41CA-5A83-4438-8EEC-12C5455588F4}" type="datetime1">
              <a:rPr lang="tr-TR" smtClean="0"/>
              <a:pPr>
                <a:defRPr/>
              </a:pPr>
              <a:t>16.12.14</a:t>
            </a:fld>
            <a:endParaRPr lang="tr-TR" dirty="0"/>
          </a:p>
        </p:txBody>
      </p:sp>
      <p:sp>
        <p:nvSpPr>
          <p:cNvPr id="5" name="4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6" name="5 Slayt Numarası Yer Tutucusu"/>
          <p:cNvSpPr>
            <a:spLocks noGrp="1"/>
          </p:cNvSpPr>
          <p:nvPr>
            <p:ph type="sldNum" sz="quarter" idx="12"/>
          </p:nvPr>
        </p:nvSpPr>
        <p:spPr/>
        <p:txBody>
          <a:bodyPr/>
          <a:lstStyle>
            <a:extLst/>
          </a:lstStyle>
          <a:p>
            <a:pPr>
              <a:defRPr/>
            </a:pPr>
            <a:fld id="{258148B8-7C95-4E98-AB45-5B558D71CC9E}"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B75767B5-C242-4E0B-B5C4-CFB6518864C0}" type="datetime1">
              <a:rPr lang="tr-TR" smtClean="0"/>
              <a:pPr>
                <a:defRPr/>
              </a:pPr>
              <a:t>16.12.14</a:t>
            </a:fld>
            <a:endParaRPr lang="tr-TR" dirty="0"/>
          </a:p>
        </p:txBody>
      </p:sp>
      <p:sp>
        <p:nvSpPr>
          <p:cNvPr id="5" name="4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6" name="5 Slayt Numarası Yer Tutucusu"/>
          <p:cNvSpPr>
            <a:spLocks noGrp="1"/>
          </p:cNvSpPr>
          <p:nvPr>
            <p:ph type="sldNum" sz="quarter" idx="12"/>
          </p:nvPr>
        </p:nvSpPr>
        <p:spPr/>
        <p:txBody>
          <a:bodyPr/>
          <a:lstStyle>
            <a:extLst/>
          </a:lstStyle>
          <a:p>
            <a:pPr>
              <a:defRPr/>
            </a:pPr>
            <a:fld id="{CC026611-504B-448B-834D-EFEE3B468919}"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55BFCE2E-7966-4810-8E1E-CACEB783404C}" type="datetime1">
              <a:rPr lang="tr-TR" smtClean="0"/>
              <a:pPr>
                <a:defRPr/>
              </a:pPr>
              <a:t>16.12.14</a:t>
            </a:fld>
            <a:endParaRPr lang="tr-TR" dirty="0"/>
          </a:p>
        </p:txBody>
      </p:sp>
      <p:sp>
        <p:nvSpPr>
          <p:cNvPr id="5" name="4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6" name="5 Slayt Numarası Yer Tutucusu"/>
          <p:cNvSpPr>
            <a:spLocks noGrp="1"/>
          </p:cNvSpPr>
          <p:nvPr>
            <p:ph type="sldNum" sz="quarter" idx="12"/>
          </p:nvPr>
        </p:nvSpPr>
        <p:spPr/>
        <p:txBody>
          <a:bodyPr/>
          <a:lstStyle>
            <a:extLst/>
          </a:lstStyle>
          <a:p>
            <a:pPr>
              <a:defRPr/>
            </a:pPr>
            <a:fld id="{A0610C87-472C-46A2-99C3-FB49D1CE2074}"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pPr>
              <a:defRPr/>
            </a:pPr>
            <a:fld id="{16408D76-33EF-488A-9251-C72C1AC1BE08}" type="datetime1">
              <a:rPr lang="tr-TR" smtClean="0"/>
              <a:pPr>
                <a:defRPr/>
              </a:pPr>
              <a:t>16.12.14</a:t>
            </a:fld>
            <a:endParaRPr lang="tr-TR" dirty="0"/>
          </a:p>
        </p:txBody>
      </p:sp>
      <p:sp>
        <p:nvSpPr>
          <p:cNvPr id="5" name="4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6" name="5 Slayt Numarası Yer Tutucusu"/>
          <p:cNvSpPr>
            <a:spLocks noGrp="1"/>
          </p:cNvSpPr>
          <p:nvPr>
            <p:ph type="sldNum" sz="quarter" idx="12"/>
          </p:nvPr>
        </p:nvSpPr>
        <p:spPr/>
        <p:txBody>
          <a:bodyPr/>
          <a:lstStyle>
            <a:extLst/>
          </a:lstStyle>
          <a:p>
            <a:pPr>
              <a:defRPr/>
            </a:pPr>
            <a:fld id="{D43B349B-D0BF-4759-BA79-63284860DE10}"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pPr>
              <a:defRPr/>
            </a:pPr>
            <a:fld id="{C8391E99-404C-42FA-84C7-9248252CC71F}" type="datetime1">
              <a:rPr lang="tr-TR" smtClean="0"/>
              <a:pPr>
                <a:defRPr/>
              </a:pPr>
              <a:t>16.12.14</a:t>
            </a:fld>
            <a:endParaRPr lang="tr-TR" dirty="0"/>
          </a:p>
        </p:txBody>
      </p:sp>
      <p:sp>
        <p:nvSpPr>
          <p:cNvPr id="6" name="5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7" name="6 Slayt Numarası Yer Tutucusu"/>
          <p:cNvSpPr>
            <a:spLocks noGrp="1"/>
          </p:cNvSpPr>
          <p:nvPr>
            <p:ph type="sldNum" sz="quarter" idx="12"/>
          </p:nvPr>
        </p:nvSpPr>
        <p:spPr/>
        <p:txBody>
          <a:bodyPr/>
          <a:lstStyle>
            <a:extLst/>
          </a:lstStyle>
          <a:p>
            <a:pPr>
              <a:defRPr/>
            </a:pPr>
            <a:fld id="{E55BCC33-F40C-49B5-95A3-8FDD1167E70B}"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pPr>
              <a:defRPr/>
            </a:pPr>
            <a:fld id="{06D52D10-C284-4B82-A7F8-753587311F49}" type="datetime1">
              <a:rPr lang="tr-TR" smtClean="0"/>
              <a:pPr>
                <a:defRPr/>
              </a:pPr>
              <a:t>16.12.14</a:t>
            </a:fld>
            <a:endParaRPr lang="tr-TR" dirty="0"/>
          </a:p>
        </p:txBody>
      </p:sp>
      <p:sp>
        <p:nvSpPr>
          <p:cNvPr id="8" name="7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9" name="8 Slayt Numarası Yer Tutucusu"/>
          <p:cNvSpPr>
            <a:spLocks noGrp="1"/>
          </p:cNvSpPr>
          <p:nvPr>
            <p:ph type="sldNum" sz="quarter" idx="12"/>
          </p:nvPr>
        </p:nvSpPr>
        <p:spPr/>
        <p:txBody>
          <a:bodyPr/>
          <a:lstStyle>
            <a:extLst/>
          </a:lstStyle>
          <a:p>
            <a:pPr>
              <a:defRPr/>
            </a:pPr>
            <a:fld id="{6ACC411D-8028-4095-92EB-A0B6C4308AC4}"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pPr>
              <a:defRPr/>
            </a:pPr>
            <a:fld id="{44A6B9C5-911D-4A41-AFC1-56CE78BEC2B4}" type="datetime1">
              <a:rPr lang="tr-TR" smtClean="0"/>
              <a:pPr>
                <a:defRPr/>
              </a:pPr>
              <a:t>16.12.14</a:t>
            </a:fld>
            <a:endParaRPr lang="tr-TR" dirty="0"/>
          </a:p>
        </p:txBody>
      </p:sp>
      <p:sp>
        <p:nvSpPr>
          <p:cNvPr id="4" name="3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5" name="4 Slayt Numarası Yer Tutucusu"/>
          <p:cNvSpPr>
            <a:spLocks noGrp="1"/>
          </p:cNvSpPr>
          <p:nvPr>
            <p:ph type="sldNum" sz="quarter" idx="12"/>
          </p:nvPr>
        </p:nvSpPr>
        <p:spPr/>
        <p:txBody>
          <a:bodyPr/>
          <a:lstStyle>
            <a:extLst/>
          </a:lstStyle>
          <a:p>
            <a:pPr>
              <a:defRPr/>
            </a:pPr>
            <a:fld id="{87D8080D-E778-4AA0-959A-D37CCCFB44BB}"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pPr>
              <a:defRPr/>
            </a:pPr>
            <a:fld id="{C8610EEA-05F0-4885-839F-356D5125EA4B}" type="datetime1">
              <a:rPr lang="tr-TR" smtClean="0"/>
              <a:pPr>
                <a:defRPr/>
              </a:pPr>
              <a:t>16.12.14</a:t>
            </a:fld>
            <a:endParaRPr lang="tr-TR" dirty="0"/>
          </a:p>
        </p:txBody>
      </p:sp>
      <p:sp>
        <p:nvSpPr>
          <p:cNvPr id="3" name="2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4" name="3 Slayt Numarası Yer Tutucusu"/>
          <p:cNvSpPr>
            <a:spLocks noGrp="1"/>
          </p:cNvSpPr>
          <p:nvPr>
            <p:ph type="sldNum" sz="quarter" idx="12"/>
          </p:nvPr>
        </p:nvSpPr>
        <p:spPr/>
        <p:txBody>
          <a:bodyPr/>
          <a:lstStyle>
            <a:extLst/>
          </a:lstStyle>
          <a:p>
            <a:pPr>
              <a:defRPr/>
            </a:pPr>
            <a:fld id="{6A6AB67F-4E9B-4031-A324-484208223FF6}"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pPr>
              <a:defRPr/>
            </a:pPr>
            <a:fld id="{62403421-D99E-4503-9860-ED546F9EFCA7}" type="datetime1">
              <a:rPr lang="tr-TR" smtClean="0"/>
              <a:pPr>
                <a:defRPr/>
              </a:pPr>
              <a:t>16.12.14</a:t>
            </a:fld>
            <a:endParaRPr lang="tr-TR" dirty="0"/>
          </a:p>
        </p:txBody>
      </p:sp>
      <p:sp>
        <p:nvSpPr>
          <p:cNvPr id="6" name="5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7" name="6 Slayt Numarası Yer Tutucusu"/>
          <p:cNvSpPr>
            <a:spLocks noGrp="1"/>
          </p:cNvSpPr>
          <p:nvPr>
            <p:ph type="sldNum" sz="quarter" idx="12"/>
          </p:nvPr>
        </p:nvSpPr>
        <p:spPr/>
        <p:txBody>
          <a:bodyPr/>
          <a:lstStyle>
            <a:extLst/>
          </a:lstStyle>
          <a:p>
            <a:pPr>
              <a:defRPr/>
            </a:pPr>
            <a:fld id="{C189BED7-6040-4F9E-8111-3E9AF0F2A487}" type="slidenum">
              <a:rPr lang="tr-TR" smtClean="0"/>
              <a:pPr>
                <a:defRPr/>
              </a:pPr>
              <a:t>‹#›</a:t>
            </a:fld>
            <a:endParaRPr lang="tr-TR" dirty="0"/>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pPr>
              <a:defRPr/>
            </a:pPr>
            <a:fld id="{9623E7B1-C2F5-4FDC-A2B6-D1DE953F5C02}" type="datetime1">
              <a:rPr lang="tr-TR" smtClean="0"/>
              <a:pPr>
                <a:defRPr/>
              </a:pPr>
              <a:t>16.12.14</a:t>
            </a:fld>
            <a:endParaRPr lang="tr-TR" dirty="0"/>
          </a:p>
        </p:txBody>
      </p:sp>
      <p:sp>
        <p:nvSpPr>
          <p:cNvPr id="6" name="5 Altbilgi Yer Tutucusu"/>
          <p:cNvSpPr>
            <a:spLocks noGrp="1"/>
          </p:cNvSpPr>
          <p:nvPr>
            <p:ph type="ftr" sz="quarter" idx="11"/>
          </p:nvPr>
        </p:nvSpPr>
        <p:spPr/>
        <p:txBody>
          <a:bodyPr/>
          <a:lstStyle>
            <a:extLst/>
          </a:lstStyle>
          <a:p>
            <a:pPr>
              <a:defRPr/>
            </a:pPr>
            <a:r>
              <a:rPr lang="tr-TR" smtClean="0"/>
              <a:t>Dr. Ertuğrul Çolak</a:t>
            </a:r>
            <a:endParaRPr lang="tr-TR"/>
          </a:p>
        </p:txBody>
      </p:sp>
      <p:sp>
        <p:nvSpPr>
          <p:cNvPr id="7" name="6 Slayt Numarası Yer Tutucusu"/>
          <p:cNvSpPr>
            <a:spLocks noGrp="1"/>
          </p:cNvSpPr>
          <p:nvPr>
            <p:ph type="sldNum" sz="quarter" idx="12"/>
          </p:nvPr>
        </p:nvSpPr>
        <p:spPr/>
        <p:txBody>
          <a:bodyPr/>
          <a:lstStyle>
            <a:extLst/>
          </a:lstStyle>
          <a:p>
            <a:pPr>
              <a:defRPr/>
            </a:pPr>
            <a:fld id="{D2711599-43CC-47AC-B490-884671B49E79}" type="slidenum">
              <a:rPr lang="tr-TR" smtClean="0"/>
              <a:pPr>
                <a:defRPr/>
              </a:pPr>
              <a:t>‹#›</a:t>
            </a:fld>
            <a:endParaRPr lang="tr-TR" dirty="0"/>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3B859A8-5E90-4EC9-8083-8309CE519FA3}" type="datetime1">
              <a:rPr lang="tr-TR" smtClean="0"/>
              <a:pPr>
                <a:defRPr/>
              </a:pPr>
              <a:t>16.12.14</a:t>
            </a:fld>
            <a:endParaRPr lang="tr-TR" dirty="0"/>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tr-TR" smtClean="0"/>
              <a:t>Dr. Ertuğrul Çolak</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30637FC-09AB-4D09-8538-30806A5A94B4}" type="slidenum">
              <a:rPr lang="tr-TR" smtClean="0"/>
              <a:pPr>
                <a:defRPr/>
              </a:pPr>
              <a:t>‹#›</a:t>
            </a:fld>
            <a:endParaRPr lang="tr-T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spd="med">
    <p:pull dir="u"/>
  </p:transition>
  <p:timing>
    <p:tnLst>
      <p:par>
        <p:cTn xmlns:p14="http://schemas.microsoft.com/office/powerpoint/2010/main" id="1" dur="indefinite" restart="never" nodeType="tmRoot"/>
      </p:par>
    </p:tnLst>
  </p:timing>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Başlık"/>
          <p:cNvSpPr txBox="1">
            <a:spLocks/>
          </p:cNvSpPr>
          <p:nvPr/>
        </p:nvSpPr>
        <p:spPr bwMode="auto">
          <a:xfrm>
            <a:off x="611560" y="3717032"/>
            <a:ext cx="7772400" cy="252028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tr-TR" sz="4400" b="1" i="0" u="none" strike="noStrike" kern="0" cap="none" spc="0" normalizeH="0" baseline="0" noProof="0" dirty="0" smtClean="0">
                <a:ln>
                  <a:noFill/>
                </a:ln>
                <a:solidFill>
                  <a:schemeClr val="tx1">
                    <a:lumMod val="75000"/>
                    <a:lumOff val="25000"/>
                  </a:schemeClr>
                </a:solidFill>
                <a:effectLst/>
                <a:uLnTx/>
                <a:uFillTx/>
                <a:latin typeface="Arial Narrow" pitchFamily="34" charset="0"/>
                <a:ea typeface="+mj-ea"/>
                <a:cs typeface="+mj-cs"/>
              </a:rPr>
              <a:t>KOCAELİ ÜNİVERSİTESİ TIP FAKÜLTESİ</a:t>
            </a:r>
          </a:p>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tr-TR" sz="4400" b="1" i="0" u="none" strike="noStrike" kern="0" cap="none" spc="0" normalizeH="0" baseline="0" noProof="0" dirty="0" smtClean="0">
                <a:ln>
                  <a:noFill/>
                </a:ln>
                <a:solidFill>
                  <a:schemeClr val="tx1">
                    <a:lumMod val="75000"/>
                    <a:lumOff val="25000"/>
                  </a:schemeClr>
                </a:solidFill>
                <a:effectLst/>
                <a:uLnTx/>
                <a:uFillTx/>
                <a:latin typeface="Arial Narrow" pitchFamily="34" charset="0"/>
                <a:ea typeface="+mj-ea"/>
                <a:cs typeface="+mj-cs"/>
              </a:rPr>
              <a:t> ARAŞTIRMA VE YAYIN DESTEK BİRİMİ</a:t>
            </a:r>
          </a:p>
        </p:txBody>
      </p:sp>
      <p:pic>
        <p:nvPicPr>
          <p:cNvPr id="7" name="6 Resim" descr="images (2).jpg"/>
          <p:cNvPicPr>
            <a:picLocks noChangeAspect="1"/>
          </p:cNvPicPr>
          <p:nvPr/>
        </p:nvPicPr>
        <p:blipFill>
          <a:blip r:embed="rId2" cstate="print"/>
          <a:stretch>
            <a:fillRect/>
          </a:stretch>
        </p:blipFill>
        <p:spPr>
          <a:xfrm>
            <a:off x="6012160" y="764704"/>
            <a:ext cx="1999109" cy="1999109"/>
          </a:xfrm>
          <a:prstGeom prst="rect">
            <a:avLst/>
          </a:prstGeom>
        </p:spPr>
      </p:pic>
      <p:pic>
        <p:nvPicPr>
          <p:cNvPr id="2" name="Picture 1" descr="LogoS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764704"/>
            <a:ext cx="3368964" cy="2329408"/>
          </a:xfrm>
          <a:prstGeom prst="rect">
            <a:avLst/>
          </a:prstGeom>
        </p:spPr>
      </p:pic>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otoğraf (4).JPG"/>
          <p:cNvPicPr>
            <a:picLocks noGrp="1" noChangeAspect="1"/>
          </p:cNvPicPr>
          <p:nvPr>
            <p:ph idx="1"/>
          </p:nvPr>
        </p:nvPicPr>
        <p:blipFill>
          <a:blip r:embed="rId2" cstate="print"/>
          <a:stretch>
            <a:fillRect/>
          </a:stretch>
        </p:blipFill>
        <p:spPr>
          <a:xfrm>
            <a:off x="1187624" y="1484784"/>
            <a:ext cx="6552728" cy="4914546"/>
          </a:xfrm>
        </p:spPr>
      </p:pic>
      <p:sp>
        <p:nvSpPr>
          <p:cNvPr id="6" name="6 Başlık"/>
          <p:cNvSpPr txBox="1">
            <a:spLocks/>
          </p:cNvSpPr>
          <p:nvPr/>
        </p:nvSpPr>
        <p:spPr bwMode="auto">
          <a:xfrm>
            <a:off x="899592" y="620688"/>
            <a:ext cx="6984776" cy="576064"/>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8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24744"/>
            <a:ext cx="8206680" cy="4114800"/>
          </a:xfrm>
        </p:spPr>
        <p:txBody>
          <a:bodyPr/>
          <a:lstStyle/>
          <a:p>
            <a:pPr lvl="0">
              <a:buNone/>
            </a:pPr>
            <a:r>
              <a:rPr lang="tr-TR" sz="2800" b="1" dirty="0" smtClean="0">
                <a:solidFill>
                  <a:schemeClr val="accent2">
                    <a:lumMod val="75000"/>
                  </a:schemeClr>
                </a:solidFill>
              </a:rPr>
              <a:t>      </a:t>
            </a:r>
            <a:r>
              <a:rPr lang="tr-TR" sz="2800" b="1" dirty="0" smtClean="0">
                <a:solidFill>
                  <a:schemeClr val="accent2">
                    <a:lumMod val="75000"/>
                  </a:schemeClr>
                </a:solidFill>
                <a:latin typeface="Arial" pitchFamily="34" charset="0"/>
                <a:cs typeface="Arial" pitchFamily="34" charset="0"/>
              </a:rPr>
              <a:t>Bilimsel Çalışmanın Hazırlık Aşamasında;</a:t>
            </a:r>
          </a:p>
          <a:p>
            <a:pPr marL="0" lvl="0" indent="0">
              <a:buNone/>
            </a:pPr>
            <a:endParaRPr lang="tr-TR" dirty="0" smtClean="0">
              <a:solidFill>
                <a:schemeClr val="accent2">
                  <a:lumMod val="75000"/>
                </a:schemeClr>
              </a:solidFill>
              <a:latin typeface="Arial" pitchFamily="34" charset="0"/>
              <a:cs typeface="Arial" pitchFamily="34" charset="0"/>
            </a:endParaRPr>
          </a:p>
          <a:p>
            <a:pPr marL="536575" lvl="0" indent="187325" defTabSz="536575">
              <a:buClr>
                <a:schemeClr val="tx1">
                  <a:lumMod val="75000"/>
                  <a:lumOff val="25000"/>
                </a:schemeClr>
              </a:buClr>
              <a:buFont typeface="Wingdings" pitchFamily="2" charset="2"/>
              <a:buChar char="Ø"/>
              <a:tabLst>
                <a:tab pos="449263" algn="l"/>
                <a:tab pos="723900" algn="l"/>
              </a:tabLst>
            </a:pPr>
            <a:r>
              <a:rPr lang="tr-TR" dirty="0" smtClean="0">
                <a:solidFill>
                  <a:schemeClr val="accent2">
                    <a:lumMod val="75000"/>
                  </a:schemeClr>
                </a:solidFill>
                <a:latin typeface="Arial" pitchFamily="34" charset="0"/>
                <a:cs typeface="Arial" pitchFamily="34" charset="0"/>
              </a:rPr>
              <a:t>	</a:t>
            </a:r>
            <a:r>
              <a:rPr lang="tr-TR" sz="2800" dirty="0" smtClean="0">
                <a:solidFill>
                  <a:schemeClr val="accent2">
                    <a:lumMod val="75000"/>
                  </a:schemeClr>
                </a:solidFill>
                <a:latin typeface="Arial" pitchFamily="34" charset="0"/>
                <a:cs typeface="Arial" pitchFamily="34" charset="0"/>
              </a:rPr>
              <a:t>araştırıcılara bilimsel niteliği yüksek yayınlar hazırlayabilmeleri için bilgi desteği vermek,</a:t>
            </a:r>
          </a:p>
          <a:p>
            <a:pPr>
              <a:buNone/>
            </a:pPr>
            <a:endParaRPr lang="tr-TR" dirty="0">
              <a:solidFill>
                <a:schemeClr val="accent2">
                  <a:lumMod val="75000"/>
                </a:schemeClr>
              </a:solidFill>
            </a:endParaRPr>
          </a:p>
        </p:txBody>
      </p:sp>
      <p:pic>
        <p:nvPicPr>
          <p:cNvPr id="4" name="3 Resim" descr="scientific_infrastructure_0_standard.jpg"/>
          <p:cNvPicPr>
            <a:picLocks noChangeAspect="1"/>
          </p:cNvPicPr>
          <p:nvPr/>
        </p:nvPicPr>
        <p:blipFill>
          <a:blip r:embed="rId2" cstate="print"/>
          <a:stretch>
            <a:fillRect/>
          </a:stretch>
        </p:blipFill>
        <p:spPr>
          <a:xfrm>
            <a:off x="6588224" y="3789040"/>
            <a:ext cx="2038226" cy="2038226"/>
          </a:xfrm>
          <a:prstGeom prst="rect">
            <a:avLst/>
          </a:prstGeom>
        </p:spPr>
      </p:pic>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204864"/>
            <a:ext cx="8081367" cy="1951856"/>
          </a:xfrm>
        </p:spPr>
        <p:txBody>
          <a:bodyPr>
            <a:normAutofit/>
          </a:bodyPr>
          <a:lstStyle/>
          <a:p>
            <a:pPr marL="623888" lvl="0" indent="-623888">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çalışmaların yeterli ve problemsiz yürütülmesini sağlamak amacıyla bilgi ve uygulama desteği vermek,</a:t>
            </a:r>
          </a:p>
        </p:txBody>
      </p:sp>
      <p:pic>
        <p:nvPicPr>
          <p:cNvPr id="4" name="3 Resim" descr="images (3).jpg"/>
          <p:cNvPicPr>
            <a:picLocks noChangeAspect="1"/>
          </p:cNvPicPr>
          <p:nvPr/>
        </p:nvPicPr>
        <p:blipFill>
          <a:blip r:embed="rId2" cstate="print"/>
          <a:stretch>
            <a:fillRect/>
          </a:stretch>
        </p:blipFill>
        <p:spPr>
          <a:xfrm>
            <a:off x="6496771" y="4244612"/>
            <a:ext cx="2179685" cy="1632660"/>
          </a:xfrm>
          <a:prstGeom prst="rect">
            <a:avLst/>
          </a:prstGeom>
        </p:spPr>
      </p:pic>
      <p:sp>
        <p:nvSpPr>
          <p:cNvPr id="5" name="2 İçerik Yer Tutucusu"/>
          <p:cNvSpPr txBox="1">
            <a:spLocks/>
          </p:cNvSpPr>
          <p:nvPr/>
        </p:nvSpPr>
        <p:spPr bwMode="auto">
          <a:xfrm>
            <a:off x="686498" y="620688"/>
            <a:ext cx="8081367"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tr-TR" dirty="0" smtClean="0">
              <a:solidFill>
                <a:schemeClr val="accent1"/>
              </a:solidFill>
            </a:endParaRPr>
          </a:p>
        </p:txBody>
      </p:sp>
      <p:sp>
        <p:nvSpPr>
          <p:cNvPr id="6" name="2 İçerik Yer Tutucusu"/>
          <p:cNvSpPr txBox="1">
            <a:spLocks/>
          </p:cNvSpPr>
          <p:nvPr/>
        </p:nvSpPr>
        <p:spPr>
          <a:xfrm>
            <a:off x="827584" y="1196752"/>
            <a:ext cx="7772400" cy="936104"/>
          </a:xfrm>
          <a:prstGeom prst="rect">
            <a:avLst/>
          </a:prstGeom>
        </p:spPr>
        <p:txBody>
          <a:bodyPr vert="horz" lIns="91440" tIns="45720" rIns="91440" bIns="45720" rtlCol="0">
            <a:normAutofit/>
          </a:bodyPr>
          <a:lstStyle/>
          <a:p>
            <a:pPr marL="365760" indent="-365760" fontAlgn="auto">
              <a:spcBef>
                <a:spcPct val="20000"/>
              </a:spcBef>
              <a:spcAft>
                <a:spcPts val="0"/>
              </a:spcAft>
              <a:buClr>
                <a:schemeClr val="accent1"/>
              </a:buClr>
            </a:pPr>
            <a:r>
              <a:rPr lang="tr-TR" sz="2800" b="1" dirty="0" smtClean="0">
                <a:solidFill>
                  <a:schemeClr val="accent2">
                    <a:lumMod val="75000"/>
                  </a:schemeClr>
                </a:solidFill>
              </a:rPr>
              <a:t>      Uygulama aşamasında;   </a:t>
            </a:r>
            <a:endParaRPr kumimoji="0" lang="tr-TR" sz="2800" b="1" i="0" u="none" strike="noStrike" kern="1200" cap="none" spc="0" normalizeH="0" baseline="0" noProof="0" dirty="0" smtClean="0">
              <a:ln>
                <a:noFill/>
              </a:ln>
              <a:solidFill>
                <a:schemeClr val="accent2">
                  <a:lumMod val="75000"/>
                </a:schemeClr>
              </a:solidFill>
              <a:effectLst/>
              <a:uLnTx/>
              <a:uFillTx/>
              <a:latin typeface="+mn-lt"/>
            </a:endParaRP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268760"/>
            <a:ext cx="7920880" cy="936104"/>
          </a:xfrm>
        </p:spPr>
        <p:txBody>
          <a:bodyPr>
            <a:normAutofit/>
          </a:bodyPr>
          <a:lstStyle/>
          <a:p>
            <a:pPr lvl="0">
              <a:buNone/>
            </a:pPr>
            <a:r>
              <a:rPr lang="tr-TR" b="1" dirty="0" smtClean="0">
                <a:solidFill>
                  <a:schemeClr val="accent2">
                    <a:lumMod val="75000"/>
                  </a:schemeClr>
                </a:solidFill>
                <a:latin typeface="Arial" pitchFamily="34" charset="0"/>
                <a:cs typeface="Arial" pitchFamily="34" charset="0"/>
              </a:rPr>
              <a:t>       </a:t>
            </a:r>
            <a:r>
              <a:rPr lang="tr-TR" sz="2800" b="1" dirty="0" smtClean="0">
                <a:solidFill>
                  <a:schemeClr val="accent2">
                    <a:lumMod val="75000"/>
                  </a:schemeClr>
                </a:solidFill>
                <a:latin typeface="Arial" pitchFamily="34" charset="0"/>
                <a:cs typeface="Arial" pitchFamily="34" charset="0"/>
              </a:rPr>
              <a:t>Sonuçların değerlendirilme aşamasında;</a:t>
            </a:r>
          </a:p>
        </p:txBody>
      </p:sp>
      <p:pic>
        <p:nvPicPr>
          <p:cNvPr id="4" name="3 Resim" descr="images.jpg"/>
          <p:cNvPicPr>
            <a:picLocks noChangeAspect="1"/>
          </p:cNvPicPr>
          <p:nvPr/>
        </p:nvPicPr>
        <p:blipFill>
          <a:blip r:embed="rId2" cstate="print"/>
          <a:stretch>
            <a:fillRect/>
          </a:stretch>
        </p:blipFill>
        <p:spPr>
          <a:xfrm>
            <a:off x="6372200" y="4293096"/>
            <a:ext cx="2294749" cy="1527051"/>
          </a:xfrm>
          <a:prstGeom prst="rect">
            <a:avLst/>
          </a:prstGeom>
        </p:spPr>
      </p:pic>
      <p:sp>
        <p:nvSpPr>
          <p:cNvPr id="5" name="2 İçerik Yer Tutucusu"/>
          <p:cNvSpPr txBox="1">
            <a:spLocks/>
          </p:cNvSpPr>
          <p:nvPr/>
        </p:nvSpPr>
        <p:spPr bwMode="auto">
          <a:xfrm>
            <a:off x="899592" y="2276872"/>
            <a:ext cx="77724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6575" indent="-536575">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Araştırmanın </a:t>
            </a:r>
            <a:r>
              <a:rPr lang="tr-TR" sz="2800" dirty="0" err="1" smtClean="0">
                <a:solidFill>
                  <a:schemeClr val="accent2">
                    <a:lumMod val="75000"/>
                  </a:schemeClr>
                </a:solidFill>
                <a:latin typeface="Arial" pitchFamily="34" charset="0"/>
                <a:cs typeface="Arial" pitchFamily="34" charset="0"/>
              </a:rPr>
              <a:t>Biyoistatistiksel</a:t>
            </a:r>
            <a:r>
              <a:rPr lang="tr-TR" sz="2800" dirty="0" smtClean="0">
                <a:solidFill>
                  <a:schemeClr val="accent2">
                    <a:lumMod val="75000"/>
                  </a:schemeClr>
                </a:solidFill>
                <a:latin typeface="Arial" pitchFamily="34" charset="0"/>
                <a:cs typeface="Arial" pitchFamily="34" charset="0"/>
              </a:rPr>
              <a:t> olarak değerlendirilmesini yapmak,</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41954" y="764704"/>
            <a:ext cx="7772400" cy="936104"/>
          </a:xfrm>
        </p:spPr>
        <p:txBody>
          <a:bodyPr>
            <a:normAutofit/>
          </a:bodyPr>
          <a:lstStyle/>
          <a:p>
            <a:pPr marL="531813" lvl="0" indent="-531813">
              <a:buNone/>
            </a:pPr>
            <a:r>
              <a:rPr lang="tr-TR" sz="2800" b="1" dirty="0" smtClean="0">
                <a:solidFill>
                  <a:schemeClr val="accent2">
                    <a:lumMod val="75000"/>
                  </a:schemeClr>
                </a:solidFill>
                <a:latin typeface="Arial" pitchFamily="34" charset="0"/>
                <a:cs typeface="Arial" pitchFamily="34" charset="0"/>
              </a:rPr>
              <a:t>Bulguların yazım aşamasında;</a:t>
            </a:r>
          </a:p>
        </p:txBody>
      </p:sp>
      <p:sp>
        <p:nvSpPr>
          <p:cNvPr id="5" name="2 İçerik Yer Tutucusu"/>
          <p:cNvSpPr txBox="1">
            <a:spLocks/>
          </p:cNvSpPr>
          <p:nvPr/>
        </p:nvSpPr>
        <p:spPr bwMode="auto">
          <a:xfrm>
            <a:off x="386444" y="1556792"/>
            <a:ext cx="8424936"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5600" indent="-355600">
              <a:buClr>
                <a:schemeClr val="tx1">
                  <a:lumMod val="75000"/>
                  <a:lumOff val="25000"/>
                </a:schemeClr>
              </a:buClr>
              <a:buFont typeface="Wingdings" pitchFamily="2" charset="2"/>
              <a:buChar char="Ø"/>
              <a:tabLst>
                <a:tab pos="355600" algn="l"/>
              </a:tabLst>
            </a:pPr>
            <a:r>
              <a:rPr lang="tr-TR" sz="2600" dirty="0" smtClean="0">
                <a:solidFill>
                  <a:srgbClr val="873624"/>
                </a:solidFill>
                <a:latin typeface="Arial" pitchFamily="34" charset="0"/>
                <a:cs typeface="Arial" pitchFamily="34" charset="0"/>
              </a:rPr>
              <a:t>bilimsel yazıların uluslararası standartlarda (</a:t>
            </a:r>
            <a:r>
              <a:rPr lang="tr-TR" sz="2600" dirty="0" err="1" smtClean="0">
                <a:solidFill>
                  <a:srgbClr val="873624"/>
                </a:solidFill>
                <a:latin typeface="Arial" pitchFamily="34" charset="0"/>
                <a:cs typeface="Arial" pitchFamily="34" charset="0"/>
              </a:rPr>
              <a:t>Consolidated</a:t>
            </a:r>
            <a:r>
              <a:rPr lang="tr-TR" sz="2600" dirty="0" smtClean="0">
                <a:solidFill>
                  <a:srgbClr val="873624"/>
                </a:solidFill>
                <a:latin typeface="Arial" pitchFamily="34" charset="0"/>
                <a:cs typeface="Arial" pitchFamily="34" charset="0"/>
              </a:rPr>
              <a:t> </a:t>
            </a:r>
            <a:r>
              <a:rPr lang="tr-TR" sz="2600" dirty="0" err="1">
                <a:solidFill>
                  <a:srgbClr val="873624"/>
                </a:solidFill>
                <a:latin typeface="Arial" pitchFamily="34" charset="0"/>
                <a:cs typeface="Arial" pitchFamily="34" charset="0"/>
              </a:rPr>
              <a:t>Standards</a:t>
            </a:r>
            <a:r>
              <a:rPr lang="tr-TR" sz="2600" dirty="0">
                <a:solidFill>
                  <a:srgbClr val="873624"/>
                </a:solidFill>
                <a:latin typeface="Arial" pitchFamily="34" charset="0"/>
                <a:cs typeface="Arial" pitchFamily="34" charset="0"/>
              </a:rPr>
              <a:t> of </a:t>
            </a:r>
            <a:r>
              <a:rPr lang="tr-TR" sz="2600" dirty="0" err="1">
                <a:solidFill>
                  <a:srgbClr val="873624"/>
                </a:solidFill>
                <a:latin typeface="Arial" pitchFamily="34" charset="0"/>
                <a:cs typeface="Arial" pitchFamily="34" charset="0"/>
              </a:rPr>
              <a:t>Reporting</a:t>
            </a:r>
            <a:r>
              <a:rPr lang="tr-TR" sz="2600" dirty="0">
                <a:solidFill>
                  <a:srgbClr val="873624"/>
                </a:solidFill>
                <a:latin typeface="Arial" pitchFamily="34" charset="0"/>
                <a:cs typeface="Arial" pitchFamily="34" charset="0"/>
              </a:rPr>
              <a:t> </a:t>
            </a:r>
            <a:r>
              <a:rPr lang="tr-TR" sz="2600" dirty="0" err="1">
                <a:solidFill>
                  <a:srgbClr val="873624"/>
                </a:solidFill>
                <a:latin typeface="Arial" pitchFamily="34" charset="0"/>
                <a:cs typeface="Arial" pitchFamily="34" charset="0"/>
              </a:rPr>
              <a:t>Trials</a:t>
            </a:r>
            <a:r>
              <a:rPr lang="tr-TR" sz="2600" dirty="0">
                <a:solidFill>
                  <a:srgbClr val="873624"/>
                </a:solidFill>
                <a:latin typeface="Arial" pitchFamily="34" charset="0"/>
                <a:cs typeface="Arial" pitchFamily="34" charset="0"/>
              </a:rPr>
              <a:t> </a:t>
            </a:r>
            <a:r>
              <a:rPr lang="tr-TR" sz="2600" dirty="0" smtClean="0">
                <a:solidFill>
                  <a:srgbClr val="873624"/>
                </a:solidFill>
                <a:latin typeface="Arial" pitchFamily="34" charset="0"/>
                <a:cs typeface="Arial" pitchFamily="34" charset="0"/>
              </a:rPr>
              <a:t>(CONSORT), International </a:t>
            </a:r>
            <a:r>
              <a:rPr lang="tr-TR" sz="2600" dirty="0" err="1" smtClean="0">
                <a:solidFill>
                  <a:srgbClr val="873624"/>
                </a:solidFill>
                <a:latin typeface="Arial" pitchFamily="34" charset="0"/>
                <a:cs typeface="Arial" pitchFamily="34" charset="0"/>
              </a:rPr>
              <a:t>Commitee</a:t>
            </a:r>
            <a:r>
              <a:rPr lang="tr-TR" sz="2600" dirty="0" smtClean="0">
                <a:solidFill>
                  <a:srgbClr val="873624"/>
                </a:solidFill>
                <a:latin typeface="Arial" pitchFamily="34" charset="0"/>
                <a:cs typeface="Arial" pitchFamily="34" charset="0"/>
              </a:rPr>
              <a:t> of </a:t>
            </a:r>
            <a:r>
              <a:rPr lang="tr-TR" sz="2600" dirty="0" err="1" smtClean="0">
                <a:solidFill>
                  <a:srgbClr val="873624"/>
                </a:solidFill>
                <a:latin typeface="Arial" pitchFamily="34" charset="0"/>
                <a:cs typeface="Arial" pitchFamily="34" charset="0"/>
              </a:rPr>
              <a:t>Medical</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Journal</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Editors</a:t>
            </a:r>
            <a:r>
              <a:rPr lang="tr-TR" sz="2600" dirty="0" smtClean="0">
                <a:solidFill>
                  <a:srgbClr val="873624"/>
                </a:solidFill>
                <a:latin typeface="Arial" pitchFamily="34" charset="0"/>
                <a:cs typeface="Arial" pitchFamily="34" charset="0"/>
              </a:rPr>
              <a:t>/</a:t>
            </a:r>
            <a:r>
              <a:rPr lang="tr-TR" sz="2600" dirty="0" err="1" smtClean="0">
                <a:solidFill>
                  <a:srgbClr val="873624"/>
                </a:solidFill>
                <a:latin typeface="Arial" pitchFamily="34" charset="0"/>
                <a:cs typeface="Arial" pitchFamily="34" charset="0"/>
              </a:rPr>
              <a:t>Vancouver</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Group</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and</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American</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Medical</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Association</a:t>
            </a:r>
            <a:r>
              <a:rPr lang="tr-TR" sz="2600" dirty="0" smtClean="0">
                <a:solidFill>
                  <a:srgbClr val="873624"/>
                </a:solidFill>
                <a:latin typeface="Arial" pitchFamily="34" charset="0"/>
                <a:cs typeface="Arial" pitchFamily="34" charset="0"/>
              </a:rPr>
              <a:t> (AMA), </a:t>
            </a:r>
            <a:r>
              <a:rPr lang="tr-TR" sz="2600" dirty="0" err="1" smtClean="0">
                <a:solidFill>
                  <a:srgbClr val="873624"/>
                </a:solidFill>
                <a:latin typeface="Arial" pitchFamily="34" charset="0"/>
                <a:cs typeface="Arial" pitchFamily="34" charset="0"/>
              </a:rPr>
              <a:t>American</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Physicological</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Association</a:t>
            </a:r>
            <a:r>
              <a:rPr lang="tr-TR" sz="2600" dirty="0" smtClean="0">
                <a:solidFill>
                  <a:srgbClr val="873624"/>
                </a:solidFill>
                <a:latin typeface="Arial" pitchFamily="34" charset="0"/>
                <a:cs typeface="Arial" pitchFamily="34" charset="0"/>
              </a:rPr>
              <a:t> (APA), </a:t>
            </a:r>
            <a:r>
              <a:rPr lang="tr-TR" sz="2600" dirty="0" err="1" smtClean="0">
                <a:solidFill>
                  <a:srgbClr val="873624"/>
                </a:solidFill>
                <a:latin typeface="Arial" pitchFamily="34" charset="0"/>
                <a:cs typeface="Arial" pitchFamily="34" charset="0"/>
              </a:rPr>
              <a:t>American</a:t>
            </a:r>
            <a:r>
              <a:rPr lang="tr-TR" sz="2600" dirty="0" smtClean="0">
                <a:solidFill>
                  <a:srgbClr val="873624"/>
                </a:solidFill>
                <a:latin typeface="Arial" pitchFamily="34" charset="0"/>
                <a:cs typeface="Arial" pitchFamily="34" charset="0"/>
              </a:rPr>
              <a:t> Statistical </a:t>
            </a:r>
            <a:r>
              <a:rPr lang="tr-TR" sz="2600" dirty="0" err="1" smtClean="0">
                <a:solidFill>
                  <a:srgbClr val="873624"/>
                </a:solidFill>
                <a:latin typeface="Arial" pitchFamily="34" charset="0"/>
                <a:cs typeface="Arial" pitchFamily="34" charset="0"/>
              </a:rPr>
              <a:t>Association</a:t>
            </a:r>
            <a:r>
              <a:rPr lang="tr-TR" sz="2600" dirty="0" smtClean="0">
                <a:solidFill>
                  <a:srgbClr val="873624"/>
                </a:solidFill>
                <a:latin typeface="Arial" pitchFamily="34" charset="0"/>
                <a:cs typeface="Arial" pitchFamily="34" charset="0"/>
              </a:rPr>
              <a:t> (ASA), Chicago Manuel of Style /</a:t>
            </a:r>
            <a:r>
              <a:rPr lang="tr-TR" sz="2600" dirty="0" err="1" smtClean="0">
                <a:solidFill>
                  <a:srgbClr val="873624"/>
                </a:solidFill>
                <a:latin typeface="Arial" pitchFamily="34" charset="0"/>
                <a:cs typeface="Arial" pitchFamily="34" charset="0"/>
              </a:rPr>
              <a:t>Turabian</a:t>
            </a:r>
            <a:r>
              <a:rPr lang="tr-TR" sz="2600" dirty="0" smtClean="0">
                <a:solidFill>
                  <a:srgbClr val="873624"/>
                </a:solidFill>
                <a:latin typeface="Arial" pitchFamily="34" charset="0"/>
                <a:cs typeface="Arial" pitchFamily="34" charset="0"/>
              </a:rPr>
              <a:t> Style (CHICAGO), Columbia Guide Online Style (CGOS), Harvard Style, Modern Language </a:t>
            </a:r>
            <a:r>
              <a:rPr lang="tr-TR" sz="2600" dirty="0" err="1" smtClean="0">
                <a:solidFill>
                  <a:srgbClr val="873624"/>
                </a:solidFill>
                <a:latin typeface="Arial" pitchFamily="34" charset="0"/>
                <a:cs typeface="Arial" pitchFamily="34" charset="0"/>
              </a:rPr>
              <a:t>Association</a:t>
            </a:r>
            <a:r>
              <a:rPr lang="tr-TR" sz="2600" dirty="0" smtClean="0">
                <a:solidFill>
                  <a:srgbClr val="873624"/>
                </a:solidFill>
                <a:latin typeface="Arial" pitchFamily="34" charset="0"/>
                <a:cs typeface="Arial" pitchFamily="34" charset="0"/>
              </a:rPr>
              <a:t> (MLA), </a:t>
            </a:r>
            <a:r>
              <a:rPr lang="tr-TR" sz="2600" dirty="0" err="1" smtClean="0">
                <a:solidFill>
                  <a:srgbClr val="873624"/>
                </a:solidFill>
                <a:latin typeface="Arial" pitchFamily="34" charset="0"/>
                <a:cs typeface="Arial" pitchFamily="34" charset="0"/>
              </a:rPr>
              <a:t>Medical</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Research</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Council</a:t>
            </a:r>
            <a:r>
              <a:rPr lang="tr-TR" sz="2600" dirty="0" smtClean="0">
                <a:solidFill>
                  <a:srgbClr val="873624"/>
                </a:solidFill>
                <a:latin typeface="Arial" pitchFamily="34" charset="0"/>
                <a:cs typeface="Arial" pitchFamily="34" charset="0"/>
              </a:rPr>
              <a:t> (MRC) </a:t>
            </a:r>
            <a:r>
              <a:rPr lang="tr-TR" sz="2600" dirty="0" err="1" smtClean="0">
                <a:solidFill>
                  <a:srgbClr val="873624"/>
                </a:solidFill>
                <a:latin typeface="Arial" pitchFamily="34" charset="0"/>
                <a:cs typeface="Arial" pitchFamily="34" charset="0"/>
              </a:rPr>
              <a:t>writing</a:t>
            </a:r>
            <a:r>
              <a:rPr lang="tr-TR" sz="2600" dirty="0" smtClean="0">
                <a:solidFill>
                  <a:srgbClr val="873624"/>
                </a:solidFill>
                <a:latin typeface="Arial" pitchFamily="34" charset="0"/>
                <a:cs typeface="Arial" pitchFamily="34" charset="0"/>
              </a:rPr>
              <a:t> </a:t>
            </a:r>
            <a:r>
              <a:rPr lang="tr-TR" sz="2600" dirty="0" err="1" smtClean="0">
                <a:solidFill>
                  <a:srgbClr val="873624"/>
                </a:solidFill>
                <a:latin typeface="Arial" pitchFamily="34" charset="0"/>
                <a:cs typeface="Arial" pitchFamily="34" charset="0"/>
              </a:rPr>
              <a:t>styles</a:t>
            </a:r>
            <a:r>
              <a:rPr lang="tr-TR" sz="2600" dirty="0" smtClean="0">
                <a:solidFill>
                  <a:srgbClr val="873624"/>
                </a:solidFill>
                <a:latin typeface="Arial" pitchFamily="34" charset="0"/>
                <a:cs typeface="Arial" pitchFamily="34" charset="0"/>
              </a:rPr>
              <a:t>) </a:t>
            </a:r>
            <a:r>
              <a:rPr lang="tr-TR" sz="2600" dirty="0">
                <a:solidFill>
                  <a:srgbClr val="873624"/>
                </a:solidFill>
                <a:latin typeface="Arial" pitchFamily="34" charset="0"/>
                <a:cs typeface="Arial" pitchFamily="34" charset="0"/>
              </a:rPr>
              <a:t>yazılmasında destek olmak</a:t>
            </a:r>
            <a:r>
              <a:rPr lang="tr-TR" sz="2600" dirty="0" smtClean="0">
                <a:solidFill>
                  <a:srgbClr val="873624"/>
                </a:solidFill>
                <a:latin typeface="Arial" pitchFamily="34" charset="0"/>
                <a:cs typeface="Arial" pitchFamily="34" charset="0"/>
              </a:rPr>
              <a:t>,</a:t>
            </a:r>
            <a:endParaRPr lang="tr-TR" sz="2600" dirty="0">
              <a:solidFill>
                <a:srgbClr val="873624"/>
              </a:solidFill>
              <a:latin typeface="Arial" pitchFamily="34" charset="0"/>
              <a:cs typeface="Arial" pitchFamily="34" charset="0"/>
            </a:endParaRPr>
          </a:p>
        </p:txBody>
      </p:sp>
    </p:spTree>
    <p:extLst>
      <p:ext uri="{BB962C8B-B14F-4D97-AF65-F5344CB8AC3E}">
        <p14:creationId xmlns:p14="http://schemas.microsoft.com/office/powerpoint/2010/main" val="3778055755"/>
      </p:ext>
    </p:extLst>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2276872"/>
            <a:ext cx="7772400" cy="4114800"/>
          </a:xfrm>
        </p:spPr>
        <p:txBody>
          <a:bodyPr>
            <a:normAutofit/>
          </a:bodyPr>
          <a:lstStyle/>
          <a:p>
            <a:pPr marL="536575" lvl="0" indent="-536575">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tablo, grafik ve görsel öğelerinin oluşturulmasında destek vermek,</a:t>
            </a:r>
          </a:p>
          <a:p>
            <a:pPr lvl="0"/>
            <a:endParaRPr lang="tr-TR" sz="2800" dirty="0" smtClean="0">
              <a:solidFill>
                <a:schemeClr val="accent2">
                  <a:lumMod val="75000"/>
                </a:schemeClr>
              </a:solidFill>
              <a:latin typeface="Arial" pitchFamily="34" charset="0"/>
              <a:cs typeface="Arial" pitchFamily="34" charset="0"/>
            </a:endParaRPr>
          </a:p>
          <a:p>
            <a:endParaRPr lang="tr-TR" sz="2800" dirty="0">
              <a:solidFill>
                <a:schemeClr val="accent2">
                  <a:lumMod val="75000"/>
                </a:schemeClr>
              </a:solidFill>
              <a:latin typeface="Arial" pitchFamily="34" charset="0"/>
              <a:cs typeface="Arial" pitchFamily="34" charset="0"/>
            </a:endParaRPr>
          </a:p>
        </p:txBody>
      </p:sp>
      <p:pic>
        <p:nvPicPr>
          <p:cNvPr id="4" name="3 İçerik Yer Tutucusu" descr="images (1).jpg"/>
          <p:cNvPicPr>
            <a:picLocks noChangeAspect="1"/>
          </p:cNvPicPr>
          <p:nvPr/>
        </p:nvPicPr>
        <p:blipFill>
          <a:blip r:embed="rId2" cstate="print"/>
          <a:stretch>
            <a:fillRect/>
          </a:stretch>
        </p:blipFill>
        <p:spPr bwMode="auto">
          <a:xfrm>
            <a:off x="5580112" y="4293096"/>
            <a:ext cx="3028950" cy="1514475"/>
          </a:xfrm>
          <a:prstGeom prst="rect">
            <a:avLst/>
          </a:prstGeom>
          <a:noFill/>
          <a:ln w="9525">
            <a:noFill/>
            <a:miter lim="800000"/>
            <a:headEnd/>
            <a:tailEnd/>
          </a:ln>
        </p:spPr>
      </p:pic>
      <p:sp>
        <p:nvSpPr>
          <p:cNvPr id="7" name="2 İçerik Yer Tutucusu"/>
          <p:cNvSpPr txBox="1">
            <a:spLocks/>
          </p:cNvSpPr>
          <p:nvPr/>
        </p:nvSpPr>
        <p:spPr>
          <a:xfrm>
            <a:off x="611560" y="1052736"/>
            <a:ext cx="7772400" cy="936104"/>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100000"/>
              </a:lnSpc>
              <a:spcBef>
                <a:spcPct val="20000"/>
              </a:spcBef>
              <a:spcAft>
                <a:spcPts val="0"/>
              </a:spcAft>
              <a:buClr>
                <a:schemeClr val="accent1"/>
              </a:buClr>
              <a:buSzTx/>
              <a:tabLst/>
              <a:defRPr/>
            </a:pPr>
            <a:r>
              <a:rPr lang="tr-TR" sz="2800" b="1" dirty="0" smtClean="0">
                <a:solidFill>
                  <a:schemeClr val="accent2">
                    <a:lumMod val="75000"/>
                  </a:schemeClr>
                </a:solidFill>
                <a:cs typeface="Arial" pitchFamily="34" charset="0"/>
              </a:rPr>
              <a:t>      </a:t>
            </a:r>
            <a:r>
              <a:rPr kumimoji="0" lang="tr-TR" sz="2800" b="1" i="0" u="none" strike="noStrike" kern="1200" cap="none" spc="0" normalizeH="0" baseline="0" noProof="0" dirty="0" smtClean="0">
                <a:ln>
                  <a:noFill/>
                </a:ln>
                <a:solidFill>
                  <a:schemeClr val="accent2">
                    <a:lumMod val="75000"/>
                  </a:schemeClr>
                </a:solidFill>
                <a:effectLst/>
                <a:uLnTx/>
                <a:uFillTx/>
                <a:cs typeface="Arial" pitchFamily="34" charset="0"/>
              </a:rPr>
              <a:t>Bulguların yazım aşamasında;</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772400" cy="4114800"/>
          </a:xfrm>
        </p:spPr>
        <p:txBody>
          <a:bodyPr>
            <a:normAutofit/>
          </a:bodyPr>
          <a:lstStyle/>
          <a:p>
            <a:pPr marL="450850" indent="-450850">
              <a:buClr>
                <a:schemeClr val="tx1">
                  <a:lumMod val="75000"/>
                  <a:lumOff val="25000"/>
                </a:schemeClr>
              </a:buClr>
              <a:buFont typeface="Wingdings" pitchFamily="2" charset="2"/>
              <a:buChar char="Ø"/>
            </a:pPr>
            <a:r>
              <a:rPr lang="tr-TR" sz="2800" dirty="0" smtClean="0">
                <a:solidFill>
                  <a:srgbClr val="873624"/>
                </a:solidFill>
                <a:latin typeface="Arial" pitchFamily="34" charset="0"/>
                <a:cs typeface="Arial" pitchFamily="34" charset="0"/>
              </a:rPr>
              <a:t>Yabancı Diller Yüksek Okulu desteği ile yayının başvuru öncesi “</a:t>
            </a:r>
            <a:r>
              <a:rPr lang="tr-TR" sz="2800" dirty="0" err="1" smtClean="0">
                <a:solidFill>
                  <a:srgbClr val="873624"/>
                </a:solidFill>
                <a:latin typeface="Arial" pitchFamily="34" charset="0"/>
                <a:cs typeface="Arial" pitchFamily="34" charset="0"/>
              </a:rPr>
              <a:t>native</a:t>
            </a:r>
            <a:r>
              <a:rPr lang="tr-TR" sz="2800" dirty="0" smtClean="0">
                <a:solidFill>
                  <a:srgbClr val="873624"/>
                </a:solidFill>
                <a:latin typeface="Arial" pitchFamily="34" charset="0"/>
                <a:cs typeface="Arial" pitchFamily="34" charset="0"/>
              </a:rPr>
              <a:t> </a:t>
            </a:r>
            <a:r>
              <a:rPr lang="tr-TR" sz="2800" dirty="0" err="1" smtClean="0">
                <a:solidFill>
                  <a:srgbClr val="873624"/>
                </a:solidFill>
                <a:latin typeface="Arial" pitchFamily="34" charset="0"/>
                <a:cs typeface="Arial" pitchFamily="34" charset="0"/>
              </a:rPr>
              <a:t>speaker</a:t>
            </a:r>
            <a:r>
              <a:rPr lang="tr-TR" sz="2800" dirty="0" smtClean="0">
                <a:solidFill>
                  <a:srgbClr val="873624"/>
                </a:solidFill>
                <a:latin typeface="Arial" pitchFamily="34" charset="0"/>
                <a:cs typeface="Arial" pitchFamily="34" charset="0"/>
              </a:rPr>
              <a:t>” tarafından değerlendirilmesi (Birim Sekreteri Tuğba </a:t>
            </a:r>
            <a:r>
              <a:rPr lang="tr-TR" sz="2800" dirty="0" err="1" smtClean="0">
                <a:solidFill>
                  <a:srgbClr val="873624"/>
                </a:solidFill>
                <a:latin typeface="Arial" pitchFamily="34" charset="0"/>
                <a:cs typeface="Arial" pitchFamily="34" charset="0"/>
              </a:rPr>
              <a:t>Kalli</a:t>
            </a:r>
            <a:r>
              <a:rPr lang="tr-TR" sz="2800" dirty="0" smtClean="0">
                <a:solidFill>
                  <a:srgbClr val="873624"/>
                </a:solidFill>
                <a:latin typeface="Arial" pitchFamily="34" charset="0"/>
                <a:cs typeface="Arial" pitchFamily="34" charset="0"/>
              </a:rPr>
              <a:t> aracılığı ile)</a:t>
            </a:r>
          </a:p>
        </p:txBody>
      </p:sp>
      <p:pic>
        <p:nvPicPr>
          <p:cNvPr id="4" name="3 Resim" descr="indir.jpg"/>
          <p:cNvPicPr>
            <a:picLocks noChangeAspect="1"/>
          </p:cNvPicPr>
          <p:nvPr/>
        </p:nvPicPr>
        <p:blipFill>
          <a:blip r:embed="rId2" cstate="print"/>
          <a:stretch>
            <a:fillRect/>
          </a:stretch>
        </p:blipFill>
        <p:spPr>
          <a:xfrm>
            <a:off x="6156176" y="4077072"/>
            <a:ext cx="2533650" cy="1809750"/>
          </a:xfrm>
          <a:prstGeom prst="rect">
            <a:avLst/>
          </a:prstGeom>
        </p:spPr>
      </p:pic>
      <p:sp>
        <p:nvSpPr>
          <p:cNvPr id="6" name="2 İçerik Yer Tutucusu"/>
          <p:cNvSpPr txBox="1">
            <a:spLocks/>
          </p:cNvSpPr>
          <p:nvPr/>
        </p:nvSpPr>
        <p:spPr>
          <a:xfrm>
            <a:off x="611560" y="1268760"/>
            <a:ext cx="7772400" cy="936104"/>
          </a:xfrm>
          <a:prstGeom prst="rect">
            <a:avLst/>
          </a:prstGeom>
        </p:spPr>
        <p:txBody>
          <a:bodyPr vert="horz" lIns="91440" tIns="45720" rIns="91440" bIns="45720" rtlCol="0">
            <a:normAutofit/>
          </a:bodyPr>
          <a:lstStyle/>
          <a:p>
            <a:pPr marL="365760" indent="-365760" fontAlgn="auto">
              <a:spcBef>
                <a:spcPct val="20000"/>
              </a:spcBef>
              <a:spcAft>
                <a:spcPts val="0"/>
              </a:spcAft>
              <a:buClr>
                <a:schemeClr val="accent1"/>
              </a:buClr>
            </a:pPr>
            <a:r>
              <a:rPr lang="tr-TR" sz="2800" b="1" dirty="0" smtClean="0">
                <a:solidFill>
                  <a:schemeClr val="accent2">
                    <a:lumMod val="75000"/>
                  </a:schemeClr>
                </a:solidFill>
              </a:rPr>
              <a:t>      Yayının yabancı dile çeviri aşamasında;</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p:nvPr/>
        </p:nvSpPr>
        <p:spPr>
          <a:xfrm>
            <a:off x="220154" y="2348880"/>
            <a:ext cx="8136904" cy="1126462"/>
          </a:xfrm>
          <a:prstGeom prst="rect">
            <a:avLst/>
          </a:prstGeom>
          <a:noFill/>
        </p:spPr>
        <p:txBody>
          <a:bodyPr wrap="square" rtlCol="0">
            <a:spAutoFit/>
          </a:bodyPr>
          <a:lstStyle/>
          <a:p>
            <a:pPr marL="914400" lvl="1" indent="-457200">
              <a:lnSpc>
                <a:spcPct val="80000"/>
              </a:lnSpc>
              <a:buFont typeface="Wingdings" pitchFamily="2" charset="2"/>
              <a:buChar char="ü"/>
            </a:pPr>
            <a:r>
              <a:rPr lang="tr-TR" altLang="ja-JP" sz="2800" dirty="0" smtClean="0">
                <a:solidFill>
                  <a:schemeClr val="accent2">
                    <a:lumMod val="75000"/>
                  </a:schemeClr>
                </a:solidFill>
              </a:rPr>
              <a:t>Hazırlanan bilimsel çalışmaların istatistiksel değerlendirilmeleri ve yazımı konusunda seminerler ve kurslar düzenlemek</a:t>
            </a:r>
            <a:endParaRPr lang="tr-TR" sz="2800" dirty="0">
              <a:solidFill>
                <a:schemeClr val="accent2">
                  <a:lumMod val="75000"/>
                </a:schemeClr>
              </a:solidFill>
            </a:endParaRPr>
          </a:p>
        </p:txBody>
      </p:sp>
      <p:sp>
        <p:nvSpPr>
          <p:cNvPr id="5" name="2 İçerik Yer Tutucusu"/>
          <p:cNvSpPr txBox="1">
            <a:spLocks/>
          </p:cNvSpPr>
          <p:nvPr/>
        </p:nvSpPr>
        <p:spPr>
          <a:xfrm>
            <a:off x="611560" y="1268760"/>
            <a:ext cx="7772400" cy="936104"/>
          </a:xfrm>
          <a:prstGeom prst="rect">
            <a:avLst/>
          </a:prstGeom>
        </p:spPr>
        <p:txBody>
          <a:bodyPr vert="horz" lIns="91440" tIns="45720" rIns="91440" bIns="45720" rtlCol="0">
            <a:normAutofit/>
          </a:bodyPr>
          <a:lstStyle/>
          <a:p>
            <a:pPr marL="365760" indent="-365760" fontAlgn="auto">
              <a:spcBef>
                <a:spcPct val="20000"/>
              </a:spcBef>
              <a:spcAft>
                <a:spcPts val="0"/>
              </a:spcAft>
              <a:buClr>
                <a:schemeClr val="accent1"/>
              </a:buClr>
            </a:pPr>
            <a:r>
              <a:rPr lang="tr-TR" sz="2800" b="1" dirty="0" smtClean="0">
                <a:solidFill>
                  <a:schemeClr val="accent2">
                    <a:lumMod val="75000"/>
                  </a:schemeClr>
                </a:solidFill>
              </a:rPr>
              <a:t>      Eğitim;</a:t>
            </a:r>
          </a:p>
        </p:txBody>
      </p:sp>
      <p:pic>
        <p:nvPicPr>
          <p:cNvPr id="8" name="7 Resim" descr="BiyoistatistikKursu-1_2014.png"/>
          <p:cNvPicPr>
            <a:picLocks noChangeAspect="1"/>
          </p:cNvPicPr>
          <p:nvPr/>
        </p:nvPicPr>
        <p:blipFill>
          <a:blip r:embed="rId2" cstate="print"/>
          <a:stretch>
            <a:fillRect/>
          </a:stretch>
        </p:blipFill>
        <p:spPr>
          <a:xfrm>
            <a:off x="5721736" y="3933056"/>
            <a:ext cx="2972709" cy="1970893"/>
          </a:xfrm>
          <a:prstGeom prst="rect">
            <a:avLst/>
          </a:prstGeom>
        </p:spPr>
      </p:pic>
    </p:spTree>
    <p:extLst>
      <p:ext uri="{BB962C8B-B14F-4D97-AF65-F5344CB8AC3E}">
        <p14:creationId xmlns:p14="http://schemas.microsoft.com/office/powerpoint/2010/main" val="576238426"/>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611560" y="800708"/>
            <a:ext cx="7772400" cy="936104"/>
          </a:xfrm>
          <a:prstGeom prst="rect">
            <a:avLst/>
          </a:prstGeom>
        </p:spPr>
        <p:txBody>
          <a:bodyPr vert="horz" lIns="91440" tIns="45720" rIns="91440" bIns="45720" rtlCol="0">
            <a:normAutofit/>
          </a:bodyPr>
          <a:lstStyle/>
          <a:p>
            <a:pPr marL="365760" lvl="1" indent="-365760" fontAlgn="auto">
              <a:spcBef>
                <a:spcPct val="20000"/>
              </a:spcBef>
              <a:spcAft>
                <a:spcPts val="0"/>
              </a:spcAft>
              <a:buClr>
                <a:schemeClr val="accent1"/>
              </a:buClr>
            </a:pPr>
            <a:r>
              <a:rPr lang="tr-TR" sz="2800" b="1" dirty="0" smtClean="0">
                <a:solidFill>
                  <a:schemeClr val="accent2">
                    <a:lumMod val="75000"/>
                  </a:schemeClr>
                </a:solidFill>
              </a:rPr>
              <a:t>       Ayrıca </a:t>
            </a:r>
            <a:r>
              <a:rPr lang="tr-TR" altLang="ja-JP" sz="2800" b="1" dirty="0" smtClean="0">
                <a:solidFill>
                  <a:schemeClr val="accent2">
                    <a:lumMod val="75000"/>
                  </a:schemeClr>
                </a:solidFill>
              </a:rPr>
              <a:t>Öneriler Doğrultusunda;</a:t>
            </a:r>
            <a:endParaRPr lang="tr-TR" sz="2800" b="1" dirty="0" smtClean="0">
              <a:solidFill>
                <a:schemeClr val="accent2">
                  <a:lumMod val="75000"/>
                </a:schemeClr>
              </a:solidFill>
            </a:endParaRPr>
          </a:p>
        </p:txBody>
      </p:sp>
      <p:sp>
        <p:nvSpPr>
          <p:cNvPr id="7" name="1 Metin kutusu"/>
          <p:cNvSpPr txBox="1"/>
          <p:nvPr/>
        </p:nvSpPr>
        <p:spPr>
          <a:xfrm>
            <a:off x="251520" y="2060848"/>
            <a:ext cx="8314692" cy="2505301"/>
          </a:xfrm>
          <a:prstGeom prst="rect">
            <a:avLst/>
          </a:prstGeom>
          <a:noFill/>
        </p:spPr>
        <p:txBody>
          <a:bodyPr wrap="square" rtlCol="0">
            <a:spAutoFit/>
          </a:bodyPr>
          <a:lstStyle/>
          <a:p>
            <a:pPr lvl="1">
              <a:lnSpc>
                <a:spcPct val="80000"/>
              </a:lnSpc>
            </a:pPr>
            <a:endParaRPr lang="tr-TR" sz="2800" dirty="0">
              <a:solidFill>
                <a:schemeClr val="accent2">
                  <a:lumMod val="75000"/>
                </a:schemeClr>
              </a:solidFill>
            </a:endParaRPr>
          </a:p>
          <a:p>
            <a:pPr lvl="1" indent="530225">
              <a:lnSpc>
                <a:spcPct val="80000"/>
              </a:lnSpc>
              <a:buClr>
                <a:schemeClr val="tx1">
                  <a:lumMod val="75000"/>
                  <a:lumOff val="25000"/>
                </a:schemeClr>
              </a:buClr>
              <a:buFont typeface="Wingdings" pitchFamily="2" charset="2"/>
              <a:buChar char="Ø"/>
              <a:tabLst>
                <a:tab pos="900113" algn="l"/>
              </a:tabLst>
            </a:pPr>
            <a:r>
              <a:rPr lang="tr-TR" sz="2800" dirty="0" smtClean="0">
                <a:solidFill>
                  <a:schemeClr val="accent2">
                    <a:lumMod val="75000"/>
                  </a:schemeClr>
                </a:solidFill>
              </a:rPr>
              <a:t>Yayın başvuruları için </a:t>
            </a:r>
            <a:r>
              <a:rPr lang="tr-TR" sz="2800" dirty="0" err="1" smtClean="0">
                <a:solidFill>
                  <a:schemeClr val="accent2">
                    <a:lumMod val="75000"/>
                  </a:schemeClr>
                </a:solidFill>
              </a:rPr>
              <a:t>Cover</a:t>
            </a:r>
            <a:r>
              <a:rPr lang="tr-TR" sz="2800" dirty="0" smtClean="0">
                <a:solidFill>
                  <a:schemeClr val="accent2">
                    <a:lumMod val="75000"/>
                  </a:schemeClr>
                </a:solidFill>
              </a:rPr>
              <a:t> </a:t>
            </a:r>
            <a:r>
              <a:rPr lang="tr-TR" sz="2800" dirty="0" err="1" smtClean="0">
                <a:solidFill>
                  <a:schemeClr val="accent2">
                    <a:lumMod val="75000"/>
                  </a:schemeClr>
                </a:solidFill>
              </a:rPr>
              <a:t>letter</a:t>
            </a:r>
            <a:r>
              <a:rPr lang="tr-TR" sz="2800" dirty="0" smtClean="0">
                <a:solidFill>
                  <a:schemeClr val="accent2">
                    <a:lumMod val="75000"/>
                  </a:schemeClr>
                </a:solidFill>
              </a:rPr>
              <a:t> formatı oluşturmak,</a:t>
            </a:r>
          </a:p>
          <a:p>
            <a:pPr lvl="1" indent="530225">
              <a:lnSpc>
                <a:spcPct val="80000"/>
              </a:lnSpc>
              <a:buClr>
                <a:schemeClr val="tx1">
                  <a:lumMod val="75000"/>
                  <a:lumOff val="25000"/>
                </a:schemeClr>
              </a:buClr>
              <a:buFont typeface="Wingdings" pitchFamily="2" charset="2"/>
              <a:buChar char="Ø"/>
              <a:tabLst>
                <a:tab pos="900113" algn="l"/>
              </a:tabLst>
            </a:pPr>
            <a:endParaRPr lang="tr-TR" sz="2800" dirty="0">
              <a:solidFill>
                <a:schemeClr val="accent2">
                  <a:lumMod val="75000"/>
                </a:schemeClr>
              </a:solidFill>
            </a:endParaRPr>
          </a:p>
          <a:p>
            <a:pPr lvl="1" indent="530225">
              <a:lnSpc>
                <a:spcPct val="80000"/>
              </a:lnSpc>
              <a:buClr>
                <a:schemeClr val="tx1">
                  <a:lumMod val="75000"/>
                  <a:lumOff val="25000"/>
                </a:schemeClr>
              </a:buClr>
              <a:buFont typeface="Wingdings" pitchFamily="2" charset="2"/>
              <a:buChar char="Ø"/>
              <a:tabLst>
                <a:tab pos="900113" algn="l"/>
              </a:tabLst>
            </a:pPr>
            <a:r>
              <a:rPr lang="tr-TR" sz="2800" dirty="0" smtClean="0">
                <a:solidFill>
                  <a:schemeClr val="accent2">
                    <a:lumMod val="75000"/>
                  </a:schemeClr>
                </a:solidFill>
              </a:rPr>
              <a:t>Proje başvurularında yönlendirici olmak</a:t>
            </a:r>
          </a:p>
          <a:p>
            <a:pPr lvl="1" indent="530225">
              <a:lnSpc>
                <a:spcPct val="80000"/>
              </a:lnSpc>
              <a:buFont typeface="Wingdings" pitchFamily="2" charset="2"/>
              <a:buChar char="ü"/>
              <a:tabLst>
                <a:tab pos="900113" algn="l"/>
              </a:tabLst>
            </a:pPr>
            <a:endParaRPr lang="tr-TR" sz="2800" dirty="0">
              <a:solidFill>
                <a:schemeClr val="accent2">
                  <a:lumMod val="75000"/>
                </a:schemeClr>
              </a:solidFill>
            </a:endParaRPr>
          </a:p>
          <a:p>
            <a:pPr lvl="1">
              <a:lnSpc>
                <a:spcPct val="80000"/>
              </a:lnSpc>
              <a:tabLst>
                <a:tab pos="900113" algn="l"/>
              </a:tabLst>
            </a:pPr>
            <a:r>
              <a:rPr lang="tr-TR" sz="2800" dirty="0" smtClean="0">
                <a:solidFill>
                  <a:schemeClr val="accent2">
                    <a:lumMod val="75000"/>
                  </a:schemeClr>
                </a:solidFill>
              </a:rPr>
              <a:t>planlanmaktadır.</a:t>
            </a:r>
            <a:endParaRPr lang="tr-TR" sz="2800" dirty="0">
              <a:solidFill>
                <a:schemeClr val="accent2">
                  <a:lumMod val="75000"/>
                </a:schemeClr>
              </a:solidFill>
            </a:endParaRPr>
          </a:p>
        </p:txBody>
      </p:sp>
    </p:spTree>
    <p:extLst>
      <p:ext uri="{BB962C8B-B14F-4D97-AF65-F5344CB8AC3E}">
        <p14:creationId xmlns:p14="http://schemas.microsoft.com/office/powerpoint/2010/main" val="2033544638"/>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772400" cy="4114800"/>
          </a:xfrm>
        </p:spPr>
        <p:txBody>
          <a:bodyPr>
            <a:normAutofit/>
          </a:bodyPr>
          <a:lstStyle/>
          <a:p>
            <a:pPr marL="627063" indent="-627063">
              <a:lnSpc>
                <a:spcPct val="150000"/>
              </a:lnSpc>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Kocaeli Üniversitesi Tıp Fakültesi’ne bağlı bir birim olarak kurulmuştur. </a:t>
            </a:r>
          </a:p>
          <a:p>
            <a:pPr marL="627063" indent="-627063">
              <a:lnSpc>
                <a:spcPct val="150000"/>
              </a:lnSpc>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Birimin hizmet ofisi Deneysel ve Klinik Araştırma Merkezinin (DEKART) içinde yer almaktadır.</a:t>
            </a:r>
          </a:p>
        </p:txBody>
      </p:sp>
      <p:sp>
        <p:nvSpPr>
          <p:cNvPr id="4" name="6 Başlık"/>
          <p:cNvSpPr txBox="1">
            <a:spLocks/>
          </p:cNvSpPr>
          <p:nvPr/>
        </p:nvSpPr>
        <p:spPr bwMode="auto">
          <a:xfrm>
            <a:off x="683568" y="980728"/>
            <a:ext cx="7772400" cy="108012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772400" cy="4114800"/>
          </a:xfrm>
        </p:spPr>
        <p:txBody>
          <a:bodyPr>
            <a:normAutofit/>
          </a:bodyPr>
          <a:lstStyle/>
          <a:p>
            <a:pPr>
              <a:spcAft>
                <a:spcPts val="1200"/>
              </a:spcAft>
              <a:buClr>
                <a:schemeClr val="tx1">
                  <a:lumMod val="75000"/>
                  <a:lumOff val="25000"/>
                </a:schemeClr>
              </a:buClr>
              <a:buNone/>
            </a:pPr>
            <a:r>
              <a:rPr lang="tr-TR" sz="2800" b="1" dirty="0" smtClean="0">
                <a:solidFill>
                  <a:schemeClr val="accent2">
                    <a:lumMod val="75000"/>
                  </a:schemeClr>
                </a:solidFill>
              </a:rPr>
              <a:t>    </a:t>
            </a:r>
            <a:r>
              <a:rPr lang="tr-TR" sz="2800" b="1" dirty="0" smtClean="0">
                <a:solidFill>
                  <a:schemeClr val="accent2">
                    <a:lumMod val="75000"/>
                  </a:schemeClr>
                </a:solidFill>
                <a:latin typeface="Arial" pitchFamily="34" charset="0"/>
                <a:cs typeface="Arial" pitchFamily="34" charset="0"/>
              </a:rPr>
              <a:t>Kuruluş Amacı</a:t>
            </a:r>
          </a:p>
          <a:p>
            <a:pPr marL="457200" indent="-457200">
              <a:spcAft>
                <a:spcPts val="1200"/>
              </a:spcAft>
              <a:buClr>
                <a:schemeClr val="tx1">
                  <a:lumMod val="75000"/>
                  <a:lumOff val="25000"/>
                </a:schemeClr>
              </a:buClr>
              <a:buFont typeface="Wingdings" pitchFamily="2" charset="2"/>
              <a:buChar char="Ø"/>
            </a:pPr>
            <a:r>
              <a:rPr lang="tr-TR" sz="2800" dirty="0" smtClean="0">
                <a:solidFill>
                  <a:schemeClr val="accent2">
                    <a:lumMod val="75000"/>
                  </a:schemeClr>
                </a:solidFill>
                <a:latin typeface="Arial" pitchFamily="34" charset="0"/>
                <a:cs typeface="Arial" pitchFamily="34" charset="0"/>
              </a:rPr>
              <a:t>Bilimsel Araştırmaların (makale, tez, bildiri, proje, olgu sunumu, rapor) ulusal ve uluslararası alanda kabul edilebilirliğinin arttırılması amacıyla, planlanma, yürütülme ve yayınlanma aşamasında yüksek nitelikli yayın hazırlanması konusunda bilgi ve uygulama desteği vermektir.</a:t>
            </a:r>
          </a:p>
        </p:txBody>
      </p:sp>
      <p:sp>
        <p:nvSpPr>
          <p:cNvPr id="4" name="6 Başlık"/>
          <p:cNvSpPr txBox="1">
            <a:spLocks/>
          </p:cNvSpPr>
          <p:nvPr/>
        </p:nvSpPr>
        <p:spPr bwMode="auto">
          <a:xfrm>
            <a:off x="683568" y="980728"/>
            <a:ext cx="7772400" cy="108012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992888" cy="4114800"/>
          </a:xfrm>
        </p:spPr>
        <p:txBody>
          <a:bodyPr>
            <a:normAutofit/>
          </a:bodyPr>
          <a:lstStyle/>
          <a:p>
            <a:pPr>
              <a:spcAft>
                <a:spcPts val="1200"/>
              </a:spcAft>
              <a:buNone/>
            </a:pPr>
            <a:r>
              <a:rPr lang="tr-TR" b="1" dirty="0" smtClean="0">
                <a:solidFill>
                  <a:srgbClr val="873624"/>
                </a:solidFill>
              </a:rPr>
              <a:t>	   </a:t>
            </a:r>
            <a:r>
              <a:rPr lang="tr-TR" sz="2800" b="1" dirty="0" smtClean="0">
                <a:solidFill>
                  <a:srgbClr val="873624"/>
                </a:solidFill>
                <a:latin typeface="Arial" pitchFamily="34" charset="0"/>
                <a:cs typeface="Arial" pitchFamily="34" charset="0"/>
              </a:rPr>
              <a:t>Kuruluş Amacı</a:t>
            </a:r>
          </a:p>
          <a:p>
            <a:pPr marL="627063" indent="-627063">
              <a:lnSpc>
                <a:spcPct val="150000"/>
              </a:lnSpc>
              <a:buClr>
                <a:schemeClr val="tx1">
                  <a:lumMod val="75000"/>
                  <a:lumOff val="25000"/>
                </a:schemeClr>
              </a:buClr>
              <a:buFont typeface="Wingdings" pitchFamily="2" charset="2"/>
              <a:buChar char="Ø"/>
            </a:pPr>
            <a:r>
              <a:rPr lang="tr-TR" sz="2800" dirty="0" smtClean="0">
                <a:solidFill>
                  <a:srgbClr val="873624"/>
                </a:solidFill>
                <a:latin typeface="Arial" pitchFamily="34" charset="0"/>
                <a:cs typeface="Arial" pitchFamily="34" charset="0"/>
              </a:rPr>
              <a:t>Fakültemiz mensuplarının bilimsel araştırma ve tezlerinin planlanma-yürütülme ve yayın aşamasında danışmanlık hizmeti vermektir. </a:t>
            </a:r>
          </a:p>
        </p:txBody>
      </p:sp>
      <p:sp>
        <p:nvSpPr>
          <p:cNvPr id="4" name="6 Başlık"/>
          <p:cNvSpPr txBox="1">
            <a:spLocks/>
          </p:cNvSpPr>
          <p:nvPr/>
        </p:nvSpPr>
        <p:spPr bwMode="auto">
          <a:xfrm>
            <a:off x="683568" y="980728"/>
            <a:ext cx="7772400" cy="108012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772400" cy="4114800"/>
          </a:xfrm>
        </p:spPr>
        <p:txBody>
          <a:bodyPr>
            <a:normAutofit/>
          </a:bodyPr>
          <a:lstStyle/>
          <a:p>
            <a:pPr>
              <a:spcAft>
                <a:spcPts val="1200"/>
              </a:spcAft>
              <a:buNone/>
            </a:pPr>
            <a:r>
              <a:rPr lang="tr-TR" b="1" dirty="0" smtClean="0">
                <a:solidFill>
                  <a:srgbClr val="873624"/>
                </a:solidFill>
              </a:rPr>
              <a:t>       </a:t>
            </a:r>
            <a:r>
              <a:rPr lang="tr-TR" sz="2800" b="1" dirty="0" smtClean="0">
                <a:solidFill>
                  <a:srgbClr val="873624"/>
                </a:solidFill>
                <a:latin typeface="Arial" pitchFamily="34" charset="0"/>
                <a:cs typeface="Arial" pitchFamily="34" charset="0"/>
              </a:rPr>
              <a:t>Birimin Çalışanları</a:t>
            </a:r>
          </a:p>
          <a:p>
            <a:pPr marL="355600" indent="544513">
              <a:lnSpc>
                <a:spcPct val="150000"/>
              </a:lnSpc>
              <a:buClr>
                <a:schemeClr val="tx1">
                  <a:lumMod val="75000"/>
                  <a:lumOff val="25000"/>
                </a:schemeClr>
              </a:buClr>
              <a:buFont typeface="Wingdings" pitchFamily="2" charset="2"/>
              <a:buChar char="Ø"/>
            </a:pPr>
            <a:r>
              <a:rPr lang="tr-TR" sz="2800" dirty="0" err="1" smtClean="0">
                <a:solidFill>
                  <a:srgbClr val="873624"/>
                </a:solidFill>
                <a:latin typeface="Arial" pitchFamily="34" charset="0"/>
                <a:cs typeface="Arial" pitchFamily="34" charset="0"/>
              </a:rPr>
              <a:t>Biyoistatistik</a:t>
            </a:r>
            <a:r>
              <a:rPr lang="tr-TR" sz="2800" dirty="0" smtClean="0">
                <a:solidFill>
                  <a:srgbClr val="873624"/>
                </a:solidFill>
                <a:latin typeface="Arial" pitchFamily="34" charset="0"/>
                <a:cs typeface="Arial" pitchFamily="34" charset="0"/>
              </a:rPr>
              <a:t> ve Tıp Bilişimi Anabilim Dalı öğretim üyesi Doç. Dr. Canan </a:t>
            </a:r>
            <a:r>
              <a:rPr lang="tr-TR" sz="2800" dirty="0" err="1" smtClean="0">
                <a:solidFill>
                  <a:srgbClr val="873624"/>
                </a:solidFill>
                <a:latin typeface="Arial" pitchFamily="34" charset="0"/>
                <a:cs typeface="Arial" pitchFamily="34" charset="0"/>
              </a:rPr>
              <a:t>Baydemir</a:t>
            </a:r>
            <a:r>
              <a:rPr lang="tr-TR" sz="2800" dirty="0" smtClean="0">
                <a:solidFill>
                  <a:srgbClr val="873624"/>
                </a:solidFill>
                <a:latin typeface="Arial" pitchFamily="34" charset="0"/>
                <a:cs typeface="Arial" pitchFamily="34" charset="0"/>
              </a:rPr>
              <a:t>, </a:t>
            </a:r>
          </a:p>
          <a:p>
            <a:pPr marL="355600" indent="544513">
              <a:lnSpc>
                <a:spcPct val="150000"/>
              </a:lnSpc>
              <a:buClr>
                <a:schemeClr val="tx1">
                  <a:lumMod val="75000"/>
                  <a:lumOff val="25000"/>
                </a:schemeClr>
              </a:buClr>
              <a:buFont typeface="Wingdings" pitchFamily="2" charset="2"/>
              <a:buChar char="Ø"/>
            </a:pPr>
            <a:r>
              <a:rPr lang="tr-TR" sz="2800" dirty="0" smtClean="0">
                <a:solidFill>
                  <a:srgbClr val="873624"/>
                </a:solidFill>
                <a:latin typeface="Arial" pitchFamily="34" charset="0"/>
                <a:cs typeface="Arial" pitchFamily="34" charset="0"/>
              </a:rPr>
              <a:t>Asistan Tuğba </a:t>
            </a:r>
            <a:r>
              <a:rPr lang="tr-TR" sz="2800" dirty="0" err="1" smtClean="0">
                <a:solidFill>
                  <a:srgbClr val="873624"/>
                </a:solidFill>
                <a:latin typeface="Arial" pitchFamily="34" charset="0"/>
                <a:cs typeface="Arial" pitchFamily="34" charset="0"/>
              </a:rPr>
              <a:t>Kalli</a:t>
            </a:r>
            <a:r>
              <a:rPr lang="tr-TR" sz="2800" dirty="0" smtClean="0">
                <a:solidFill>
                  <a:srgbClr val="873624"/>
                </a:solidFill>
                <a:latin typeface="Arial" pitchFamily="34" charset="0"/>
                <a:cs typeface="Arial" pitchFamily="34" charset="0"/>
              </a:rPr>
              <a:t> </a:t>
            </a:r>
          </a:p>
        </p:txBody>
      </p:sp>
      <p:sp>
        <p:nvSpPr>
          <p:cNvPr id="4" name="6 Başlık"/>
          <p:cNvSpPr txBox="1">
            <a:spLocks/>
          </p:cNvSpPr>
          <p:nvPr/>
        </p:nvSpPr>
        <p:spPr bwMode="auto">
          <a:xfrm>
            <a:off x="683568" y="980728"/>
            <a:ext cx="7772400" cy="108012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920880" cy="4114800"/>
          </a:xfrm>
        </p:spPr>
        <p:txBody>
          <a:bodyPr>
            <a:normAutofit/>
          </a:bodyPr>
          <a:lstStyle/>
          <a:p>
            <a:pPr>
              <a:spcAft>
                <a:spcPts val="1200"/>
              </a:spcAft>
              <a:buNone/>
            </a:pPr>
            <a:r>
              <a:rPr lang="tr-TR" b="1" dirty="0" smtClean="0">
                <a:solidFill>
                  <a:schemeClr val="accent2">
                    <a:lumMod val="75000"/>
                  </a:schemeClr>
                </a:solidFill>
              </a:rPr>
              <a:t>         </a:t>
            </a:r>
            <a:r>
              <a:rPr lang="tr-TR" sz="2800" b="1" dirty="0" smtClean="0">
                <a:solidFill>
                  <a:schemeClr val="accent2">
                    <a:lumMod val="75000"/>
                  </a:schemeClr>
                </a:solidFill>
                <a:latin typeface="Arial" pitchFamily="34" charset="0"/>
                <a:cs typeface="Arial" pitchFamily="34" charset="0"/>
              </a:rPr>
              <a:t>İletişim</a:t>
            </a:r>
          </a:p>
          <a:p>
            <a:pPr marL="531813" indent="546100">
              <a:lnSpc>
                <a:spcPct val="150000"/>
              </a:lnSpc>
              <a:buClr>
                <a:schemeClr val="tx1">
                  <a:lumMod val="75000"/>
                  <a:lumOff val="25000"/>
                </a:schemeClr>
              </a:buClr>
              <a:buFont typeface="Wingdings" pitchFamily="2" charset="2"/>
              <a:buChar char="Ø"/>
            </a:pPr>
            <a:r>
              <a:rPr lang="tr-TR" sz="2800" dirty="0" smtClean="0">
                <a:solidFill>
                  <a:srgbClr val="873624"/>
                </a:solidFill>
                <a:latin typeface="Arial" pitchFamily="34" charset="0"/>
                <a:cs typeface="Arial" pitchFamily="34" charset="0"/>
              </a:rPr>
              <a:t>Randevular web üzerinden "http//tip.</a:t>
            </a:r>
            <a:r>
              <a:rPr lang="tr-TR" sz="2800" dirty="0" err="1" smtClean="0">
                <a:solidFill>
                  <a:srgbClr val="873624"/>
                </a:solidFill>
                <a:latin typeface="Arial" pitchFamily="34" charset="0"/>
                <a:cs typeface="Arial" pitchFamily="34" charset="0"/>
              </a:rPr>
              <a:t>kocaeli</a:t>
            </a:r>
            <a:r>
              <a:rPr lang="tr-TR" sz="2800" dirty="0" smtClean="0">
                <a:solidFill>
                  <a:srgbClr val="873624"/>
                </a:solidFill>
                <a:latin typeface="Arial" pitchFamily="34" charset="0"/>
                <a:cs typeface="Arial" pitchFamily="34" charset="0"/>
              </a:rPr>
              <a:t>.edu.tr/</a:t>
            </a:r>
            <a:r>
              <a:rPr lang="tr-TR" sz="2800" dirty="0" err="1" smtClean="0">
                <a:solidFill>
                  <a:srgbClr val="873624"/>
                </a:solidFill>
                <a:latin typeface="Arial" pitchFamily="34" charset="0"/>
                <a:cs typeface="Arial" pitchFamily="34" charset="0"/>
              </a:rPr>
              <a:t>bolumler</a:t>
            </a:r>
            <a:r>
              <a:rPr lang="tr-TR" sz="2800" dirty="0" smtClean="0">
                <a:solidFill>
                  <a:srgbClr val="873624"/>
                </a:solidFill>
                <a:latin typeface="Arial" pitchFamily="34" charset="0"/>
                <a:cs typeface="Arial" pitchFamily="34" charset="0"/>
              </a:rPr>
              <a:t>/</a:t>
            </a:r>
            <a:r>
              <a:rPr lang="tr-TR" sz="2800" dirty="0" err="1" smtClean="0">
                <a:solidFill>
                  <a:srgbClr val="873624"/>
                </a:solidFill>
                <a:latin typeface="Arial" pitchFamily="34" charset="0"/>
                <a:cs typeface="Arial" pitchFamily="34" charset="0"/>
              </a:rPr>
              <a:t>ArastirmaYayinDestekBirimi</a:t>
            </a:r>
            <a:r>
              <a:rPr lang="tr-TR" sz="2800" dirty="0" smtClean="0">
                <a:solidFill>
                  <a:srgbClr val="873624"/>
                </a:solidFill>
                <a:latin typeface="Arial" pitchFamily="34" charset="0"/>
                <a:cs typeface="Arial" pitchFamily="34" charset="0"/>
              </a:rPr>
              <a:t>.</a:t>
            </a:r>
            <a:r>
              <a:rPr lang="tr-TR" sz="2800" dirty="0" err="1" smtClean="0">
                <a:solidFill>
                  <a:srgbClr val="873624"/>
                </a:solidFill>
                <a:latin typeface="Arial" pitchFamily="34" charset="0"/>
                <a:cs typeface="Arial" pitchFamily="34" charset="0"/>
              </a:rPr>
              <a:t>php</a:t>
            </a:r>
            <a:r>
              <a:rPr lang="tr-TR" sz="2800" dirty="0" smtClean="0">
                <a:solidFill>
                  <a:srgbClr val="873624"/>
                </a:solidFill>
                <a:latin typeface="Arial" pitchFamily="34" charset="0"/>
                <a:cs typeface="Arial" pitchFamily="34" charset="0"/>
              </a:rPr>
              <a:t> adresinden veya 7739 </a:t>
            </a:r>
            <a:r>
              <a:rPr lang="tr-TR" sz="2800" dirty="0" err="1" smtClean="0">
                <a:solidFill>
                  <a:srgbClr val="873624"/>
                </a:solidFill>
                <a:latin typeface="Arial" pitchFamily="34" charset="0"/>
                <a:cs typeface="Arial" pitchFamily="34" charset="0"/>
              </a:rPr>
              <a:t>no'lu</a:t>
            </a:r>
            <a:r>
              <a:rPr lang="tr-TR" sz="2800" dirty="0" smtClean="0">
                <a:solidFill>
                  <a:srgbClr val="873624"/>
                </a:solidFill>
                <a:latin typeface="Arial" pitchFamily="34" charset="0"/>
                <a:cs typeface="Arial" pitchFamily="34" charset="0"/>
              </a:rPr>
              <a:t> telefon ile birimde Tuğba </a:t>
            </a:r>
            <a:r>
              <a:rPr lang="tr-TR" sz="2800" dirty="0" err="1" smtClean="0">
                <a:solidFill>
                  <a:srgbClr val="873624"/>
                </a:solidFill>
                <a:latin typeface="Arial" pitchFamily="34" charset="0"/>
                <a:cs typeface="Arial" pitchFamily="34" charset="0"/>
              </a:rPr>
              <a:t>Kalli</a:t>
            </a:r>
            <a:r>
              <a:rPr lang="tr-TR" sz="2800" dirty="0" smtClean="0">
                <a:solidFill>
                  <a:srgbClr val="873624"/>
                </a:solidFill>
                <a:latin typeface="Arial" pitchFamily="34" charset="0"/>
                <a:cs typeface="Arial" pitchFamily="34" charset="0"/>
              </a:rPr>
              <a:t>' den alınabilir.</a:t>
            </a:r>
          </a:p>
        </p:txBody>
      </p:sp>
      <p:sp>
        <p:nvSpPr>
          <p:cNvPr id="4" name="6 Başlık"/>
          <p:cNvSpPr txBox="1">
            <a:spLocks/>
          </p:cNvSpPr>
          <p:nvPr/>
        </p:nvSpPr>
        <p:spPr bwMode="auto">
          <a:xfrm>
            <a:off x="683568" y="1052736"/>
            <a:ext cx="7772400" cy="1080120"/>
          </a:xfrm>
          <a:prstGeom prst="rect">
            <a:avLst/>
          </a:prstGeom>
          <a:solidFill>
            <a:schemeClr val="bg1">
              <a:lumMod val="20000"/>
              <a:lumOff val="80000"/>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dirty="0" smtClean="0">
                <a:ln>
                  <a:noFill/>
                </a:ln>
                <a:solidFill>
                  <a:schemeClr val="tx1">
                    <a:lumMod val="75000"/>
                    <a:lumOff val="25000"/>
                  </a:schemeClr>
                </a:solidFill>
                <a:effectLst/>
                <a:uLnTx/>
                <a:uFillTx/>
                <a:ea typeface="+mj-ea"/>
                <a:cs typeface="Arial" pitchFamily="34" charset="0"/>
              </a:rPr>
              <a:t>ARAŞTIRMA VE YAYIN DESTEK BİRİMİ</a:t>
            </a:r>
          </a:p>
        </p:txBody>
      </p:sp>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76672"/>
            <a:ext cx="9144000" cy="5715000"/>
          </a:xfrm>
          <a:prstGeom prst="rect">
            <a:avLst/>
          </a:prstGeom>
          <a:noFill/>
          <a:ln w="9525">
            <a:noFill/>
            <a:miter lim="800000"/>
            <a:headEnd/>
            <a:tailEnd/>
          </a:ln>
        </p:spPr>
      </p:pic>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0" y="223838"/>
            <a:ext cx="9144000" cy="6410325"/>
          </a:xfrm>
          <a:prstGeom prst="rect">
            <a:avLst/>
          </a:prstGeom>
          <a:noFill/>
          <a:ln w="9525">
            <a:noFill/>
            <a:miter lim="800000"/>
            <a:headEnd/>
            <a:tailEnd/>
          </a:ln>
        </p:spPr>
      </p:pic>
    </p:spTree>
  </p:cSld>
  <p:clrMapOvr>
    <a:masterClrMapping/>
  </p:clrMapOvr>
  <p:transition xmlns:p14="http://schemas.microsoft.com/office/powerpoint/2010/main" spd="med" advTm="3000">
    <p:pull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2905</TotalTime>
  <Words>362</Words>
  <Application>Microsoft Macintosh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Görünüş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Biyoistatistik Anabilim Dalı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Mac BookAir</cp:lastModifiedBy>
  <cp:revision>608</cp:revision>
  <dcterms:created xsi:type="dcterms:W3CDTF">2009-02-26T13:56:03Z</dcterms:created>
  <dcterms:modified xsi:type="dcterms:W3CDTF">2014-12-16T14:37:47Z</dcterms:modified>
</cp:coreProperties>
</file>