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306" r:id="rId2"/>
    <p:sldId id="326" r:id="rId3"/>
    <p:sldId id="337" r:id="rId4"/>
    <p:sldId id="335" r:id="rId5"/>
    <p:sldId id="318" r:id="rId6"/>
    <p:sldId id="336" r:id="rId7"/>
  </p:sldIdLst>
  <p:sldSz cx="9144000" cy="6858000" type="screen4x3"/>
  <p:notesSz cx="6669088" cy="9802813"/>
  <p:defaultTextStyle>
    <a:defPPr>
      <a:defRPr lang="tr-T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873624"/>
    <a:srgbClr val="663300"/>
    <a:srgbClr val="DFD37B"/>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Orta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202B0CA-FC54-4496-8BCA-5EF66A818D29}" styleName="Koyu Stil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9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889250" cy="490538"/>
          </a:xfrm>
          <a:prstGeom prst="rect">
            <a:avLst/>
          </a:prstGeom>
        </p:spPr>
        <p:txBody>
          <a:bodyPr vert="horz" lIns="94115" tIns="47058" rIns="94115" bIns="47058" rtlCol="0"/>
          <a:lstStyle>
            <a:lvl1pPr algn="l">
              <a:defRPr sz="1200">
                <a:latin typeface="Arial" charset="0"/>
              </a:defRPr>
            </a:lvl1pPr>
          </a:lstStyle>
          <a:p>
            <a:pPr>
              <a:defRPr/>
            </a:pPr>
            <a:endParaRPr lang="en-US"/>
          </a:p>
        </p:txBody>
      </p:sp>
      <p:sp>
        <p:nvSpPr>
          <p:cNvPr id="3" name="2 Veri Yer Tutucusu"/>
          <p:cNvSpPr>
            <a:spLocks noGrp="1"/>
          </p:cNvSpPr>
          <p:nvPr>
            <p:ph type="dt" idx="1"/>
          </p:nvPr>
        </p:nvSpPr>
        <p:spPr>
          <a:xfrm>
            <a:off x="3778250" y="0"/>
            <a:ext cx="2889250" cy="490538"/>
          </a:xfrm>
          <a:prstGeom prst="rect">
            <a:avLst/>
          </a:prstGeom>
        </p:spPr>
        <p:txBody>
          <a:bodyPr vert="horz" lIns="94115" tIns="47058" rIns="94115" bIns="47058" rtlCol="0"/>
          <a:lstStyle>
            <a:lvl1pPr algn="r">
              <a:defRPr sz="1200">
                <a:latin typeface="Arial" charset="0"/>
              </a:defRPr>
            </a:lvl1pPr>
          </a:lstStyle>
          <a:p>
            <a:pPr>
              <a:defRPr/>
            </a:pPr>
            <a:fld id="{BB7828CB-2E77-4560-8B81-430E8D259435}" type="datetimeFigureOut">
              <a:rPr lang="tr-TR"/>
              <a:pPr>
                <a:defRPr/>
              </a:pPr>
              <a:t>09.12.2015</a:t>
            </a:fld>
            <a:endParaRPr lang="en-US" dirty="0"/>
          </a:p>
        </p:txBody>
      </p:sp>
      <p:sp>
        <p:nvSpPr>
          <p:cNvPr id="4" name="3 Slayt Görüntüsü Yer Tutucusu"/>
          <p:cNvSpPr>
            <a:spLocks noGrp="1" noRot="1" noChangeAspect="1"/>
          </p:cNvSpPr>
          <p:nvPr>
            <p:ph type="sldImg" idx="2"/>
          </p:nvPr>
        </p:nvSpPr>
        <p:spPr>
          <a:xfrm>
            <a:off x="885825" y="736600"/>
            <a:ext cx="4897438" cy="3675063"/>
          </a:xfrm>
          <a:prstGeom prst="rect">
            <a:avLst/>
          </a:prstGeom>
          <a:noFill/>
          <a:ln w="12700">
            <a:solidFill>
              <a:prstClr val="black"/>
            </a:solidFill>
          </a:ln>
        </p:spPr>
        <p:txBody>
          <a:bodyPr vert="horz" lIns="94115" tIns="47058" rIns="94115" bIns="47058" rtlCol="0" anchor="ctr"/>
          <a:lstStyle/>
          <a:p>
            <a:pPr lvl="0"/>
            <a:endParaRPr lang="en-US" noProof="0" dirty="0"/>
          </a:p>
        </p:txBody>
      </p:sp>
      <p:sp>
        <p:nvSpPr>
          <p:cNvPr id="5" name="4 Not Yer Tutucusu"/>
          <p:cNvSpPr>
            <a:spLocks noGrp="1"/>
          </p:cNvSpPr>
          <p:nvPr>
            <p:ph type="body" sz="quarter" idx="3"/>
          </p:nvPr>
        </p:nvSpPr>
        <p:spPr>
          <a:xfrm>
            <a:off x="666750" y="4656138"/>
            <a:ext cx="5335588" cy="4411662"/>
          </a:xfrm>
          <a:prstGeom prst="rect">
            <a:avLst/>
          </a:prstGeom>
        </p:spPr>
        <p:txBody>
          <a:bodyPr vert="horz" lIns="94115" tIns="47058" rIns="94115" bIns="47058"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a:p>
        </p:txBody>
      </p:sp>
      <p:sp>
        <p:nvSpPr>
          <p:cNvPr id="6" name="5 Altbilgi Yer Tutucusu"/>
          <p:cNvSpPr>
            <a:spLocks noGrp="1"/>
          </p:cNvSpPr>
          <p:nvPr>
            <p:ph type="ftr" sz="quarter" idx="4"/>
          </p:nvPr>
        </p:nvSpPr>
        <p:spPr>
          <a:xfrm>
            <a:off x="0" y="9310688"/>
            <a:ext cx="2889250" cy="490537"/>
          </a:xfrm>
          <a:prstGeom prst="rect">
            <a:avLst/>
          </a:prstGeom>
        </p:spPr>
        <p:txBody>
          <a:bodyPr vert="horz" lIns="94115" tIns="47058" rIns="94115" bIns="47058" rtlCol="0" anchor="b"/>
          <a:lstStyle>
            <a:lvl1pPr algn="l">
              <a:defRPr sz="1200">
                <a:latin typeface="Arial" charset="0"/>
              </a:defRPr>
            </a:lvl1pPr>
          </a:lstStyle>
          <a:p>
            <a:pPr>
              <a:defRPr/>
            </a:pPr>
            <a:endParaRPr lang="en-US"/>
          </a:p>
        </p:txBody>
      </p:sp>
      <p:sp>
        <p:nvSpPr>
          <p:cNvPr id="7" name="6 Slayt Numarası Yer Tutucusu"/>
          <p:cNvSpPr>
            <a:spLocks noGrp="1"/>
          </p:cNvSpPr>
          <p:nvPr>
            <p:ph type="sldNum" sz="quarter" idx="5"/>
          </p:nvPr>
        </p:nvSpPr>
        <p:spPr>
          <a:xfrm>
            <a:off x="3778250" y="9310688"/>
            <a:ext cx="2889250" cy="490537"/>
          </a:xfrm>
          <a:prstGeom prst="rect">
            <a:avLst/>
          </a:prstGeom>
        </p:spPr>
        <p:txBody>
          <a:bodyPr vert="horz" lIns="94115" tIns="47058" rIns="94115" bIns="47058" rtlCol="0" anchor="b"/>
          <a:lstStyle>
            <a:lvl1pPr algn="r">
              <a:defRPr sz="1200">
                <a:latin typeface="Arial" charset="0"/>
              </a:defRPr>
            </a:lvl1pPr>
          </a:lstStyle>
          <a:p>
            <a:pPr>
              <a:defRPr/>
            </a:pPr>
            <a:fld id="{347F7E96-B655-4B37-9492-C48204DADE15}" type="slidenum">
              <a:rPr lang="en-US"/>
              <a:pPr>
                <a:defRPr/>
              </a:pPr>
              <a:t>‹#›</a:t>
            </a:fld>
            <a:endParaRPr lang="en-US" dirty="0"/>
          </a:p>
        </p:txBody>
      </p:sp>
    </p:spTree>
    <p:extLst>
      <p:ext uri="{BB962C8B-B14F-4D97-AF65-F5344CB8AC3E}">
        <p14:creationId xmlns="" xmlns:p14="http://schemas.microsoft.com/office/powerpoint/2010/main" val="30963935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fld id="{26A1F2C5-C424-404F-9C9F-5EA0D0CAB0B8}" type="datetime1">
              <a:rPr lang="tr-TR" smtClean="0"/>
              <a:pPr>
                <a:defRPr/>
              </a:pPr>
              <a:t>09.12.2015</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4B28D0CB-9D14-43FD-A7C1-C224071469E3}"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7A2E41CA-5A83-4438-8EEC-12C5455588F4}" type="datetime1">
              <a:rPr lang="tr-TR" smtClean="0"/>
              <a:pPr>
                <a:defRPr/>
              </a:pPr>
              <a:t>09.12.2015</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258148B8-7C95-4E98-AB45-5B558D71CC9E}"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B75767B5-C242-4E0B-B5C4-CFB6518864C0}" type="datetime1">
              <a:rPr lang="tr-TR" smtClean="0"/>
              <a:pPr>
                <a:defRPr/>
              </a:pPr>
              <a:t>09.12.2015</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CC026611-504B-448B-834D-EFEE3B468919}"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55BFCE2E-7966-4810-8E1E-CACEB783404C}" type="datetime1">
              <a:rPr lang="tr-TR" smtClean="0"/>
              <a:pPr>
                <a:defRPr/>
              </a:pPr>
              <a:t>09.12.2015</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A0610C87-472C-46A2-99C3-FB49D1CE2074}"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16408D76-33EF-488A-9251-C72C1AC1BE08}" type="datetime1">
              <a:rPr lang="tr-TR" smtClean="0"/>
              <a:pPr>
                <a:defRPr/>
              </a:pPr>
              <a:t>09.12.2015</a:t>
            </a:fld>
            <a:endParaRPr lang="tr-TR" dirty="0"/>
          </a:p>
        </p:txBody>
      </p:sp>
      <p:sp>
        <p:nvSpPr>
          <p:cNvPr id="5" name="Footer Placeholder 4"/>
          <p:cNvSpPr>
            <a:spLocks noGrp="1"/>
          </p:cNvSpPr>
          <p:nvPr>
            <p:ph type="ftr" sz="quarter" idx="11"/>
          </p:nvPr>
        </p:nvSpPr>
        <p:spPr/>
        <p:txBody>
          <a:bodyPr/>
          <a:lstStyle/>
          <a:p>
            <a:pPr>
              <a:defRPr/>
            </a:pPr>
            <a:r>
              <a:rPr lang="tr-TR" smtClean="0"/>
              <a:t>Dr. Ertuğrul Çolak</a:t>
            </a:r>
            <a:endParaRPr lang="tr-TR"/>
          </a:p>
        </p:txBody>
      </p:sp>
      <p:sp>
        <p:nvSpPr>
          <p:cNvPr id="6" name="Slide Number Placeholder 5"/>
          <p:cNvSpPr>
            <a:spLocks noGrp="1"/>
          </p:cNvSpPr>
          <p:nvPr>
            <p:ph type="sldNum" sz="quarter" idx="12"/>
          </p:nvPr>
        </p:nvSpPr>
        <p:spPr/>
        <p:txBody>
          <a:bodyPr/>
          <a:lstStyle/>
          <a:p>
            <a:pPr>
              <a:defRPr/>
            </a:pPr>
            <a:fld id="{D43B349B-D0BF-4759-BA79-63284860DE10}"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fld id="{C8391E99-404C-42FA-84C7-9248252CC71F}" type="datetime1">
              <a:rPr lang="tr-TR" smtClean="0"/>
              <a:pPr>
                <a:defRPr/>
              </a:pPr>
              <a:t>09.12.2015</a:t>
            </a:fld>
            <a:endParaRPr lang="tr-TR" dirty="0"/>
          </a:p>
        </p:txBody>
      </p:sp>
      <p:sp>
        <p:nvSpPr>
          <p:cNvPr id="6" name="Footer Placeholder 5"/>
          <p:cNvSpPr>
            <a:spLocks noGrp="1"/>
          </p:cNvSpPr>
          <p:nvPr>
            <p:ph type="ftr" sz="quarter" idx="11"/>
          </p:nvPr>
        </p:nvSpPr>
        <p:spPr/>
        <p:txBody>
          <a:bodyPr/>
          <a:lstStyle/>
          <a:p>
            <a:pPr>
              <a:defRPr/>
            </a:pPr>
            <a:r>
              <a:rPr lang="tr-TR" smtClean="0"/>
              <a:t>Dr. Ertuğrul Çolak</a:t>
            </a:r>
            <a:endParaRPr lang="tr-TR"/>
          </a:p>
        </p:txBody>
      </p:sp>
      <p:sp>
        <p:nvSpPr>
          <p:cNvPr id="7" name="Slide Number Placeholder 6"/>
          <p:cNvSpPr>
            <a:spLocks noGrp="1"/>
          </p:cNvSpPr>
          <p:nvPr>
            <p:ph type="sldNum" sz="quarter" idx="12"/>
          </p:nvPr>
        </p:nvSpPr>
        <p:spPr/>
        <p:txBody>
          <a:bodyPr/>
          <a:lstStyle/>
          <a:p>
            <a:pPr>
              <a:defRPr/>
            </a:pPr>
            <a:fld id="{E55BCC33-F40C-49B5-95A3-8FDD1167E70B}"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pPr>
              <a:defRPr/>
            </a:pPr>
            <a:fld id="{06D52D10-C284-4B82-A7F8-753587311F49}" type="datetime1">
              <a:rPr lang="tr-TR" smtClean="0"/>
              <a:pPr>
                <a:defRPr/>
              </a:pPr>
              <a:t>09.12.2015</a:t>
            </a:fld>
            <a:endParaRPr lang="tr-TR" dirty="0"/>
          </a:p>
        </p:txBody>
      </p:sp>
      <p:sp>
        <p:nvSpPr>
          <p:cNvPr id="8" name="Footer Placeholder 7"/>
          <p:cNvSpPr>
            <a:spLocks noGrp="1"/>
          </p:cNvSpPr>
          <p:nvPr>
            <p:ph type="ftr" sz="quarter" idx="11"/>
          </p:nvPr>
        </p:nvSpPr>
        <p:spPr/>
        <p:txBody>
          <a:bodyPr/>
          <a:lstStyle/>
          <a:p>
            <a:pPr>
              <a:defRPr/>
            </a:pPr>
            <a:r>
              <a:rPr lang="tr-TR" smtClean="0"/>
              <a:t>Dr. Ertuğrul Çolak</a:t>
            </a:r>
            <a:endParaRPr lang="tr-TR"/>
          </a:p>
        </p:txBody>
      </p:sp>
      <p:sp>
        <p:nvSpPr>
          <p:cNvPr id="9" name="Slide Number Placeholder 8"/>
          <p:cNvSpPr>
            <a:spLocks noGrp="1"/>
          </p:cNvSpPr>
          <p:nvPr>
            <p:ph type="sldNum" sz="quarter" idx="12"/>
          </p:nvPr>
        </p:nvSpPr>
        <p:spPr/>
        <p:txBody>
          <a:bodyPr/>
          <a:lstStyle/>
          <a:p>
            <a:pPr>
              <a:defRPr/>
            </a:pPr>
            <a:fld id="{6ACC411D-8028-4095-92EB-A0B6C4308AC4}"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pPr>
              <a:defRPr/>
            </a:pPr>
            <a:fld id="{44A6B9C5-911D-4A41-AFC1-56CE78BEC2B4}" type="datetime1">
              <a:rPr lang="tr-TR" smtClean="0"/>
              <a:pPr>
                <a:defRPr/>
              </a:pPr>
              <a:t>09.12.2015</a:t>
            </a:fld>
            <a:endParaRPr lang="tr-TR" dirty="0"/>
          </a:p>
        </p:txBody>
      </p:sp>
      <p:sp>
        <p:nvSpPr>
          <p:cNvPr id="4" name="Footer Placeholder 3"/>
          <p:cNvSpPr>
            <a:spLocks noGrp="1"/>
          </p:cNvSpPr>
          <p:nvPr>
            <p:ph type="ftr" sz="quarter" idx="11"/>
          </p:nvPr>
        </p:nvSpPr>
        <p:spPr/>
        <p:txBody>
          <a:bodyPr/>
          <a:lstStyle/>
          <a:p>
            <a:pPr>
              <a:defRPr/>
            </a:pPr>
            <a:r>
              <a:rPr lang="tr-TR" smtClean="0"/>
              <a:t>Dr. Ertuğrul Çolak</a:t>
            </a:r>
            <a:endParaRPr lang="tr-TR"/>
          </a:p>
        </p:txBody>
      </p:sp>
      <p:sp>
        <p:nvSpPr>
          <p:cNvPr id="5" name="Slide Number Placeholder 4"/>
          <p:cNvSpPr>
            <a:spLocks noGrp="1"/>
          </p:cNvSpPr>
          <p:nvPr>
            <p:ph type="sldNum" sz="quarter" idx="12"/>
          </p:nvPr>
        </p:nvSpPr>
        <p:spPr/>
        <p:txBody>
          <a:bodyPr/>
          <a:lstStyle/>
          <a:p>
            <a:pPr>
              <a:defRPr/>
            </a:pPr>
            <a:fld id="{87D8080D-E778-4AA0-959A-D37CCCFB44BB}"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8610EEA-05F0-4885-839F-356D5125EA4B}" type="datetime1">
              <a:rPr lang="tr-TR" smtClean="0"/>
              <a:pPr>
                <a:defRPr/>
              </a:pPr>
              <a:t>09.12.2015</a:t>
            </a:fld>
            <a:endParaRPr lang="tr-TR" dirty="0"/>
          </a:p>
        </p:txBody>
      </p:sp>
      <p:sp>
        <p:nvSpPr>
          <p:cNvPr id="3" name="Footer Placeholder 2"/>
          <p:cNvSpPr>
            <a:spLocks noGrp="1"/>
          </p:cNvSpPr>
          <p:nvPr>
            <p:ph type="ftr" sz="quarter" idx="11"/>
          </p:nvPr>
        </p:nvSpPr>
        <p:spPr/>
        <p:txBody>
          <a:bodyPr/>
          <a:lstStyle/>
          <a:p>
            <a:pPr>
              <a:defRPr/>
            </a:pPr>
            <a:r>
              <a:rPr lang="tr-TR" smtClean="0"/>
              <a:t>Dr. Ertuğrul Çolak</a:t>
            </a:r>
            <a:endParaRPr lang="tr-TR"/>
          </a:p>
        </p:txBody>
      </p:sp>
      <p:sp>
        <p:nvSpPr>
          <p:cNvPr id="4" name="Slide Number Placeholder 3"/>
          <p:cNvSpPr>
            <a:spLocks noGrp="1"/>
          </p:cNvSpPr>
          <p:nvPr>
            <p:ph type="sldNum" sz="quarter" idx="12"/>
          </p:nvPr>
        </p:nvSpPr>
        <p:spPr/>
        <p:txBody>
          <a:bodyPr/>
          <a:lstStyle/>
          <a:p>
            <a:pPr>
              <a:defRPr/>
            </a:pPr>
            <a:fld id="{6A6AB67F-4E9B-4031-A324-484208223FF6}" type="slidenum">
              <a:rPr lang="tr-TR" smtClean="0"/>
              <a:pPr>
                <a:defRPr/>
              </a:pPr>
              <a:t>‹#›</a:t>
            </a:fld>
            <a:endParaRPr lang="tr-TR" dirty="0"/>
          </a:p>
        </p:txBody>
      </p:sp>
    </p:spTree>
  </p:cSld>
  <p:clrMapOvr>
    <a:masterClrMapping/>
  </p:clrMapOvr>
  <p:transition spd="med">
    <p:pull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62403421-D99E-4503-9860-ED546F9EFCA7}" type="datetime1">
              <a:rPr lang="tr-TR" smtClean="0"/>
              <a:pPr>
                <a:defRPr/>
              </a:pPr>
              <a:t>09.12.2015</a:t>
            </a:fld>
            <a:endParaRPr lang="tr-TR" dirty="0"/>
          </a:p>
        </p:txBody>
      </p:sp>
      <p:sp>
        <p:nvSpPr>
          <p:cNvPr id="6" name="Footer Placeholder 5"/>
          <p:cNvSpPr>
            <a:spLocks noGrp="1"/>
          </p:cNvSpPr>
          <p:nvPr>
            <p:ph type="ftr" sz="quarter" idx="11"/>
          </p:nvPr>
        </p:nvSpPr>
        <p:spPr/>
        <p:txBody>
          <a:bodyPr/>
          <a:lstStyle/>
          <a:p>
            <a:pPr>
              <a:defRPr/>
            </a:pPr>
            <a:r>
              <a:rPr lang="tr-TR" smtClean="0"/>
              <a:t>Dr. Ertuğrul Çolak</a:t>
            </a:r>
            <a:endParaRPr lang="tr-TR"/>
          </a:p>
        </p:txBody>
      </p:sp>
      <p:sp>
        <p:nvSpPr>
          <p:cNvPr id="7" name="Slide Number Placeholder 6"/>
          <p:cNvSpPr>
            <a:spLocks noGrp="1"/>
          </p:cNvSpPr>
          <p:nvPr>
            <p:ph type="sldNum" sz="quarter" idx="12"/>
          </p:nvPr>
        </p:nvSpPr>
        <p:spPr/>
        <p:txBody>
          <a:bodyPr/>
          <a:lstStyle/>
          <a:p>
            <a:pPr>
              <a:defRPr/>
            </a:pPr>
            <a:fld id="{C189BED7-6040-4F9E-8111-3E9AF0F2A487}" type="slidenum">
              <a:rPr lang="tr-TR" smtClean="0"/>
              <a:pPr>
                <a:defRPr/>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transition spd="med">
    <p:pull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pPr>
              <a:defRPr/>
            </a:pPr>
            <a:fld id="{9623E7B1-C2F5-4FDC-A2B6-D1DE953F5C02}" type="datetime1">
              <a:rPr lang="tr-TR" smtClean="0"/>
              <a:pPr>
                <a:defRPr/>
              </a:pPr>
              <a:t>09.12.2015</a:t>
            </a:fld>
            <a:endParaRPr lang="tr-TR" dirty="0"/>
          </a:p>
        </p:txBody>
      </p:sp>
      <p:sp>
        <p:nvSpPr>
          <p:cNvPr id="9" name="Slide Number Placeholder 8"/>
          <p:cNvSpPr>
            <a:spLocks noGrp="1"/>
          </p:cNvSpPr>
          <p:nvPr>
            <p:ph type="sldNum" sz="quarter" idx="11"/>
          </p:nvPr>
        </p:nvSpPr>
        <p:spPr/>
        <p:txBody>
          <a:bodyPr/>
          <a:lstStyle/>
          <a:p>
            <a:pPr>
              <a:defRPr/>
            </a:pPr>
            <a:fld id="{D2711599-43CC-47AC-B490-884671B49E79}" type="slidenum">
              <a:rPr lang="tr-TR" smtClean="0"/>
              <a:pPr>
                <a:defRPr/>
              </a:pPr>
              <a:t>‹#›</a:t>
            </a:fld>
            <a:endParaRPr lang="tr-TR" dirty="0"/>
          </a:p>
        </p:txBody>
      </p:sp>
      <p:sp>
        <p:nvSpPr>
          <p:cNvPr id="10" name="Footer Placeholder 9"/>
          <p:cNvSpPr>
            <a:spLocks noGrp="1"/>
          </p:cNvSpPr>
          <p:nvPr>
            <p:ph type="ftr" sz="quarter" idx="12"/>
          </p:nvPr>
        </p:nvSpPr>
        <p:spPr/>
        <p:txBody>
          <a:bodyPr/>
          <a:lstStyle/>
          <a:p>
            <a:pPr>
              <a:defRPr/>
            </a:pPr>
            <a:r>
              <a:rPr lang="tr-TR" smtClean="0"/>
              <a:t>Dr. Ertuğrul Çolak</a:t>
            </a:r>
            <a:endParaRPr lang="tr-TR"/>
          </a:p>
        </p:txBody>
      </p:sp>
    </p:spTree>
  </p:cSld>
  <p:clrMapOvr>
    <a:masterClrMapping/>
  </p:clrMapOvr>
  <p:transition spd="med">
    <p:pull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C30637FC-09AB-4D09-8538-30806A5A94B4}" type="slidenum">
              <a:rPr lang="tr-TR" smtClean="0"/>
              <a:pPr>
                <a:defRPr/>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r>
              <a:rPr lang="tr-TR" smtClean="0"/>
              <a:t>Dr. Ertuğrul Çolak</a:t>
            </a:r>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fld id="{D3B859A8-5E90-4EC9-8083-8309CE519FA3}" type="datetime1">
              <a:rPr lang="tr-TR" smtClean="0"/>
              <a:pPr>
                <a:defRPr/>
              </a:pPr>
              <a:t>09.12.2015</a:t>
            </a:fld>
            <a:endParaRPr lang="tr-TR"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pull dir="u"/>
  </p:transition>
  <p:timing>
    <p:tnLst>
      <p:par>
        <p:cTn id="1" dur="indefinite" restart="never" nodeType="tmRoot"/>
      </p:par>
    </p:tnLst>
  </p:timing>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6 Başlık"/>
          <p:cNvSpPr txBox="1">
            <a:spLocks/>
          </p:cNvSpPr>
          <p:nvPr/>
        </p:nvSpPr>
        <p:spPr bwMode="auto">
          <a:xfrm>
            <a:off x="611560" y="3717032"/>
            <a:ext cx="7772400" cy="2520280"/>
          </a:xfrm>
          <a:prstGeom prst="rect">
            <a:avLst/>
          </a:prstGeom>
          <a:solidFill>
            <a:schemeClr val="bg1">
              <a:lumMod val="20000"/>
              <a:lumOff val="80000"/>
              <a:alpha val="0"/>
            </a:schemeClr>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tr-TR" sz="4000" b="1" i="0" u="none" strike="noStrike" kern="0" cap="none" spc="0" normalizeH="0" baseline="0" noProof="0" dirty="0" smtClean="0">
                <a:ln>
                  <a:noFill/>
                </a:ln>
                <a:solidFill>
                  <a:schemeClr val="accent6">
                    <a:lumMod val="50000"/>
                  </a:schemeClr>
                </a:solidFill>
                <a:effectLst/>
                <a:uLnTx/>
                <a:uFillTx/>
                <a:ea typeface="+mj-ea"/>
                <a:cs typeface="Arial" panose="020B0604020202020204" pitchFamily="34" charset="0"/>
              </a:rPr>
              <a:t>KOCAELİ ÜNİVERSİTESİ TIP FAKÜLTESİ</a:t>
            </a:r>
          </a:p>
          <a:p>
            <a:pPr marL="0" marR="0" lvl="0" indent="0" algn="ctr" defTabSz="914400" rtl="0" eaLnBrk="1" fontAlgn="base" latinLnBrk="0" hangingPunct="1">
              <a:lnSpc>
                <a:spcPct val="100000"/>
              </a:lnSpc>
              <a:spcBef>
                <a:spcPct val="0"/>
              </a:spcBef>
              <a:spcAft>
                <a:spcPts val="1200"/>
              </a:spcAft>
              <a:buClrTx/>
              <a:buSzTx/>
              <a:buFontTx/>
              <a:buNone/>
              <a:tabLst/>
              <a:defRPr/>
            </a:pPr>
            <a:r>
              <a:rPr kumimoji="0" lang="tr-TR" sz="4000" b="1" i="0" u="none" strike="noStrike" kern="0" cap="none" spc="0" normalizeH="0" baseline="0" noProof="0" dirty="0" smtClean="0">
                <a:ln>
                  <a:noFill/>
                </a:ln>
                <a:solidFill>
                  <a:schemeClr val="accent6">
                    <a:lumMod val="50000"/>
                  </a:schemeClr>
                </a:solidFill>
                <a:effectLst/>
                <a:uLnTx/>
                <a:uFillTx/>
                <a:ea typeface="+mj-ea"/>
                <a:cs typeface="Arial" panose="020B0604020202020204" pitchFamily="34" charset="0"/>
              </a:rPr>
              <a:t> ARAŞTIRMA VE YAYIN DESTEK BİRİMİ</a:t>
            </a:r>
          </a:p>
        </p:txBody>
      </p:sp>
      <p:pic>
        <p:nvPicPr>
          <p:cNvPr id="7" name="6 Resim" descr="images (2).jpg"/>
          <p:cNvPicPr>
            <a:picLocks noChangeAspect="1"/>
          </p:cNvPicPr>
          <p:nvPr/>
        </p:nvPicPr>
        <p:blipFill>
          <a:blip r:embed="rId2" cstate="print"/>
          <a:stretch>
            <a:fillRect/>
          </a:stretch>
        </p:blipFill>
        <p:spPr>
          <a:xfrm>
            <a:off x="6427093" y="891605"/>
            <a:ext cx="1457275" cy="1457275"/>
          </a:xfrm>
          <a:prstGeom prst="rect">
            <a:avLst/>
          </a:prstGeom>
        </p:spPr>
      </p:pic>
      <p:pic>
        <p:nvPicPr>
          <p:cNvPr id="2" name="Picture 1" descr="LogoSon.p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83568" y="764704"/>
            <a:ext cx="3368964" cy="2329408"/>
          </a:xfrm>
          <a:prstGeom prst="rect">
            <a:avLst/>
          </a:prstGeom>
        </p:spPr>
      </p:pic>
    </p:spTree>
  </p:cSld>
  <p:clrMapOvr>
    <a:masterClrMapping/>
  </p:clrMapOvr>
  <p:transition spd="med" advTm="3000">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2266528"/>
            <a:ext cx="7772400" cy="4114800"/>
          </a:xfrm>
        </p:spPr>
        <p:txBody>
          <a:bodyPr>
            <a:normAutofit/>
          </a:bodyPr>
          <a:lstStyle/>
          <a:p>
            <a:pPr marL="114300" indent="0">
              <a:spcAft>
                <a:spcPts val="1200"/>
              </a:spcAft>
              <a:buNone/>
            </a:pPr>
            <a:r>
              <a:rPr lang="tr-TR" sz="2800" dirty="0" smtClean="0">
                <a:solidFill>
                  <a:schemeClr val="accent6">
                    <a:lumMod val="50000"/>
                  </a:schemeClr>
                </a:solidFill>
                <a:latin typeface="Arial" pitchFamily="34" charset="0"/>
                <a:cs typeface="Arial" pitchFamily="34" charset="0"/>
              </a:rPr>
              <a:t>Doç. Dr. Canan </a:t>
            </a:r>
            <a:r>
              <a:rPr lang="tr-TR" sz="2800" dirty="0" err="1" smtClean="0">
                <a:solidFill>
                  <a:schemeClr val="accent6">
                    <a:lumMod val="50000"/>
                  </a:schemeClr>
                </a:solidFill>
                <a:latin typeface="Arial" pitchFamily="34" charset="0"/>
                <a:cs typeface="Arial" pitchFamily="34" charset="0"/>
              </a:rPr>
              <a:t>Baydemir</a:t>
            </a:r>
            <a:endParaRPr lang="tr-TR" sz="2800" dirty="0" smtClean="0">
              <a:solidFill>
                <a:schemeClr val="accent6">
                  <a:lumMod val="50000"/>
                </a:schemeClr>
              </a:solidFill>
              <a:latin typeface="Arial" pitchFamily="34" charset="0"/>
              <a:cs typeface="Arial" pitchFamily="34" charset="0"/>
            </a:endParaRPr>
          </a:p>
          <a:p>
            <a:pPr marL="114300" indent="0">
              <a:spcAft>
                <a:spcPts val="1200"/>
              </a:spcAft>
              <a:buNone/>
            </a:pPr>
            <a:r>
              <a:rPr lang="tr-TR" sz="2800" dirty="0" smtClean="0">
                <a:solidFill>
                  <a:schemeClr val="accent6">
                    <a:lumMod val="50000"/>
                  </a:schemeClr>
                </a:solidFill>
                <a:latin typeface="Arial" pitchFamily="34" charset="0"/>
                <a:cs typeface="Arial" pitchFamily="34" charset="0"/>
              </a:rPr>
              <a:t>Arş.Gör Sibel </a:t>
            </a:r>
            <a:r>
              <a:rPr lang="tr-TR" sz="2800" dirty="0" err="1" smtClean="0">
                <a:solidFill>
                  <a:schemeClr val="accent6">
                    <a:lumMod val="50000"/>
                  </a:schemeClr>
                </a:solidFill>
                <a:latin typeface="Arial" pitchFamily="34" charset="0"/>
                <a:cs typeface="Arial" pitchFamily="34" charset="0"/>
              </a:rPr>
              <a:t>Balci</a:t>
            </a:r>
            <a:endParaRPr lang="tr-TR" sz="2800" dirty="0" smtClean="0">
              <a:solidFill>
                <a:schemeClr val="accent6">
                  <a:lumMod val="50000"/>
                </a:schemeClr>
              </a:solidFill>
              <a:latin typeface="Arial" pitchFamily="34" charset="0"/>
              <a:cs typeface="Arial" pitchFamily="34" charset="0"/>
            </a:endParaRPr>
          </a:p>
          <a:p>
            <a:pPr marL="114300" indent="0">
              <a:spcAft>
                <a:spcPts val="1200"/>
              </a:spcAft>
              <a:buNone/>
            </a:pPr>
            <a:r>
              <a:rPr lang="tr-TR" sz="2800" dirty="0" smtClean="0">
                <a:solidFill>
                  <a:schemeClr val="accent6">
                    <a:lumMod val="50000"/>
                  </a:schemeClr>
                </a:solidFill>
                <a:latin typeface="Arial" pitchFamily="34" charset="0"/>
                <a:cs typeface="Arial" pitchFamily="34" charset="0"/>
              </a:rPr>
              <a:t>Arş.Gör. </a:t>
            </a:r>
            <a:r>
              <a:rPr lang="tr-TR" sz="2800" smtClean="0">
                <a:solidFill>
                  <a:schemeClr val="accent6">
                    <a:lumMod val="50000"/>
                  </a:schemeClr>
                </a:solidFill>
                <a:latin typeface="Arial" pitchFamily="34" charset="0"/>
                <a:cs typeface="Arial" pitchFamily="34" charset="0"/>
              </a:rPr>
              <a:t>Emrah </a:t>
            </a:r>
            <a:r>
              <a:rPr lang="tr-TR" sz="2800" smtClean="0">
                <a:solidFill>
                  <a:schemeClr val="accent6">
                    <a:lumMod val="50000"/>
                  </a:schemeClr>
                </a:solidFill>
                <a:latin typeface="Arial" pitchFamily="34" charset="0"/>
                <a:cs typeface="Arial" pitchFamily="34" charset="0"/>
              </a:rPr>
              <a:t>Gökay Özgür</a:t>
            </a:r>
            <a:endParaRPr lang="tr-TR" sz="2800" dirty="0" smtClean="0">
              <a:solidFill>
                <a:schemeClr val="accent6">
                  <a:lumMod val="50000"/>
                </a:schemeClr>
              </a:solidFill>
              <a:latin typeface="Arial" pitchFamily="34" charset="0"/>
              <a:cs typeface="Arial" pitchFamily="34" charset="0"/>
            </a:endParaRPr>
          </a:p>
          <a:p>
            <a:pPr marL="114300" indent="0">
              <a:spcAft>
                <a:spcPts val="1200"/>
              </a:spcAft>
              <a:buNone/>
            </a:pPr>
            <a:r>
              <a:rPr lang="tr-TR" sz="2800" dirty="0" smtClean="0">
                <a:solidFill>
                  <a:schemeClr val="accent6">
                    <a:lumMod val="50000"/>
                  </a:schemeClr>
                </a:solidFill>
                <a:latin typeface="Arial" pitchFamily="34" charset="0"/>
                <a:cs typeface="Arial" pitchFamily="34" charset="0"/>
              </a:rPr>
              <a:t>Tuba </a:t>
            </a:r>
            <a:r>
              <a:rPr lang="tr-TR" sz="2800" dirty="0" err="1" smtClean="0">
                <a:solidFill>
                  <a:schemeClr val="accent6">
                    <a:lumMod val="50000"/>
                  </a:schemeClr>
                </a:solidFill>
                <a:latin typeface="Arial" pitchFamily="34" charset="0"/>
                <a:cs typeface="Arial" pitchFamily="34" charset="0"/>
              </a:rPr>
              <a:t>Kalli</a:t>
            </a:r>
            <a:endParaRPr lang="tr-TR" sz="2800" dirty="0" smtClean="0">
              <a:solidFill>
                <a:schemeClr val="accent6">
                  <a:lumMod val="50000"/>
                </a:schemeClr>
              </a:solidFill>
              <a:latin typeface="Arial" pitchFamily="34" charset="0"/>
              <a:cs typeface="Arial" pitchFamily="34" charset="0"/>
            </a:endParaRPr>
          </a:p>
          <a:p>
            <a:pPr marL="114300" indent="0">
              <a:spcAft>
                <a:spcPts val="1200"/>
              </a:spcAft>
              <a:buNone/>
            </a:pPr>
            <a:r>
              <a:rPr lang="tr-TR" sz="2800" dirty="0" smtClean="0">
                <a:solidFill>
                  <a:schemeClr val="accent6">
                    <a:lumMod val="50000"/>
                  </a:schemeClr>
                </a:solidFill>
                <a:latin typeface="Arial" pitchFamily="34" charset="0"/>
                <a:cs typeface="Arial" pitchFamily="34" charset="0"/>
              </a:rPr>
              <a:t>İletişim: 7730</a:t>
            </a:r>
          </a:p>
        </p:txBody>
      </p:sp>
      <p:sp>
        <p:nvSpPr>
          <p:cNvPr id="4" name="6 Başlık"/>
          <p:cNvSpPr txBox="1">
            <a:spLocks/>
          </p:cNvSpPr>
          <p:nvPr/>
        </p:nvSpPr>
        <p:spPr bwMode="auto">
          <a:xfrm>
            <a:off x="683568" y="476672"/>
            <a:ext cx="7772400" cy="1080120"/>
          </a:xfrm>
          <a:prstGeom prst="rect">
            <a:avLst/>
          </a:prstGeom>
          <a:solidFill>
            <a:schemeClr val="bg1">
              <a:lumMod val="20000"/>
              <a:lumOff val="80000"/>
              <a:alpha val="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tr-TR" sz="4000" b="1" kern="0" dirty="0">
                <a:solidFill>
                  <a:schemeClr val="accent6">
                    <a:lumMod val="50000"/>
                  </a:schemeClr>
                </a:solidFill>
                <a:cs typeface="Arial" pitchFamily="34" charset="0"/>
              </a:rPr>
              <a:t>ARAŞTIRMA VE YAYIN DESTEK BİRİMİ</a:t>
            </a:r>
            <a:endParaRPr kumimoji="0" lang="tr-TR" sz="4000" b="1" i="0" u="none" strike="noStrike" kern="0" cap="none" spc="0" normalizeH="0" baseline="0" noProof="0" dirty="0" smtClean="0">
              <a:ln>
                <a:noFill/>
              </a:ln>
              <a:solidFill>
                <a:schemeClr val="accent6">
                  <a:lumMod val="50000"/>
                </a:schemeClr>
              </a:solidFill>
              <a:effectLst/>
              <a:uLnTx/>
              <a:uFillTx/>
              <a:ea typeface="+mj-ea"/>
              <a:cs typeface="Arial" pitchFamily="34" charset="0"/>
            </a:endParaRPr>
          </a:p>
        </p:txBody>
      </p:sp>
    </p:spTree>
  </p:cSld>
  <p:clrMapOvr>
    <a:masterClrMapping/>
  </p:clrMapOvr>
  <p:transition spd="med" advTm="3000">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2266528"/>
            <a:ext cx="7772400" cy="4114800"/>
          </a:xfrm>
        </p:spPr>
        <p:txBody>
          <a:bodyPr>
            <a:normAutofit/>
          </a:bodyPr>
          <a:lstStyle/>
          <a:p>
            <a:pPr marL="114300" indent="0">
              <a:spcAft>
                <a:spcPts val="1200"/>
              </a:spcAft>
              <a:buNone/>
            </a:pPr>
            <a:r>
              <a:rPr lang="tr-TR" sz="2800" dirty="0" smtClean="0">
                <a:solidFill>
                  <a:schemeClr val="accent6">
                    <a:lumMod val="50000"/>
                  </a:schemeClr>
                </a:solidFill>
                <a:latin typeface="Arial" pitchFamily="34" charset="0"/>
                <a:cs typeface="Arial" pitchFamily="34" charset="0"/>
              </a:rPr>
              <a:t>Bilimsel Araştırmaların (makale, tez, bildiri, proje, olgu sunumu, rapor) ulusal ve uluslararası alanda kabul edilebilirliğinin arttırılması amacıyla, planlanma, yürütülme ve yayınlanma aşamasında yüksek nitelikli yayın hazırlanması konusunda bilgi ve uygulama desteği vermektedir.</a:t>
            </a:r>
          </a:p>
        </p:txBody>
      </p:sp>
      <p:sp>
        <p:nvSpPr>
          <p:cNvPr id="4" name="6 Başlık"/>
          <p:cNvSpPr txBox="1">
            <a:spLocks/>
          </p:cNvSpPr>
          <p:nvPr/>
        </p:nvSpPr>
        <p:spPr bwMode="auto">
          <a:xfrm>
            <a:off x="683568" y="476672"/>
            <a:ext cx="7772400" cy="1080120"/>
          </a:xfrm>
          <a:prstGeom prst="rect">
            <a:avLst/>
          </a:prstGeom>
          <a:solidFill>
            <a:schemeClr val="bg1">
              <a:lumMod val="20000"/>
              <a:lumOff val="80000"/>
              <a:alpha val="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tr-TR" sz="4000" b="1" kern="0" dirty="0">
                <a:solidFill>
                  <a:schemeClr val="accent6">
                    <a:lumMod val="50000"/>
                  </a:schemeClr>
                </a:solidFill>
                <a:cs typeface="Arial" pitchFamily="34" charset="0"/>
              </a:rPr>
              <a:t>ARAŞTIRMA VE YAYIN DESTEK BİRİMİ</a:t>
            </a:r>
            <a:endParaRPr kumimoji="0" lang="tr-TR" sz="4000" b="1" i="0" u="none" strike="noStrike" kern="0" cap="none" spc="0" normalizeH="0" baseline="0" noProof="0" dirty="0" smtClean="0">
              <a:ln>
                <a:noFill/>
              </a:ln>
              <a:solidFill>
                <a:schemeClr val="accent6">
                  <a:lumMod val="50000"/>
                </a:schemeClr>
              </a:solidFill>
              <a:effectLst/>
              <a:uLnTx/>
              <a:uFillTx/>
              <a:ea typeface="+mj-ea"/>
              <a:cs typeface="Arial" pitchFamily="34" charset="0"/>
            </a:endParaRPr>
          </a:p>
        </p:txBody>
      </p:sp>
    </p:spTree>
  </p:cSld>
  <p:clrMapOvr>
    <a:masterClrMapping/>
  </p:clrMapOvr>
  <p:transition spd="med" advTm="3000">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1700808"/>
            <a:ext cx="7745505" cy="3877815"/>
          </a:xfrm>
        </p:spPr>
        <p:txBody>
          <a:bodyPr/>
          <a:lstStyle/>
          <a:p>
            <a:pPr marL="450850" indent="-336550">
              <a:buClr>
                <a:schemeClr val="tx1"/>
              </a:buClr>
              <a:buFont typeface="Wingdings" panose="05000000000000000000" pitchFamily="2" charset="2"/>
              <a:buChar char=""/>
            </a:pPr>
            <a:r>
              <a:rPr lang="tr-TR" dirty="0">
                <a:solidFill>
                  <a:schemeClr val="accent6">
                    <a:lumMod val="50000"/>
                  </a:schemeClr>
                </a:solidFill>
                <a:latin typeface="Arial" panose="020B0604020202020204" pitchFamily="34" charset="0"/>
                <a:cs typeface="Arial" panose="020B0604020202020204" pitchFamily="34" charset="0"/>
              </a:rPr>
              <a:t>Kocaeli Üniversitesi Tıp Fakültesi Araştırma ve Yayın Destek Birimi, faaliyete geçtiği Ekim 2013 tarihinden itibaren Kocaeli Üniversitesi Tıp Fakültesi Deneysel ve Klinik Araştırma Merkezinin (DEKART) içinde yer alan hizmet ofisi ile hizmet vermektedir. </a:t>
            </a:r>
            <a:endParaRPr lang="tr-TR" dirty="0" smtClean="0">
              <a:solidFill>
                <a:schemeClr val="accent6">
                  <a:lumMod val="50000"/>
                </a:schemeClr>
              </a:solidFill>
              <a:latin typeface="Arial" panose="020B0604020202020204" pitchFamily="34" charset="0"/>
              <a:cs typeface="Arial" panose="020B0604020202020204" pitchFamily="34" charset="0"/>
            </a:endParaRPr>
          </a:p>
          <a:p>
            <a:pPr marL="450850" indent="-336550">
              <a:buClr>
                <a:schemeClr val="tx1"/>
              </a:buClr>
              <a:buFont typeface="Wingdings" panose="05000000000000000000" pitchFamily="2" charset="2"/>
              <a:buChar char=""/>
            </a:pPr>
            <a:r>
              <a:rPr lang="tr-TR" dirty="0" smtClean="0">
                <a:solidFill>
                  <a:schemeClr val="accent6">
                    <a:lumMod val="50000"/>
                  </a:schemeClr>
                </a:solidFill>
                <a:latin typeface="Arial" panose="020B0604020202020204" pitchFamily="34" charset="0"/>
                <a:cs typeface="Arial" panose="020B0604020202020204" pitchFamily="34" charset="0"/>
              </a:rPr>
              <a:t>Teknik Donanım: Birim elemanları ve araştırmacıların kullanımı amacı ile 2 adet masaüstü bilgisayar ve yazılımlar mevcuttur.</a:t>
            </a:r>
            <a:endParaRPr lang="tr-TR" dirty="0">
              <a:solidFill>
                <a:schemeClr val="accent6">
                  <a:lumMod val="50000"/>
                </a:schemeClr>
              </a:solidFill>
            </a:endParaRPr>
          </a:p>
        </p:txBody>
      </p:sp>
      <p:sp>
        <p:nvSpPr>
          <p:cNvPr id="4" name="6 Başlık"/>
          <p:cNvSpPr txBox="1">
            <a:spLocks/>
          </p:cNvSpPr>
          <p:nvPr/>
        </p:nvSpPr>
        <p:spPr bwMode="auto">
          <a:xfrm>
            <a:off x="683568" y="476672"/>
            <a:ext cx="7772400" cy="1080120"/>
          </a:xfrm>
          <a:prstGeom prst="rect">
            <a:avLst/>
          </a:prstGeom>
          <a:solidFill>
            <a:schemeClr val="bg1">
              <a:lumMod val="20000"/>
              <a:lumOff val="80000"/>
              <a:alpha val="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tr-TR" sz="4000" b="1" dirty="0" smtClean="0">
                <a:solidFill>
                  <a:schemeClr val="accent6">
                    <a:lumMod val="50000"/>
                  </a:schemeClr>
                </a:solidFill>
                <a:cs typeface="Arial" pitchFamily="34" charset="0"/>
              </a:rPr>
              <a:t>BİRİM HİZMET OFİSİ</a:t>
            </a:r>
            <a:endParaRPr kumimoji="0" lang="tr-TR" sz="4000" b="1" i="0" u="none" strike="noStrike" kern="0" cap="none" spc="0" normalizeH="0" baseline="0" noProof="0" dirty="0" smtClean="0">
              <a:ln>
                <a:noFill/>
              </a:ln>
              <a:solidFill>
                <a:schemeClr val="accent6">
                  <a:lumMod val="50000"/>
                </a:schemeClr>
              </a:solidFill>
              <a:effectLst/>
              <a:uLnTx/>
              <a:uFillTx/>
              <a:ea typeface="+mj-ea"/>
              <a:cs typeface="Arial"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63826" y="4293096"/>
            <a:ext cx="3996606" cy="24222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783090533"/>
      </p:ext>
    </p:extLst>
  </p:cSld>
  <p:clrMapOvr>
    <a:masterClrMapping/>
  </p:clrMapOvr>
  <p:transition spd="med">
    <p:pull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88640"/>
            <a:ext cx="7177608" cy="778098"/>
          </a:xfrm>
        </p:spPr>
        <p:txBody>
          <a:bodyPr/>
          <a:lstStyle/>
          <a:p>
            <a:pPr algn="ctr"/>
            <a:r>
              <a:rPr lang="tr-TR" sz="4000" b="1" dirty="0" smtClean="0">
                <a:solidFill>
                  <a:schemeClr val="accent6">
                    <a:lumMod val="50000"/>
                  </a:schemeClr>
                </a:solidFill>
                <a:latin typeface="Arial" pitchFamily="34" charset="0"/>
                <a:cs typeface="Arial" pitchFamily="34" charset="0"/>
              </a:rPr>
              <a:t>HEDEFLER VE HİZMETLER</a:t>
            </a:r>
            <a:endParaRPr lang="tr-TR" sz="4000" b="1" dirty="0">
              <a:solidFill>
                <a:schemeClr val="accent6">
                  <a:lumMod val="50000"/>
                </a:schemeClr>
              </a:solidFill>
              <a:latin typeface="Arial" pitchFamily="34" charset="0"/>
              <a:cs typeface="Arial" pitchFamily="34" charset="0"/>
            </a:endParaRPr>
          </a:p>
        </p:txBody>
      </p:sp>
      <p:sp>
        <p:nvSpPr>
          <p:cNvPr id="3" name="2 İçerik Yer Tutucusu"/>
          <p:cNvSpPr>
            <a:spLocks noGrp="1"/>
          </p:cNvSpPr>
          <p:nvPr>
            <p:ph idx="1"/>
          </p:nvPr>
        </p:nvSpPr>
        <p:spPr>
          <a:xfrm>
            <a:off x="251520" y="1268760"/>
            <a:ext cx="8206680" cy="4752528"/>
          </a:xfrm>
        </p:spPr>
        <p:txBody>
          <a:bodyPr>
            <a:noAutofit/>
          </a:bodyPr>
          <a:lstStyle/>
          <a:p>
            <a:pPr marL="450850" lvl="0" indent="-336550">
              <a:buClr>
                <a:schemeClr val="tx1"/>
              </a:buClr>
              <a:buFont typeface="Wingdings" panose="05000000000000000000" pitchFamily="2" charset="2"/>
              <a:buChar char=""/>
            </a:pPr>
            <a:r>
              <a:rPr lang="tr-TR" sz="1800" b="1" dirty="0" smtClean="0">
                <a:solidFill>
                  <a:schemeClr val="accent6">
                    <a:lumMod val="50000"/>
                  </a:schemeClr>
                </a:solidFill>
                <a:latin typeface="Arial" panose="020B0604020202020204" pitchFamily="34" charset="0"/>
                <a:cs typeface="Arial" pitchFamily="34" charset="0"/>
              </a:rPr>
              <a:t>Bilimsel Çalışmanın Hazırlık Aşamasında</a:t>
            </a:r>
            <a:r>
              <a:rPr lang="tr-TR" sz="1800" dirty="0" smtClean="0">
                <a:solidFill>
                  <a:schemeClr val="accent6">
                    <a:lumMod val="50000"/>
                  </a:schemeClr>
                </a:solidFill>
                <a:latin typeface="Arial" panose="020B0604020202020204" pitchFamily="34" charset="0"/>
                <a:cs typeface="Arial" pitchFamily="34" charset="0"/>
              </a:rPr>
              <a:t>; araştırıcılara bilimsel niteliği yüksek yayınlar hazırlayabilmeleri için bilgi desteği vermek,</a:t>
            </a:r>
          </a:p>
          <a:p>
            <a:pPr marL="450850" lvl="0" indent="-336550">
              <a:buClr>
                <a:schemeClr val="tx1"/>
              </a:buClr>
              <a:buFont typeface="Wingdings" panose="05000000000000000000" pitchFamily="2" charset="2"/>
              <a:buChar char=""/>
            </a:pPr>
            <a:r>
              <a:rPr lang="tr-TR" sz="1800" b="1" dirty="0">
                <a:solidFill>
                  <a:schemeClr val="accent6">
                    <a:lumMod val="50000"/>
                  </a:schemeClr>
                </a:solidFill>
                <a:latin typeface="Arial" panose="020B0604020202020204" pitchFamily="34" charset="0"/>
                <a:cs typeface="Arial" panose="020B0604020202020204" pitchFamily="34" charset="0"/>
              </a:rPr>
              <a:t>Uygulama aşamasında</a:t>
            </a:r>
            <a:r>
              <a:rPr lang="tr-TR" sz="1800" dirty="0" smtClean="0">
                <a:solidFill>
                  <a:schemeClr val="accent6">
                    <a:lumMod val="50000"/>
                  </a:schemeClr>
                </a:solidFill>
                <a:latin typeface="Arial" panose="020B0604020202020204" pitchFamily="34" charset="0"/>
                <a:cs typeface="Arial" panose="020B0604020202020204" pitchFamily="34" charset="0"/>
              </a:rPr>
              <a:t>;</a:t>
            </a:r>
            <a:r>
              <a:rPr lang="tr-TR" sz="1800" dirty="0">
                <a:solidFill>
                  <a:schemeClr val="accent6">
                    <a:lumMod val="50000"/>
                  </a:schemeClr>
                </a:solidFill>
                <a:latin typeface="Arial" pitchFamily="34" charset="0"/>
                <a:cs typeface="Arial" pitchFamily="34" charset="0"/>
              </a:rPr>
              <a:t> çalışmaların yeterli ve problemsiz yürütülmesini sağlamak amacıyla bilgi ve uygulama desteği vermek</a:t>
            </a:r>
            <a:r>
              <a:rPr lang="tr-TR" sz="1800" dirty="0" smtClean="0">
                <a:solidFill>
                  <a:schemeClr val="accent6">
                    <a:lumMod val="50000"/>
                  </a:schemeClr>
                </a:solidFill>
                <a:latin typeface="Arial" pitchFamily="34" charset="0"/>
                <a:cs typeface="Arial" pitchFamily="34" charset="0"/>
              </a:rPr>
              <a:t>,</a:t>
            </a:r>
          </a:p>
          <a:p>
            <a:pPr marL="450850" indent="-336550">
              <a:buClr>
                <a:schemeClr val="tx1"/>
              </a:buClr>
              <a:buFont typeface="Wingdings" panose="05000000000000000000" pitchFamily="2" charset="2"/>
              <a:buChar char=""/>
            </a:pPr>
            <a:r>
              <a:rPr lang="tr-TR" sz="1800" b="1" dirty="0">
                <a:solidFill>
                  <a:schemeClr val="accent6">
                    <a:lumMod val="50000"/>
                  </a:schemeClr>
                </a:solidFill>
                <a:latin typeface="Arial" pitchFamily="34" charset="0"/>
                <a:cs typeface="Arial" pitchFamily="34" charset="0"/>
              </a:rPr>
              <a:t>Sonuçların değerlendirilme aşamasında</a:t>
            </a:r>
            <a:r>
              <a:rPr lang="tr-TR" sz="1800" dirty="0" smtClean="0">
                <a:solidFill>
                  <a:schemeClr val="accent6">
                    <a:lumMod val="50000"/>
                  </a:schemeClr>
                </a:solidFill>
                <a:latin typeface="Arial" pitchFamily="34" charset="0"/>
                <a:cs typeface="Arial" pitchFamily="34" charset="0"/>
              </a:rPr>
              <a:t>;</a:t>
            </a:r>
            <a:r>
              <a:rPr lang="tr-TR" sz="1800" dirty="0">
                <a:solidFill>
                  <a:schemeClr val="accent6">
                    <a:lumMod val="50000"/>
                  </a:schemeClr>
                </a:solidFill>
                <a:latin typeface="Arial" pitchFamily="34" charset="0"/>
                <a:cs typeface="Arial" pitchFamily="34" charset="0"/>
              </a:rPr>
              <a:t> Araştırmanın </a:t>
            </a:r>
            <a:r>
              <a:rPr lang="tr-TR" sz="1800" dirty="0" err="1">
                <a:solidFill>
                  <a:schemeClr val="accent6">
                    <a:lumMod val="50000"/>
                  </a:schemeClr>
                </a:solidFill>
                <a:latin typeface="Arial" pitchFamily="34" charset="0"/>
                <a:cs typeface="Arial" pitchFamily="34" charset="0"/>
              </a:rPr>
              <a:t>Biyoistatistiksel</a:t>
            </a:r>
            <a:r>
              <a:rPr lang="tr-TR" sz="1800" dirty="0">
                <a:solidFill>
                  <a:schemeClr val="accent6">
                    <a:lumMod val="50000"/>
                  </a:schemeClr>
                </a:solidFill>
                <a:latin typeface="Arial" pitchFamily="34" charset="0"/>
                <a:cs typeface="Arial" pitchFamily="34" charset="0"/>
              </a:rPr>
              <a:t> olarak değerlendirilmesini yapmak</a:t>
            </a:r>
            <a:r>
              <a:rPr lang="tr-TR" sz="1800" dirty="0" smtClean="0">
                <a:solidFill>
                  <a:schemeClr val="accent6">
                    <a:lumMod val="50000"/>
                  </a:schemeClr>
                </a:solidFill>
                <a:latin typeface="Arial" pitchFamily="34" charset="0"/>
                <a:cs typeface="Arial" pitchFamily="34" charset="0"/>
              </a:rPr>
              <a:t>,</a:t>
            </a:r>
          </a:p>
          <a:p>
            <a:pPr marL="450850" indent="-336550">
              <a:buClr>
                <a:schemeClr val="tx1"/>
              </a:buClr>
              <a:buFont typeface="Wingdings" panose="05000000000000000000" pitchFamily="2" charset="2"/>
              <a:buChar char=""/>
            </a:pPr>
            <a:r>
              <a:rPr lang="tr-TR" sz="1800" b="1" dirty="0" smtClean="0">
                <a:solidFill>
                  <a:schemeClr val="accent6">
                    <a:lumMod val="50000"/>
                  </a:schemeClr>
                </a:solidFill>
                <a:latin typeface="Arial" pitchFamily="34" charset="0"/>
                <a:cs typeface="Arial" pitchFamily="34" charset="0"/>
              </a:rPr>
              <a:t>Bulguların yazım aşamasında</a:t>
            </a:r>
            <a:r>
              <a:rPr lang="tr-TR" sz="1800" dirty="0" smtClean="0">
                <a:solidFill>
                  <a:schemeClr val="accent6">
                    <a:lumMod val="50000"/>
                  </a:schemeClr>
                </a:solidFill>
                <a:latin typeface="Arial" pitchFamily="34" charset="0"/>
                <a:cs typeface="Arial" pitchFamily="34" charset="0"/>
              </a:rPr>
              <a:t>; bilimsel yazıların uluslar arası standartlarda yazılmasında destek olmak,</a:t>
            </a:r>
          </a:p>
          <a:p>
            <a:pPr marL="450850" indent="-336550">
              <a:buClr>
                <a:schemeClr val="tx1"/>
              </a:buClr>
              <a:buFont typeface="Wingdings" panose="05000000000000000000" pitchFamily="2" charset="2"/>
              <a:buChar char=""/>
            </a:pPr>
            <a:r>
              <a:rPr lang="tr-TR" sz="1800" b="1" dirty="0">
                <a:solidFill>
                  <a:schemeClr val="accent6">
                    <a:lumMod val="50000"/>
                  </a:schemeClr>
                </a:solidFill>
                <a:latin typeface="Arial" panose="020B0604020202020204" pitchFamily="34" charset="0"/>
                <a:cs typeface="Arial" panose="020B0604020202020204" pitchFamily="34" charset="0"/>
              </a:rPr>
              <a:t>Bulguların yazım aşamasında</a:t>
            </a:r>
            <a:r>
              <a:rPr lang="tr-TR" sz="1800" dirty="0" smtClean="0">
                <a:solidFill>
                  <a:schemeClr val="accent6">
                    <a:lumMod val="50000"/>
                  </a:schemeClr>
                </a:solidFill>
                <a:latin typeface="Arial" panose="020B0604020202020204" pitchFamily="34" charset="0"/>
                <a:cs typeface="Arial" panose="020B0604020202020204" pitchFamily="34" charset="0"/>
              </a:rPr>
              <a:t>;</a:t>
            </a:r>
            <a:r>
              <a:rPr lang="tr-TR" sz="1800" dirty="0">
                <a:solidFill>
                  <a:schemeClr val="accent6">
                    <a:lumMod val="50000"/>
                  </a:schemeClr>
                </a:solidFill>
                <a:latin typeface="Arial" pitchFamily="34" charset="0"/>
                <a:cs typeface="Arial" pitchFamily="34" charset="0"/>
              </a:rPr>
              <a:t> tablo, grafik ve görsel öğelerinin oluşturulmasında destek vermek</a:t>
            </a:r>
            <a:r>
              <a:rPr lang="tr-TR" sz="1800" dirty="0" smtClean="0">
                <a:solidFill>
                  <a:schemeClr val="accent6">
                    <a:lumMod val="50000"/>
                  </a:schemeClr>
                </a:solidFill>
                <a:latin typeface="Arial" pitchFamily="34" charset="0"/>
                <a:cs typeface="Arial" pitchFamily="34" charset="0"/>
              </a:rPr>
              <a:t>,</a:t>
            </a:r>
          </a:p>
          <a:p>
            <a:pPr marL="450850" indent="-336550">
              <a:buClr>
                <a:schemeClr val="tx1"/>
              </a:buClr>
              <a:buFont typeface="Wingdings" panose="05000000000000000000" pitchFamily="2" charset="2"/>
              <a:buChar char=""/>
            </a:pPr>
            <a:r>
              <a:rPr lang="tr-TR" sz="1800" b="1" dirty="0">
                <a:solidFill>
                  <a:schemeClr val="accent6">
                    <a:lumMod val="50000"/>
                  </a:schemeClr>
                </a:solidFill>
                <a:latin typeface="Arial" panose="020B0604020202020204" pitchFamily="34" charset="0"/>
                <a:cs typeface="Arial" panose="020B0604020202020204" pitchFamily="34" charset="0"/>
              </a:rPr>
              <a:t>Yayının yabancı dile çeviri aşamasında</a:t>
            </a:r>
            <a:r>
              <a:rPr lang="tr-TR" sz="1800" dirty="0" smtClean="0">
                <a:solidFill>
                  <a:schemeClr val="accent6">
                    <a:lumMod val="50000"/>
                  </a:schemeClr>
                </a:solidFill>
                <a:latin typeface="Arial" panose="020B0604020202020204" pitchFamily="34" charset="0"/>
                <a:cs typeface="Arial" panose="020B0604020202020204" pitchFamily="34" charset="0"/>
              </a:rPr>
              <a:t>;</a:t>
            </a:r>
            <a:r>
              <a:rPr lang="tr-TR" sz="1800" dirty="0">
                <a:solidFill>
                  <a:schemeClr val="accent6">
                    <a:lumMod val="50000"/>
                  </a:schemeClr>
                </a:solidFill>
                <a:latin typeface="Arial" pitchFamily="34" charset="0"/>
                <a:cs typeface="Arial" pitchFamily="34" charset="0"/>
              </a:rPr>
              <a:t> Yabancı Diller Yüksek Okulu desteği ile yayının başvuru öncesi “</a:t>
            </a:r>
            <a:r>
              <a:rPr lang="tr-TR" sz="1800" dirty="0" err="1">
                <a:solidFill>
                  <a:schemeClr val="accent6">
                    <a:lumMod val="50000"/>
                  </a:schemeClr>
                </a:solidFill>
                <a:latin typeface="Arial" pitchFamily="34" charset="0"/>
                <a:cs typeface="Arial" pitchFamily="34" charset="0"/>
              </a:rPr>
              <a:t>native</a:t>
            </a:r>
            <a:r>
              <a:rPr lang="tr-TR" sz="1800" dirty="0">
                <a:solidFill>
                  <a:schemeClr val="accent6">
                    <a:lumMod val="50000"/>
                  </a:schemeClr>
                </a:solidFill>
                <a:latin typeface="Arial" pitchFamily="34" charset="0"/>
                <a:cs typeface="Arial" pitchFamily="34" charset="0"/>
              </a:rPr>
              <a:t> </a:t>
            </a:r>
            <a:r>
              <a:rPr lang="tr-TR" sz="1800" dirty="0" err="1">
                <a:solidFill>
                  <a:schemeClr val="accent6">
                    <a:lumMod val="50000"/>
                  </a:schemeClr>
                </a:solidFill>
                <a:latin typeface="Arial" pitchFamily="34" charset="0"/>
                <a:cs typeface="Arial" pitchFamily="34" charset="0"/>
              </a:rPr>
              <a:t>speaker</a:t>
            </a:r>
            <a:r>
              <a:rPr lang="tr-TR" sz="1800" dirty="0">
                <a:solidFill>
                  <a:schemeClr val="accent6">
                    <a:lumMod val="50000"/>
                  </a:schemeClr>
                </a:solidFill>
                <a:latin typeface="Arial" pitchFamily="34" charset="0"/>
                <a:cs typeface="Arial" pitchFamily="34" charset="0"/>
              </a:rPr>
              <a:t>” tarafından değerlendirilmesi (Birim Sekreteri Tuğba </a:t>
            </a:r>
            <a:r>
              <a:rPr lang="tr-TR" sz="1800" dirty="0" err="1">
                <a:solidFill>
                  <a:schemeClr val="accent6">
                    <a:lumMod val="50000"/>
                  </a:schemeClr>
                </a:solidFill>
                <a:latin typeface="Arial" pitchFamily="34" charset="0"/>
                <a:cs typeface="Arial" pitchFamily="34" charset="0"/>
              </a:rPr>
              <a:t>Kalli</a:t>
            </a:r>
            <a:r>
              <a:rPr lang="tr-TR" sz="1800" dirty="0">
                <a:solidFill>
                  <a:schemeClr val="accent6">
                    <a:lumMod val="50000"/>
                  </a:schemeClr>
                </a:solidFill>
                <a:latin typeface="Arial" pitchFamily="34" charset="0"/>
                <a:cs typeface="Arial" pitchFamily="34" charset="0"/>
              </a:rPr>
              <a:t> aracılığı ile</a:t>
            </a:r>
            <a:r>
              <a:rPr lang="tr-TR" sz="1800" dirty="0" smtClean="0">
                <a:solidFill>
                  <a:schemeClr val="accent6">
                    <a:lumMod val="50000"/>
                  </a:schemeClr>
                </a:solidFill>
                <a:latin typeface="Arial" pitchFamily="34" charset="0"/>
                <a:cs typeface="Arial" pitchFamily="34" charset="0"/>
              </a:rPr>
              <a:t>)</a:t>
            </a:r>
          </a:p>
          <a:p>
            <a:pPr marL="450850" lvl="1" indent="-336550">
              <a:buClr>
                <a:schemeClr val="tx1"/>
              </a:buClr>
              <a:buFont typeface="Wingdings" panose="05000000000000000000" pitchFamily="2" charset="2"/>
              <a:buChar char=""/>
            </a:pPr>
            <a:r>
              <a:rPr lang="tr-TR" sz="1800" b="1" dirty="0">
                <a:solidFill>
                  <a:schemeClr val="accent6">
                    <a:lumMod val="50000"/>
                  </a:schemeClr>
                </a:solidFill>
                <a:latin typeface="Arial" panose="020B0604020202020204" pitchFamily="34" charset="0"/>
                <a:cs typeface="Arial" panose="020B0604020202020204" pitchFamily="34" charset="0"/>
              </a:rPr>
              <a:t>Eğitim</a:t>
            </a:r>
            <a:r>
              <a:rPr lang="tr-TR" sz="1800" dirty="0" smtClean="0">
                <a:solidFill>
                  <a:schemeClr val="accent6">
                    <a:lumMod val="50000"/>
                  </a:schemeClr>
                </a:solidFill>
                <a:latin typeface="Arial" panose="020B0604020202020204" pitchFamily="34" charset="0"/>
                <a:cs typeface="Arial" panose="020B0604020202020204" pitchFamily="34" charset="0"/>
              </a:rPr>
              <a:t>;</a:t>
            </a:r>
            <a:r>
              <a:rPr lang="tr-TR" altLang="ja-JP" sz="1800" dirty="0">
                <a:solidFill>
                  <a:schemeClr val="accent6">
                    <a:lumMod val="50000"/>
                  </a:schemeClr>
                </a:solidFill>
                <a:latin typeface="Arial" panose="020B0604020202020204" pitchFamily="34" charset="0"/>
                <a:cs typeface="Arial" panose="020B0604020202020204" pitchFamily="34" charset="0"/>
              </a:rPr>
              <a:t> Hazırlanan bilimsel çalışmaların istatistiksel değerlendirilmeleri ve yazımı konusunda seminerler ve kurslar </a:t>
            </a:r>
            <a:r>
              <a:rPr lang="tr-TR" altLang="ja-JP" sz="1800" dirty="0" smtClean="0">
                <a:solidFill>
                  <a:schemeClr val="accent6">
                    <a:lumMod val="50000"/>
                  </a:schemeClr>
                </a:solidFill>
                <a:latin typeface="Arial" panose="020B0604020202020204" pitchFamily="34" charset="0"/>
                <a:cs typeface="Arial" panose="020B0604020202020204" pitchFamily="34" charset="0"/>
              </a:rPr>
              <a:t>düzenlemek</a:t>
            </a:r>
            <a:endParaRPr lang="tr-TR" sz="1800" b="1" dirty="0">
              <a:solidFill>
                <a:schemeClr val="accent1"/>
              </a:solidFill>
            </a:endParaRPr>
          </a:p>
          <a:p>
            <a:pPr marL="450850" indent="-336550">
              <a:buClr>
                <a:schemeClr val="tx1"/>
              </a:buClr>
              <a:buFont typeface="Wingdings" panose="05000000000000000000" pitchFamily="2" charset="2"/>
              <a:buChar char=""/>
            </a:pPr>
            <a:endParaRPr lang="tr-TR" sz="1800" dirty="0">
              <a:solidFill>
                <a:schemeClr val="accent1"/>
              </a:solidFill>
              <a:latin typeface="Arial" pitchFamily="34" charset="0"/>
              <a:cs typeface="Arial" pitchFamily="34" charset="0"/>
            </a:endParaRPr>
          </a:p>
          <a:p>
            <a:pPr marL="450850" lvl="0" indent="-336550">
              <a:buClr>
                <a:schemeClr val="tx1"/>
              </a:buClr>
              <a:buFont typeface="Wingdings" panose="05000000000000000000" pitchFamily="2" charset="2"/>
              <a:buChar char=""/>
            </a:pPr>
            <a:endParaRPr lang="tr-TR" sz="1800" b="1" dirty="0">
              <a:solidFill>
                <a:schemeClr val="accent1"/>
              </a:solidFill>
              <a:cs typeface="Arial" pitchFamily="34" charset="0"/>
            </a:endParaRPr>
          </a:p>
          <a:p>
            <a:pPr marL="450850" indent="-336550">
              <a:buClr>
                <a:schemeClr val="tx1"/>
              </a:buClr>
              <a:buFont typeface="Wingdings" panose="05000000000000000000" pitchFamily="2" charset="2"/>
              <a:buChar char=""/>
            </a:pPr>
            <a:endParaRPr lang="tr-TR" sz="1800" dirty="0" smtClean="0">
              <a:latin typeface="Arial" pitchFamily="34" charset="0"/>
              <a:cs typeface="Arial" pitchFamily="34" charset="0"/>
            </a:endParaRPr>
          </a:p>
          <a:p>
            <a:pPr lvl="0">
              <a:buFont typeface="Wingdings" panose="05000000000000000000" pitchFamily="2" charset="2"/>
              <a:buChar char=""/>
            </a:pPr>
            <a:endParaRPr lang="tr-TR" sz="1800" dirty="0">
              <a:latin typeface="Arial" pitchFamily="34" charset="0"/>
              <a:cs typeface="Arial" pitchFamily="34" charset="0"/>
            </a:endParaRPr>
          </a:p>
          <a:p>
            <a:endParaRPr lang="tr-TR" sz="1800" dirty="0">
              <a:solidFill>
                <a:schemeClr val="accent1"/>
              </a:solidFill>
              <a:latin typeface="Arial" pitchFamily="34" charset="0"/>
              <a:cs typeface="Arial" pitchFamily="34" charset="0"/>
            </a:endParaRPr>
          </a:p>
          <a:p>
            <a:endParaRPr lang="tr-TR" sz="1800" b="1" dirty="0">
              <a:solidFill>
                <a:schemeClr val="accent1"/>
              </a:solidFill>
              <a:latin typeface="Arial" pitchFamily="34" charset="0"/>
              <a:cs typeface="Arial" pitchFamily="34" charset="0"/>
            </a:endParaRPr>
          </a:p>
          <a:p>
            <a:pPr lvl="0"/>
            <a:endParaRPr lang="tr-TR" sz="1800" dirty="0">
              <a:solidFill>
                <a:schemeClr val="accent1"/>
              </a:solidFill>
              <a:latin typeface="Arial" pitchFamily="34" charset="0"/>
              <a:cs typeface="Arial" pitchFamily="34" charset="0"/>
            </a:endParaRPr>
          </a:p>
          <a:p>
            <a:endParaRPr lang="tr-TR" sz="1800" b="1" dirty="0">
              <a:solidFill>
                <a:schemeClr val="tx1">
                  <a:lumMod val="85000"/>
                  <a:lumOff val="15000"/>
                </a:schemeClr>
              </a:solidFill>
            </a:endParaRPr>
          </a:p>
          <a:p>
            <a:endParaRPr lang="tr-TR" sz="1800" dirty="0">
              <a:solidFill>
                <a:schemeClr val="accent1"/>
              </a:solidFill>
            </a:endParaRPr>
          </a:p>
        </p:txBody>
      </p:sp>
    </p:spTree>
  </p:cSld>
  <p:clrMapOvr>
    <a:masterClrMapping/>
  </p:clrMapOvr>
  <p:transition spd="med" advTm="3000">
    <p:pull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332656"/>
            <a:ext cx="7620000" cy="2376264"/>
          </a:xfrm>
        </p:spPr>
        <p:txBody>
          <a:bodyPr/>
          <a:lstStyle/>
          <a:p>
            <a:pPr marL="450850" indent="-336550">
              <a:buClr>
                <a:schemeClr val="tx1"/>
              </a:buClr>
              <a:buFont typeface="Wingdings" panose="05000000000000000000" pitchFamily="2" charset="2"/>
              <a:buChar char=""/>
            </a:pPr>
            <a:r>
              <a:rPr lang="tr-TR" sz="2800" dirty="0" smtClean="0">
                <a:solidFill>
                  <a:schemeClr val="accent6">
                    <a:lumMod val="50000"/>
                  </a:schemeClr>
                </a:solidFill>
                <a:latin typeface="Arial" panose="020B0604020202020204" pitchFamily="34" charset="0"/>
                <a:cs typeface="Arial" panose="020B0604020202020204" pitchFamily="34" charset="0"/>
              </a:rPr>
              <a:t> </a:t>
            </a:r>
            <a:r>
              <a:rPr lang="tr-TR" sz="2400" dirty="0" smtClean="0">
                <a:solidFill>
                  <a:schemeClr val="accent6">
                    <a:lumMod val="50000"/>
                  </a:schemeClr>
                </a:solidFill>
                <a:latin typeface="Arial" panose="020B0604020202020204" pitchFamily="34" charset="0"/>
                <a:cs typeface="Arial" panose="020B0604020202020204" pitchFamily="34" charset="0"/>
              </a:rPr>
              <a:t>Araştırma </a:t>
            </a:r>
            <a:r>
              <a:rPr lang="tr-TR" sz="2400" dirty="0">
                <a:solidFill>
                  <a:schemeClr val="accent6">
                    <a:lumMod val="50000"/>
                  </a:schemeClr>
                </a:solidFill>
                <a:latin typeface="Arial" panose="020B0604020202020204" pitchFamily="34" charset="0"/>
                <a:cs typeface="Arial" panose="020B0604020202020204" pitchFamily="34" charset="0"/>
              </a:rPr>
              <a:t>ve Yayın Destek Biriminin Ocak – Aralık </a:t>
            </a:r>
            <a:r>
              <a:rPr lang="tr-TR" sz="2400" dirty="0" smtClean="0">
                <a:solidFill>
                  <a:schemeClr val="accent6">
                    <a:lumMod val="50000"/>
                  </a:schemeClr>
                </a:solidFill>
                <a:latin typeface="Arial" panose="020B0604020202020204" pitchFamily="34" charset="0"/>
                <a:cs typeface="Arial" panose="020B0604020202020204" pitchFamily="34" charset="0"/>
              </a:rPr>
              <a:t>2015 tarihlerinde </a:t>
            </a:r>
            <a:r>
              <a:rPr lang="tr-TR" sz="2400" dirty="0">
                <a:solidFill>
                  <a:schemeClr val="accent6">
                    <a:lumMod val="50000"/>
                  </a:schemeClr>
                </a:solidFill>
                <a:latin typeface="Arial" panose="020B0604020202020204" pitchFamily="34" charset="0"/>
                <a:cs typeface="Arial" panose="020B0604020202020204" pitchFamily="34" charset="0"/>
              </a:rPr>
              <a:t>hizmet verdiği kurumlar ve destek verilen çalışma </a:t>
            </a:r>
            <a:r>
              <a:rPr lang="tr-TR" sz="2400" dirty="0" smtClean="0">
                <a:solidFill>
                  <a:schemeClr val="accent6">
                    <a:lumMod val="50000"/>
                  </a:schemeClr>
                </a:solidFill>
                <a:latin typeface="Arial" panose="020B0604020202020204" pitchFamily="34" charset="0"/>
                <a:cs typeface="Arial" panose="020B0604020202020204" pitchFamily="34" charset="0"/>
              </a:rPr>
              <a:t>türü (toplam 144 çalışmada) aşağıda listelenmiştir</a:t>
            </a:r>
            <a:r>
              <a:rPr lang="tr-TR" sz="2400" dirty="0">
                <a:solidFill>
                  <a:schemeClr val="accent6">
                    <a:lumMod val="50000"/>
                  </a:schemeClr>
                </a:solidFill>
                <a:latin typeface="Arial" panose="020B0604020202020204" pitchFamily="34" charset="0"/>
                <a:cs typeface="Arial" panose="020B0604020202020204" pitchFamily="34" charset="0"/>
              </a:rPr>
              <a:t>. </a:t>
            </a:r>
            <a:endParaRPr lang="tr-TR" sz="2400" dirty="0">
              <a:solidFill>
                <a:schemeClr val="accent6">
                  <a:lumMod val="50000"/>
                </a:schemeClr>
              </a:solidFill>
            </a:endParaRPr>
          </a:p>
        </p:txBody>
      </p:sp>
      <p:graphicFrame>
        <p:nvGraphicFramePr>
          <p:cNvPr id="3" name="Tablo 2"/>
          <p:cNvGraphicFramePr>
            <a:graphicFrameLocks noGrp="1"/>
          </p:cNvGraphicFramePr>
          <p:nvPr>
            <p:extLst>
              <p:ext uri="{D42A27DB-BD31-4B8C-83A1-F6EECF244321}">
                <p14:modId xmlns="" xmlns:p14="http://schemas.microsoft.com/office/powerpoint/2010/main" val="3444595440"/>
              </p:ext>
            </p:extLst>
          </p:nvPr>
        </p:nvGraphicFramePr>
        <p:xfrm>
          <a:off x="827584" y="2060850"/>
          <a:ext cx="7200799" cy="4559563"/>
        </p:xfrm>
        <a:graphic>
          <a:graphicData uri="http://schemas.openxmlformats.org/drawingml/2006/table">
            <a:tbl>
              <a:tblPr firstRow="1" firstCol="1" bandRow="1">
                <a:tableStyleId>{5C22544A-7EE6-4342-B048-85BDC9FD1C3A}</a:tableStyleId>
              </a:tblPr>
              <a:tblGrid>
                <a:gridCol w="2352094"/>
                <a:gridCol w="593434"/>
                <a:gridCol w="1286705"/>
                <a:gridCol w="795900"/>
                <a:gridCol w="1308571"/>
                <a:gridCol w="864095"/>
              </a:tblGrid>
              <a:tr h="274333">
                <a:tc>
                  <a:txBody>
                    <a:bodyPr/>
                    <a:lstStyle/>
                    <a:p>
                      <a:pPr>
                        <a:lnSpc>
                          <a:spcPct val="150000"/>
                        </a:lnSpc>
                        <a:spcAft>
                          <a:spcPts val="0"/>
                        </a:spcAft>
                      </a:pPr>
                      <a:r>
                        <a:rPr lang="tr-TR" sz="1400" dirty="0">
                          <a:effectLst/>
                        </a:rPr>
                        <a:t>               KURUM</a:t>
                      </a:r>
                      <a:endParaRPr lang="tr-TR" sz="1400" dirty="0">
                        <a:effectLst/>
                        <a:latin typeface="Calibri"/>
                        <a:ea typeface="Calibri"/>
                        <a:cs typeface="Times New Roman"/>
                      </a:endParaRPr>
                    </a:p>
                  </a:txBody>
                  <a:tcPr marL="68580" marR="68580" marT="0" marB="0" anchor="ctr"/>
                </a:tc>
                <a:tc>
                  <a:txBody>
                    <a:bodyPr/>
                    <a:lstStyle/>
                    <a:p>
                      <a:pPr>
                        <a:lnSpc>
                          <a:spcPct val="150000"/>
                        </a:lnSpc>
                        <a:spcAft>
                          <a:spcPts val="0"/>
                        </a:spcAft>
                      </a:pPr>
                      <a:r>
                        <a:rPr lang="tr-TR" sz="1400">
                          <a:effectLst/>
                        </a:rPr>
                        <a:t>   TEZ</a:t>
                      </a:r>
                      <a:endParaRPr lang="tr-TR" sz="1400">
                        <a:effectLst/>
                        <a:latin typeface="Calibri"/>
                        <a:ea typeface="Calibri"/>
                        <a:cs typeface="Times New Roman"/>
                      </a:endParaRPr>
                    </a:p>
                  </a:txBody>
                  <a:tcPr marL="68580" marR="68580" marT="0" marB="0" anchor="ctr"/>
                </a:tc>
                <a:tc>
                  <a:txBody>
                    <a:bodyPr/>
                    <a:lstStyle/>
                    <a:p>
                      <a:pPr>
                        <a:lnSpc>
                          <a:spcPct val="150000"/>
                        </a:lnSpc>
                        <a:spcAft>
                          <a:spcPts val="0"/>
                        </a:spcAft>
                      </a:pPr>
                      <a:r>
                        <a:rPr lang="tr-TR" sz="1400">
                          <a:effectLst/>
                        </a:rPr>
                        <a:t>ARAŞTIRMA</a:t>
                      </a:r>
                      <a:endParaRPr lang="tr-TR" sz="1400">
                        <a:effectLst/>
                        <a:latin typeface="Calibri"/>
                        <a:ea typeface="Calibri"/>
                        <a:cs typeface="Times New Roman"/>
                      </a:endParaRPr>
                    </a:p>
                  </a:txBody>
                  <a:tcPr marL="68580" marR="68580" marT="0" marB="0" anchor="ctr"/>
                </a:tc>
                <a:tc>
                  <a:txBody>
                    <a:bodyPr/>
                    <a:lstStyle/>
                    <a:p>
                      <a:pPr>
                        <a:lnSpc>
                          <a:spcPct val="150000"/>
                        </a:lnSpc>
                        <a:spcAft>
                          <a:spcPts val="0"/>
                        </a:spcAft>
                      </a:pPr>
                      <a:r>
                        <a:rPr lang="tr-TR" sz="1400">
                          <a:effectLst/>
                        </a:rPr>
                        <a:t>PROJE           </a:t>
                      </a:r>
                      <a:endParaRPr lang="tr-TR" sz="1400">
                        <a:effectLst/>
                        <a:latin typeface="Calibri"/>
                        <a:ea typeface="Calibri"/>
                        <a:cs typeface="Times New Roman"/>
                      </a:endParaRPr>
                    </a:p>
                  </a:txBody>
                  <a:tcPr marL="68580" marR="68580" marT="0" marB="0" anchor="ctr"/>
                </a:tc>
                <a:tc>
                  <a:txBody>
                    <a:bodyPr/>
                    <a:lstStyle/>
                    <a:p>
                      <a:pPr>
                        <a:lnSpc>
                          <a:spcPct val="150000"/>
                        </a:lnSpc>
                        <a:spcAft>
                          <a:spcPts val="0"/>
                        </a:spcAft>
                      </a:pPr>
                      <a:r>
                        <a:rPr lang="tr-TR" sz="1400">
                          <a:effectLst/>
                        </a:rPr>
                        <a:t>DANIŞMANLIK</a:t>
                      </a:r>
                      <a:endParaRPr lang="tr-TR" sz="1400">
                        <a:effectLst/>
                        <a:latin typeface="Calibri"/>
                        <a:ea typeface="Calibri"/>
                        <a:cs typeface="Times New Roman"/>
                      </a:endParaRPr>
                    </a:p>
                  </a:txBody>
                  <a:tcPr marL="68580" marR="68580" marT="0" marB="0" anchor="ctr"/>
                </a:tc>
                <a:tc>
                  <a:txBody>
                    <a:bodyPr/>
                    <a:lstStyle/>
                    <a:p>
                      <a:pPr>
                        <a:lnSpc>
                          <a:spcPct val="150000"/>
                        </a:lnSpc>
                        <a:spcAft>
                          <a:spcPts val="0"/>
                        </a:spcAft>
                      </a:pPr>
                      <a:r>
                        <a:rPr lang="tr-TR" sz="1400">
                          <a:effectLst/>
                        </a:rPr>
                        <a:t>TOPLAM</a:t>
                      </a:r>
                      <a:endParaRPr lang="tr-TR" sz="1400">
                        <a:effectLst/>
                        <a:latin typeface="Calibri"/>
                        <a:ea typeface="Calibri"/>
                        <a:cs typeface="Times New Roman"/>
                      </a:endParaRPr>
                    </a:p>
                  </a:txBody>
                  <a:tcPr marL="68580" marR="68580" marT="0" marB="0" anchor="ctr"/>
                </a:tc>
              </a:tr>
              <a:tr h="580249">
                <a:tc>
                  <a:txBody>
                    <a:bodyPr/>
                    <a:lstStyle/>
                    <a:p>
                      <a:pPr>
                        <a:lnSpc>
                          <a:spcPct val="150000"/>
                        </a:lnSpc>
                        <a:spcAft>
                          <a:spcPts val="0"/>
                        </a:spcAft>
                      </a:pPr>
                      <a:r>
                        <a:rPr lang="tr-TR" sz="1400" dirty="0">
                          <a:effectLst/>
                        </a:rPr>
                        <a:t>Kocaeli Üniversitesi Tıp Fakültesi</a:t>
                      </a:r>
                      <a:endParaRPr lang="tr-TR" sz="14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63</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27</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2</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32</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124</a:t>
                      </a:r>
                      <a:endParaRPr lang="tr-TR" sz="1400">
                        <a:effectLst/>
                        <a:latin typeface="Calibri"/>
                        <a:ea typeface="Calibri"/>
                        <a:cs typeface="Times New Roman"/>
                      </a:endParaRPr>
                    </a:p>
                  </a:txBody>
                  <a:tcPr marL="68580" marR="68580" marT="0" marB="0" anchor="ctr"/>
                </a:tc>
              </a:tr>
              <a:tr h="580249">
                <a:tc>
                  <a:txBody>
                    <a:bodyPr/>
                    <a:lstStyle/>
                    <a:p>
                      <a:pPr>
                        <a:lnSpc>
                          <a:spcPct val="150000"/>
                        </a:lnSpc>
                        <a:spcAft>
                          <a:spcPts val="0"/>
                        </a:spcAft>
                      </a:pPr>
                      <a:r>
                        <a:rPr lang="tr-TR" sz="1400" dirty="0">
                          <a:effectLst/>
                        </a:rPr>
                        <a:t>Kocaeli Üniversitesi Sağlık Yüksek Okulu</a:t>
                      </a:r>
                      <a:endParaRPr lang="tr-TR" sz="14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4</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 </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 </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2</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6</a:t>
                      </a:r>
                      <a:endParaRPr lang="tr-TR" sz="1400">
                        <a:effectLst/>
                        <a:latin typeface="Calibri"/>
                        <a:ea typeface="Calibri"/>
                        <a:cs typeface="Times New Roman"/>
                      </a:endParaRPr>
                    </a:p>
                  </a:txBody>
                  <a:tcPr marL="68580" marR="68580" marT="0" marB="0" anchor="ctr"/>
                </a:tc>
              </a:tr>
              <a:tr h="580249">
                <a:tc>
                  <a:txBody>
                    <a:bodyPr/>
                    <a:lstStyle/>
                    <a:p>
                      <a:pPr>
                        <a:lnSpc>
                          <a:spcPct val="150000"/>
                        </a:lnSpc>
                        <a:spcAft>
                          <a:spcPts val="0"/>
                        </a:spcAft>
                      </a:pPr>
                      <a:r>
                        <a:rPr lang="tr-TR" sz="1400" dirty="0">
                          <a:effectLst/>
                        </a:rPr>
                        <a:t>Kocaeli Üniversitesi Diş Hekimliği Fakültesi</a:t>
                      </a:r>
                      <a:endParaRPr lang="tr-TR" sz="14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2</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6</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 </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 </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8</a:t>
                      </a:r>
                      <a:endParaRPr lang="tr-TR" sz="1400">
                        <a:effectLst/>
                        <a:latin typeface="Calibri"/>
                        <a:ea typeface="Calibri"/>
                        <a:cs typeface="Times New Roman"/>
                      </a:endParaRPr>
                    </a:p>
                  </a:txBody>
                  <a:tcPr marL="68580" marR="68580" marT="0" marB="0" anchor="ctr"/>
                </a:tc>
              </a:tr>
              <a:tr h="580249">
                <a:tc>
                  <a:txBody>
                    <a:bodyPr/>
                    <a:lstStyle/>
                    <a:p>
                      <a:pPr>
                        <a:lnSpc>
                          <a:spcPct val="150000"/>
                        </a:lnSpc>
                        <a:spcAft>
                          <a:spcPts val="0"/>
                        </a:spcAft>
                      </a:pPr>
                      <a:r>
                        <a:rPr lang="tr-TR" sz="1400" dirty="0">
                          <a:effectLst/>
                        </a:rPr>
                        <a:t>Derince Eğitim Araştırma Hastanesi</a:t>
                      </a:r>
                      <a:endParaRPr lang="tr-TR" sz="14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dirty="0">
                          <a:effectLst/>
                        </a:rPr>
                        <a:t>2</a:t>
                      </a:r>
                      <a:endParaRPr lang="tr-TR" sz="14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 </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1</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1</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4</a:t>
                      </a:r>
                      <a:endParaRPr lang="tr-TR" sz="1400">
                        <a:effectLst/>
                        <a:latin typeface="Calibri"/>
                        <a:ea typeface="Calibri"/>
                        <a:cs typeface="Times New Roman"/>
                      </a:endParaRPr>
                    </a:p>
                  </a:txBody>
                  <a:tcPr marL="68580" marR="68580" marT="0" marB="0" anchor="ctr"/>
                </a:tc>
              </a:tr>
              <a:tr h="274333">
                <a:tc>
                  <a:txBody>
                    <a:bodyPr/>
                    <a:lstStyle/>
                    <a:p>
                      <a:pPr>
                        <a:lnSpc>
                          <a:spcPct val="150000"/>
                        </a:lnSpc>
                        <a:spcAft>
                          <a:spcPts val="0"/>
                        </a:spcAft>
                      </a:pPr>
                      <a:r>
                        <a:rPr lang="tr-TR" sz="1400">
                          <a:effectLst/>
                        </a:rPr>
                        <a:t>Kocaeli Büyükşehir Belediyesi</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 </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dirty="0">
                          <a:effectLst/>
                        </a:rPr>
                        <a:t> </a:t>
                      </a:r>
                      <a:endParaRPr lang="tr-TR" sz="14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1</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1</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2</a:t>
                      </a:r>
                      <a:endParaRPr lang="tr-TR" sz="1400">
                        <a:effectLst/>
                        <a:latin typeface="Calibri"/>
                        <a:ea typeface="Calibri"/>
                        <a:cs typeface="Times New Roman"/>
                      </a:endParaRPr>
                    </a:p>
                  </a:txBody>
                  <a:tcPr marL="68580" marR="68580" marT="0" marB="0" anchor="ctr"/>
                </a:tc>
              </a:tr>
              <a:tr h="274333">
                <a:tc>
                  <a:txBody>
                    <a:bodyPr/>
                    <a:lstStyle/>
                    <a:p>
                      <a:pPr>
                        <a:lnSpc>
                          <a:spcPct val="150000"/>
                        </a:lnSpc>
                        <a:spcAft>
                          <a:spcPts val="0"/>
                        </a:spcAft>
                      </a:pPr>
                      <a:r>
                        <a:rPr lang="tr-TR" sz="1400">
                          <a:effectLst/>
                        </a:rPr>
                        <a:t>TOPLAM</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71</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dirty="0">
                          <a:effectLst/>
                        </a:rPr>
                        <a:t>33</a:t>
                      </a:r>
                      <a:endParaRPr lang="tr-TR" sz="1400" dirty="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4</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36</a:t>
                      </a:r>
                      <a:endParaRPr lang="tr-TR" sz="1400">
                        <a:effectLst/>
                        <a:latin typeface="Calibri"/>
                        <a:ea typeface="Calibri"/>
                        <a:cs typeface="Times New Roman"/>
                      </a:endParaRPr>
                    </a:p>
                  </a:txBody>
                  <a:tcPr marL="68580" marR="68580" marT="0" marB="0" anchor="ctr"/>
                </a:tc>
                <a:tc>
                  <a:txBody>
                    <a:bodyPr/>
                    <a:lstStyle/>
                    <a:p>
                      <a:pPr algn="ctr">
                        <a:lnSpc>
                          <a:spcPct val="150000"/>
                        </a:lnSpc>
                        <a:spcAft>
                          <a:spcPts val="0"/>
                        </a:spcAft>
                      </a:pPr>
                      <a:r>
                        <a:rPr lang="tr-TR" sz="1400">
                          <a:effectLst/>
                        </a:rPr>
                        <a:t> </a:t>
                      </a:r>
                      <a:endParaRPr lang="tr-TR" sz="1400">
                        <a:effectLst/>
                        <a:latin typeface="Calibri"/>
                        <a:ea typeface="Calibri"/>
                        <a:cs typeface="Times New Roman"/>
                      </a:endParaRPr>
                    </a:p>
                  </a:txBody>
                  <a:tcPr marL="68580" marR="68580" marT="0" marB="0" anchor="ctr"/>
                </a:tc>
              </a:tr>
              <a:tr h="1039123">
                <a:tc>
                  <a:txBody>
                    <a:bodyPr/>
                    <a:lstStyle/>
                    <a:p>
                      <a:pPr>
                        <a:lnSpc>
                          <a:spcPct val="150000"/>
                        </a:lnSpc>
                        <a:spcAft>
                          <a:spcPts val="0"/>
                        </a:spcAft>
                      </a:pPr>
                      <a:r>
                        <a:rPr lang="tr-TR" sz="1400">
                          <a:effectLst/>
                        </a:rPr>
                        <a:t>TOPLAM</a:t>
                      </a:r>
                      <a:endParaRPr lang="tr-TR" sz="1400">
                        <a:effectLst/>
                        <a:latin typeface="Calibri"/>
                        <a:ea typeface="Calibri"/>
                        <a:cs typeface="Times New Roman"/>
                      </a:endParaRPr>
                    </a:p>
                  </a:txBody>
                  <a:tcPr marL="68580" marR="68580" marT="0" marB="0" anchor="ctr"/>
                </a:tc>
                <a:tc gridSpan="4">
                  <a:txBody>
                    <a:bodyPr/>
                    <a:lstStyle/>
                    <a:p>
                      <a:pPr algn="ctr">
                        <a:lnSpc>
                          <a:spcPct val="150000"/>
                        </a:lnSpc>
                        <a:spcAft>
                          <a:spcPts val="0"/>
                        </a:spcAft>
                      </a:pPr>
                      <a:r>
                        <a:rPr lang="tr-TR" sz="1400" dirty="0">
                          <a:effectLst/>
                        </a:rPr>
                        <a:t> </a:t>
                      </a:r>
                    </a:p>
                    <a:p>
                      <a:pPr algn="ctr">
                        <a:lnSpc>
                          <a:spcPct val="150000"/>
                        </a:lnSpc>
                        <a:spcAft>
                          <a:spcPts val="0"/>
                        </a:spcAft>
                      </a:pPr>
                      <a:r>
                        <a:rPr lang="tr-TR" sz="1400" dirty="0">
                          <a:effectLst/>
                        </a:rPr>
                        <a:t>144</a:t>
                      </a:r>
                    </a:p>
                    <a:p>
                      <a:pPr algn="ctr">
                        <a:lnSpc>
                          <a:spcPct val="150000"/>
                        </a:lnSpc>
                        <a:spcAft>
                          <a:spcPts val="0"/>
                        </a:spcAft>
                      </a:pPr>
                      <a:r>
                        <a:rPr lang="tr-TR" sz="1400" dirty="0">
                          <a:effectLst/>
                        </a:rPr>
                        <a:t> </a:t>
                      </a:r>
                      <a:endParaRPr lang="tr-TR" sz="1400" dirty="0">
                        <a:effectLst/>
                        <a:latin typeface="Calibri"/>
                        <a:ea typeface="Calibri"/>
                        <a:cs typeface="Times New Roman"/>
                      </a:endParaRPr>
                    </a:p>
                  </a:txBody>
                  <a:tcPr marL="68580" marR="68580" marT="0" marB="0" anchor="ct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a:lnSpc>
                          <a:spcPct val="150000"/>
                        </a:lnSpc>
                        <a:spcAft>
                          <a:spcPts val="0"/>
                        </a:spcAft>
                      </a:pPr>
                      <a:r>
                        <a:rPr lang="tr-TR" sz="1400" dirty="0">
                          <a:effectLst/>
                        </a:rPr>
                        <a:t> </a:t>
                      </a:r>
                      <a:endParaRPr lang="tr-TR" sz="14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 xmlns:p14="http://schemas.microsoft.com/office/powerpoint/2010/main" val="3780374632"/>
      </p:ext>
    </p:extLst>
  </p:cSld>
  <p:clrMapOvr>
    <a:masterClrMapping/>
  </p:clrMapOvr>
  <p:transition spd="med">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2930</TotalTime>
  <Words>334</Words>
  <Application>Microsoft Office PowerPoint</Application>
  <PresentationFormat>Ekran Gösterisi (4:3)</PresentationFormat>
  <Paragraphs>76</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Bitişiklik</vt:lpstr>
      <vt:lpstr>Slayt 1</vt:lpstr>
      <vt:lpstr>Slayt 2</vt:lpstr>
      <vt:lpstr>Slayt 3</vt:lpstr>
      <vt:lpstr>Slayt 4</vt:lpstr>
      <vt:lpstr>HEDEFLER VE HİZMETLER</vt:lpstr>
      <vt:lpstr>Slayt 6</vt:lpstr>
    </vt:vector>
  </TitlesOfParts>
  <Company>Biyoistatistik Anabilim Dalı</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ASUS</cp:lastModifiedBy>
  <cp:revision>613</cp:revision>
  <dcterms:created xsi:type="dcterms:W3CDTF">2009-02-26T13:56:03Z</dcterms:created>
  <dcterms:modified xsi:type="dcterms:W3CDTF">2015-12-09T10:22:45Z</dcterms:modified>
</cp:coreProperties>
</file>