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3" r:id="rId5"/>
    <p:sldId id="258" r:id="rId6"/>
    <p:sldId id="264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1"/>
    <p:restoredTop sz="94357"/>
  </p:normalViewPr>
  <p:slideViewPr>
    <p:cSldViewPr>
      <p:cViewPr varScale="1">
        <p:scale>
          <a:sx n="76" d="100"/>
          <a:sy n="76" d="100"/>
        </p:scale>
        <p:origin x="14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2.05.2018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15343"/>
          </a:xfrm>
        </p:spPr>
        <p:txBody>
          <a:bodyPr/>
          <a:lstStyle/>
          <a:p>
            <a:r>
              <a:rPr lang="tr-TR" dirty="0">
                <a:latin typeface="Palatino Linotype" panose="02040502050505030304" pitchFamily="18" charset="0"/>
              </a:rPr>
              <a:t>Dönem</a:t>
            </a:r>
            <a:r>
              <a:rPr lang="tr-TR" dirty="0"/>
              <a:t> 5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815208"/>
          </a:xfrm>
        </p:spPr>
        <p:txBody>
          <a:bodyPr>
            <a:normAutofit fontScale="92500" lnSpcReduction="10000"/>
          </a:bodyPr>
          <a:lstStyle/>
          <a:p>
            <a: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Tıp Eğitimi </a:t>
            </a:r>
            <a:r>
              <a:rPr lang="tr-TR" sz="3000" dirty="0" err="1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Çalıştayı</a:t>
            </a:r>
            <a:b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  <a:t>3 Mayıs 2018</a:t>
            </a:r>
            <a:br>
              <a:rPr lang="tr-TR" sz="3000" dirty="0">
                <a:solidFill>
                  <a:srgbClr val="C00000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Cem Cerit</a:t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Ilgın Sade</a:t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  <a:t>Dr. Neslihan Alagöz</a:t>
            </a:r>
            <a:br>
              <a:rPr lang="tr-TR" sz="3000" dirty="0">
                <a:solidFill>
                  <a:srgbClr val="003399"/>
                </a:solidFill>
                <a:latin typeface="Palatino Linotype" panose="02040502050505030304" pitchFamily="18" charset="0"/>
                <a:ea typeface="+mj-ea"/>
                <a:cs typeface="+mj-cs"/>
              </a:rPr>
            </a:br>
            <a:endParaRPr lang="tr-TR" dirty="0">
              <a:latin typeface="Palatino Linotype" panose="02040502050505030304" pitchFamily="18" charset="0"/>
            </a:endParaRPr>
          </a:p>
        </p:txBody>
      </p:sp>
      <p:pic>
        <p:nvPicPr>
          <p:cNvPr id="4" name="Picture 6" descr="Kocaeli Üniversitesi Tıp Fakülte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931988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82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872208"/>
          </a:xfrm>
        </p:spPr>
        <p:txBody>
          <a:bodyPr/>
          <a:lstStyle/>
          <a:p>
            <a:pPr algn="l">
              <a:lnSpc>
                <a:spcPct val="100000"/>
              </a:lnSpc>
            </a:pP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br>
              <a:rPr lang="tr-TR" sz="3200" dirty="0">
                <a:effectLst/>
              </a:rPr>
            </a:br>
            <a:r>
              <a:rPr lang="tr-TR" sz="3200" dirty="0">
                <a:effectLst/>
              </a:rPr>
              <a:t>                                  </a:t>
            </a:r>
            <a:br>
              <a:rPr lang="tr-TR" sz="3200" dirty="0">
                <a:effectLst/>
              </a:rPr>
            </a:br>
            <a:r>
              <a:rPr lang="tr-TR" sz="2400" b="1" dirty="0">
                <a:effectLst/>
              </a:rPr>
              <a:t>14 anabilim dalı</a:t>
            </a:r>
            <a:br>
              <a:rPr lang="tr-TR" sz="2400" b="1" dirty="0">
                <a:effectLst/>
              </a:rPr>
            </a:br>
            <a:r>
              <a:rPr lang="tr-TR" sz="2400" b="1" dirty="0">
                <a:effectLst/>
              </a:rPr>
              <a:t>Anabilim dallarına yıl içinde 8 staj grubu geliyor</a:t>
            </a:r>
            <a:br>
              <a:rPr lang="tr-TR" sz="2400" b="1" dirty="0">
                <a:effectLst/>
              </a:rPr>
            </a:br>
            <a:r>
              <a:rPr lang="tr-TR" sz="2400" b="1" dirty="0">
                <a:effectLst/>
              </a:rPr>
              <a:t>Toplam 216 öğrenci &gt;&gt;&gt;265</a:t>
            </a:r>
            <a:br>
              <a:rPr lang="tr-TR" sz="2400" b="1" dirty="0">
                <a:effectLst/>
              </a:rPr>
            </a:br>
            <a:r>
              <a:rPr lang="tr-TR" sz="2400" b="1" dirty="0">
                <a:effectLst/>
              </a:rPr>
              <a:t>Her staj grubunda ortalama 26 öğrenci &gt;&gt;&gt;&gt;33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3004DE8-3B02-FF47-A4EC-546C02C21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824947"/>
              </p:ext>
            </p:extLst>
          </p:nvPr>
        </p:nvGraphicFramePr>
        <p:xfrm>
          <a:off x="1043608" y="2636912"/>
          <a:ext cx="6552725" cy="38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364">
                  <a:extLst>
                    <a:ext uri="{9D8B030D-6E8A-4147-A177-3AD203B41FA5}">
                      <a16:colId xmlns:a16="http://schemas.microsoft.com/office/drawing/2014/main" val="3780816990"/>
                    </a:ext>
                  </a:extLst>
                </a:gridCol>
                <a:gridCol w="381572">
                  <a:extLst>
                    <a:ext uri="{9D8B030D-6E8A-4147-A177-3AD203B41FA5}">
                      <a16:colId xmlns:a16="http://schemas.microsoft.com/office/drawing/2014/main" val="3842274488"/>
                    </a:ext>
                  </a:extLst>
                </a:gridCol>
                <a:gridCol w="468051">
                  <a:extLst>
                    <a:ext uri="{9D8B030D-6E8A-4147-A177-3AD203B41FA5}">
                      <a16:colId xmlns:a16="http://schemas.microsoft.com/office/drawing/2014/main" val="1675624652"/>
                    </a:ext>
                  </a:extLst>
                </a:gridCol>
                <a:gridCol w="468051">
                  <a:extLst>
                    <a:ext uri="{9D8B030D-6E8A-4147-A177-3AD203B41FA5}">
                      <a16:colId xmlns:a16="http://schemas.microsoft.com/office/drawing/2014/main" val="3638592846"/>
                    </a:ext>
                  </a:extLst>
                </a:gridCol>
                <a:gridCol w="467391">
                  <a:extLst>
                    <a:ext uri="{9D8B030D-6E8A-4147-A177-3AD203B41FA5}">
                      <a16:colId xmlns:a16="http://schemas.microsoft.com/office/drawing/2014/main" val="2301899681"/>
                    </a:ext>
                  </a:extLst>
                </a:gridCol>
                <a:gridCol w="468051">
                  <a:extLst>
                    <a:ext uri="{9D8B030D-6E8A-4147-A177-3AD203B41FA5}">
                      <a16:colId xmlns:a16="http://schemas.microsoft.com/office/drawing/2014/main" val="3068236149"/>
                    </a:ext>
                  </a:extLst>
                </a:gridCol>
                <a:gridCol w="468051">
                  <a:extLst>
                    <a:ext uri="{9D8B030D-6E8A-4147-A177-3AD203B41FA5}">
                      <a16:colId xmlns:a16="http://schemas.microsoft.com/office/drawing/2014/main" val="2281212052"/>
                    </a:ext>
                  </a:extLst>
                </a:gridCol>
                <a:gridCol w="376290">
                  <a:extLst>
                    <a:ext uri="{9D8B030D-6E8A-4147-A177-3AD203B41FA5}">
                      <a16:colId xmlns:a16="http://schemas.microsoft.com/office/drawing/2014/main" val="4263513093"/>
                    </a:ext>
                  </a:extLst>
                </a:gridCol>
                <a:gridCol w="468051">
                  <a:extLst>
                    <a:ext uri="{9D8B030D-6E8A-4147-A177-3AD203B41FA5}">
                      <a16:colId xmlns:a16="http://schemas.microsoft.com/office/drawing/2014/main" val="1632369569"/>
                    </a:ext>
                  </a:extLst>
                </a:gridCol>
                <a:gridCol w="467391">
                  <a:extLst>
                    <a:ext uri="{9D8B030D-6E8A-4147-A177-3AD203B41FA5}">
                      <a16:colId xmlns:a16="http://schemas.microsoft.com/office/drawing/2014/main" val="44777409"/>
                    </a:ext>
                  </a:extLst>
                </a:gridCol>
                <a:gridCol w="464091">
                  <a:extLst>
                    <a:ext uri="{9D8B030D-6E8A-4147-A177-3AD203B41FA5}">
                      <a16:colId xmlns:a16="http://schemas.microsoft.com/office/drawing/2014/main" val="3254999717"/>
                    </a:ext>
                  </a:extLst>
                </a:gridCol>
                <a:gridCol w="433723">
                  <a:extLst>
                    <a:ext uri="{9D8B030D-6E8A-4147-A177-3AD203B41FA5}">
                      <a16:colId xmlns:a16="http://schemas.microsoft.com/office/drawing/2014/main" val="3439189331"/>
                    </a:ext>
                  </a:extLst>
                </a:gridCol>
                <a:gridCol w="437025">
                  <a:extLst>
                    <a:ext uri="{9D8B030D-6E8A-4147-A177-3AD203B41FA5}">
                      <a16:colId xmlns:a16="http://schemas.microsoft.com/office/drawing/2014/main" val="3248789187"/>
                    </a:ext>
                  </a:extLst>
                </a:gridCol>
                <a:gridCol w="342623">
                  <a:extLst>
                    <a:ext uri="{9D8B030D-6E8A-4147-A177-3AD203B41FA5}">
                      <a16:colId xmlns:a16="http://schemas.microsoft.com/office/drawing/2014/main" val="3083446812"/>
                    </a:ext>
                  </a:extLst>
                </a:gridCol>
              </a:tblGrid>
              <a:tr h="851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Anabilim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Dalları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19.9-07.10.2016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10.10- 28.10.2016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31.10-18.11.2016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21.11-9.12.2016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12.12-30.12.2016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2.1-20.1.2017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06.02-24.02.2017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27.02-17.03.2017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20.03-07.04.2017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10.04-28.04.2017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01.05-19.05.2017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22.05-09.06.2017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94162499"/>
                  </a:ext>
                </a:extLst>
              </a:tr>
              <a:tr h="42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A.Tıp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G.Cerrahisi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6332287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 KBB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7562532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FTR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950669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Enf Hast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147216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Üroloji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388078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Göğ Hast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9221066"/>
                  </a:ext>
                </a:extLst>
              </a:tr>
              <a:tr h="42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Anestezi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NRŞ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03.02.2017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G4-3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295283"/>
                  </a:ext>
                </a:extLst>
              </a:tr>
              <a:tr h="271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Göz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23.01-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358021"/>
                  </a:ext>
                </a:extLst>
              </a:tr>
              <a:tr h="484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Dermatoloji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TATİLİ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G2-2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G3-7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067648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Ortopedi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YARIYIL 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644758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>
                          <a:effectLst/>
                        </a:rPr>
                        <a:t>Nöroloji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G1-6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G6-6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G7-4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2304243"/>
                  </a:ext>
                </a:extLst>
              </a:tr>
              <a:tr h="14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900" dirty="0">
                          <a:effectLst/>
                        </a:rPr>
                        <a:t>Psikiyatri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G2-5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G3-8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G4-8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G5-5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G6-5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G7-8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G8-8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700" dirty="0">
                          <a:effectLst/>
                        </a:rPr>
                        <a:t>G1-5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MS ??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672555"/>
                  </a:ext>
                </a:extLst>
              </a:tr>
            </a:tbl>
          </a:graphicData>
        </a:graphic>
      </p:graphicFrame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CE4E6B1B-B718-CB48-A6AB-6F9A6F079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2560" y="2852936"/>
            <a:ext cx="2180928" cy="301379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813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tr-TR" sz="4000" dirty="0">
                <a:effectLst/>
              </a:rPr>
              <a:t>Öğrenci sayıları/staj grubu sayısı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162721"/>
              </p:ext>
            </p:extLst>
          </p:nvPr>
        </p:nvGraphicFramePr>
        <p:xfrm>
          <a:off x="971600" y="1916832"/>
          <a:ext cx="6552728" cy="352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8230"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Öğrenci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Staj grup</a:t>
                      </a:r>
                      <a:r>
                        <a:rPr lang="tr-TR" baseline="0" dirty="0"/>
                        <a:t>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Her gruptaki  öğrenci sayısı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>
                          <a:solidFill>
                            <a:srgbClr val="C00000"/>
                          </a:solidFill>
                        </a:rPr>
                        <a:t>8 ?</a:t>
                      </a:r>
                    </a:p>
                    <a:p>
                      <a:r>
                        <a:rPr lang="tr-TR" b="1" dirty="0">
                          <a:solidFill>
                            <a:srgbClr val="C00000"/>
                          </a:solidFill>
                        </a:rPr>
                        <a:t>10?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33</a:t>
                      </a:r>
                    </a:p>
                    <a:p>
                      <a:r>
                        <a:rPr lang="tr-TR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022">
                <a:tc>
                  <a:txBody>
                    <a:bodyPr/>
                    <a:lstStyle/>
                    <a:p>
                      <a:r>
                        <a:rPr lang="tr-TR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9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B153C17-D12C-F74E-B79B-87807048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6DA710-9DF3-1E44-BFDA-A5F4D3563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Son yıllarda teorik derslerin azaltılarak pratik sürelerinin arttırıldığı görülmekte,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stajerlerin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hasta takip süreçlerine daha fazla katılımı sağlanmaya çalışılıyor.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Benzer şekilde ölçme ve değerlendirme süreçlerinde de sadece bilginin değil, beceri ve tutumun da değerlendirildiği, çok yönlü yöntemlerin kullanılması önerilmekte. </a:t>
            </a:r>
            <a:r>
              <a:rPr lang="tr-TR" dirty="0">
                <a:solidFill>
                  <a:srgbClr val="2F5897">
                    <a:lumMod val="75000"/>
                  </a:srgbClr>
                </a:solidFill>
                <a:latin typeface="Palatino Linotype"/>
              </a:rPr>
              <a:t>Geçmiş yıllara göre çeşitlilik artmış durumda.</a:t>
            </a:r>
          </a:p>
          <a:p>
            <a:pPr marL="0" indent="0">
              <a:buNone/>
            </a:pPr>
            <a:endParaRPr lang="tr-TR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r>
              <a:rPr lang="tr-TR" dirty="0">
                <a:solidFill>
                  <a:srgbClr val="2F5897">
                    <a:lumMod val="75000"/>
                  </a:srgbClr>
                </a:solidFill>
                <a:latin typeface="+mn-lt"/>
              </a:rPr>
              <a:t>Ölçme ve değerlendirme yöntemlerinin farklılığı, stajın süresi ve öğretim elemanı sayısı gibi etkenlere bağlı olarak değişebilmekte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82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tr-TR" sz="4000" dirty="0">
                <a:effectLst/>
              </a:rPr>
              <a:t>Ölçme ve değerlendirme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Adli tıp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– yazılı ve sözlü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Anestezi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– sözlü ve pratik 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Dermatoloji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– yapılandırılmış pratik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Enfeksiyon h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yazılı ve pratik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FTR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yazılı ve sözlü-pratik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Göğüs h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- yazılı + sözlü+ pratik + ara değerlendirme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Göğüs cerrahisi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– yazılı ve sözlü, derse katılım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Göz h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yazılı ve pratik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KBB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yazılı ve sözlü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Nöroloji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yazılı ve sözlü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Beyin cer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.- sözlü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Ortopedi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yazılı+sözlü+pratik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Psikiyatri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yazılı+sözlü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+ pratik (dosya değ.)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Üroloji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– yazılı ve sözlü</a:t>
            </a:r>
          </a:p>
          <a:p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3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AA9202-F4DC-A748-B896-A11D19D89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67" y="-531440"/>
            <a:ext cx="8229600" cy="1600200"/>
          </a:xfrm>
        </p:spPr>
        <p:txBody>
          <a:bodyPr/>
          <a:lstStyle/>
          <a:p>
            <a:r>
              <a:rPr lang="tr-TR" sz="4000" dirty="0"/>
              <a:t>Öğretim üyesi geri bildirimleri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A87934-1FD6-1140-B689-FD17D594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03" y="1268760"/>
            <a:ext cx="8229600" cy="4525963"/>
          </a:xfrm>
        </p:spPr>
        <p:txBody>
          <a:bodyPr>
            <a:noAutofit/>
          </a:bodyPr>
          <a:lstStyle/>
          <a:p>
            <a:endParaRPr lang="tr-TR" sz="2800" dirty="0">
              <a:solidFill>
                <a:schemeClr val="tx2"/>
              </a:solidFill>
              <a:latin typeface="+mn-lt"/>
            </a:endParaRPr>
          </a:p>
          <a:p>
            <a:r>
              <a:rPr lang="tr-TR" sz="2800" dirty="0">
                <a:solidFill>
                  <a:schemeClr val="tx2"/>
                </a:solidFill>
                <a:latin typeface="+mn-lt"/>
              </a:rPr>
              <a:t>öğrenci sayı fazlalığı/staj sayısı</a:t>
            </a:r>
          </a:p>
          <a:p>
            <a:endParaRPr lang="tr-TR" sz="2800" dirty="0">
              <a:solidFill>
                <a:schemeClr val="tx2"/>
              </a:solidFill>
              <a:latin typeface="+mn-lt"/>
            </a:endParaRPr>
          </a:p>
          <a:p>
            <a:r>
              <a:rPr lang="tr-TR" sz="2800" dirty="0">
                <a:solidFill>
                  <a:schemeClr val="tx2"/>
                </a:solidFill>
                <a:latin typeface="+mn-lt"/>
              </a:rPr>
              <a:t>Fiziki koşullar: derslikler, ders araçları, asansörler</a:t>
            </a:r>
          </a:p>
          <a:p>
            <a:endParaRPr lang="tr-TR" sz="2800" dirty="0">
              <a:solidFill>
                <a:schemeClr val="tx2"/>
              </a:solidFill>
              <a:latin typeface="+mn-lt"/>
            </a:endParaRPr>
          </a:p>
          <a:p>
            <a:r>
              <a:rPr lang="tr-TR" sz="2800" dirty="0">
                <a:solidFill>
                  <a:schemeClr val="tx2"/>
                </a:solidFill>
                <a:latin typeface="+mn-lt"/>
              </a:rPr>
              <a:t>Öğrencilerin </a:t>
            </a:r>
            <a:r>
              <a:rPr lang="tr-TR" sz="2800" dirty="0" err="1">
                <a:solidFill>
                  <a:schemeClr val="tx2"/>
                </a:solidFill>
                <a:latin typeface="+mn-lt"/>
              </a:rPr>
              <a:t>anamnez</a:t>
            </a:r>
            <a:r>
              <a:rPr lang="tr-TR" sz="2800" dirty="0">
                <a:solidFill>
                  <a:schemeClr val="tx2"/>
                </a:solidFill>
                <a:latin typeface="+mn-lt"/>
              </a:rPr>
              <a:t> almada ve tıbbi terminoloji kullanmada yetersizlikleri- klinik öncesi dönemde devam zorunluluğu</a:t>
            </a:r>
          </a:p>
          <a:p>
            <a:endParaRPr lang="tr-TR" sz="2800" dirty="0">
              <a:solidFill>
                <a:schemeClr val="tx2"/>
              </a:solidFill>
              <a:latin typeface="+mn-lt"/>
            </a:endParaRPr>
          </a:p>
          <a:p>
            <a:r>
              <a:rPr lang="tr-TR" sz="2800" dirty="0">
                <a:solidFill>
                  <a:schemeClr val="tx2"/>
                </a:solidFill>
                <a:latin typeface="+mn-lt"/>
              </a:rPr>
              <a:t>Öğretim üyesi sayısının yetersizliği, ders yükü</a:t>
            </a:r>
          </a:p>
        </p:txBody>
      </p:sp>
    </p:spTree>
    <p:extLst>
      <p:ext uri="{BB962C8B-B14F-4D97-AF65-F5344CB8AC3E}">
        <p14:creationId xmlns:p14="http://schemas.microsoft.com/office/powerpoint/2010/main" val="414637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3200" b="1" dirty="0">
                <a:solidFill>
                  <a:schemeClr val="tx2"/>
                </a:solidFill>
              </a:rPr>
              <a:t>                    Teşekkürler..</a:t>
            </a:r>
          </a:p>
        </p:txBody>
      </p:sp>
    </p:spTree>
    <p:extLst>
      <p:ext uri="{BB962C8B-B14F-4D97-AF65-F5344CB8AC3E}">
        <p14:creationId xmlns:p14="http://schemas.microsoft.com/office/powerpoint/2010/main" val="1041211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286</TotalTime>
  <Words>375</Words>
  <Application>Microsoft Macintosh PowerPoint</Application>
  <PresentationFormat>Ekran Gösterisi (4:3)</PresentationFormat>
  <Paragraphs>249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MS ??</vt:lpstr>
      <vt:lpstr>Palatino Linotype</vt:lpstr>
      <vt:lpstr>Üst Düzey</vt:lpstr>
      <vt:lpstr>Dönem 5</vt:lpstr>
      <vt:lpstr>                                           14 anabilim dalı Anabilim dallarına yıl içinde 8 staj grubu geliyor Toplam 216 öğrenci &gt;&gt;&gt;265 Her staj grubunda ortalama 26 öğrenci &gt;&gt;&gt;&gt;33</vt:lpstr>
      <vt:lpstr>Öğrenci sayıları/staj grubu sayısı</vt:lpstr>
      <vt:lpstr>PowerPoint Sunusu</vt:lpstr>
      <vt:lpstr>Ölçme ve değerlendirme</vt:lpstr>
      <vt:lpstr>Öğretim üyesi geri bildirimleri</vt:lpstr>
      <vt:lpstr>PowerPoint Sunusu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5</dc:title>
  <dc:creator>cem cerit</dc:creator>
  <cp:lastModifiedBy>cem cerit</cp:lastModifiedBy>
  <cp:revision>31</cp:revision>
  <dcterms:created xsi:type="dcterms:W3CDTF">2017-05-06T10:52:41Z</dcterms:created>
  <dcterms:modified xsi:type="dcterms:W3CDTF">2018-05-02T19:27:55Z</dcterms:modified>
</cp:coreProperties>
</file>