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08.05.2017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15343"/>
          </a:xfrm>
        </p:spPr>
        <p:txBody>
          <a:bodyPr/>
          <a:lstStyle/>
          <a:p>
            <a:r>
              <a:rPr lang="tr-TR" dirty="0" smtClean="0">
                <a:latin typeface="Palatino Linotype" panose="02040502050505030304" pitchFamily="18" charset="0"/>
              </a:rPr>
              <a:t>Dönem</a:t>
            </a:r>
            <a:r>
              <a:rPr lang="tr-TR" dirty="0" smtClean="0"/>
              <a:t> 5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815208"/>
          </a:xfrm>
        </p:spPr>
        <p:txBody>
          <a:bodyPr>
            <a:normAutofit fontScale="92500" lnSpcReduction="10000"/>
          </a:bodyPr>
          <a:lstStyle/>
          <a:p>
            <a: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>Tıp Eğitimi </a:t>
            </a:r>
            <a:r>
              <a:rPr lang="tr-TR" sz="3000" dirty="0" err="1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>Çalıştayı</a:t>
            </a:r>
            <a: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/>
            </a:r>
            <a:b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>8 Mayıs 2017</a:t>
            </a:r>
            <a:b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/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Dr. Cem Cerit</a:t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Dr. Ilgın </a:t>
            </a:r>
            <a:r>
              <a:rPr lang="tr-TR" sz="3000" dirty="0" smtClean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Sade</a:t>
            </a: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/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Dr. Dilara </a:t>
            </a:r>
            <a:r>
              <a:rPr lang="tr-TR" sz="3000" dirty="0" err="1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Pirhan</a:t>
            </a: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/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endParaRPr lang="tr-TR" dirty="0">
              <a:latin typeface="Palatino Linotype" panose="02040502050505030304" pitchFamily="18" charset="0"/>
            </a:endParaRPr>
          </a:p>
        </p:txBody>
      </p:sp>
      <p:pic>
        <p:nvPicPr>
          <p:cNvPr id="4" name="Picture 6" descr="Kocaeli Üniversitesi Tıp Fakülte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931988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82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87220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r>
              <a:rPr lang="tr-TR" sz="3200" dirty="0" smtClean="0">
                <a:effectLst/>
              </a:rPr>
              <a:t>                                   Dönem 5</a:t>
            </a:r>
            <a:br>
              <a:rPr lang="tr-TR" sz="3200" dirty="0" smtClean="0">
                <a:effectLst/>
              </a:rPr>
            </a:br>
            <a:r>
              <a:rPr lang="tr-TR" sz="2400" b="1" dirty="0" smtClean="0">
                <a:effectLst/>
              </a:rPr>
              <a:t>14 anabilim dalı</a:t>
            </a:r>
            <a:br>
              <a:rPr lang="tr-TR" sz="2400" b="1" dirty="0" smtClean="0">
                <a:effectLst/>
              </a:rPr>
            </a:br>
            <a:r>
              <a:rPr lang="tr-TR" sz="2400" b="1" dirty="0" smtClean="0">
                <a:effectLst/>
              </a:rPr>
              <a:t>Yıl içinde 8 staj grubu</a:t>
            </a:r>
            <a:br>
              <a:rPr lang="tr-TR" sz="2400" b="1" dirty="0" smtClean="0">
                <a:effectLst/>
              </a:rPr>
            </a:br>
            <a:r>
              <a:rPr lang="tr-TR" sz="2400" b="1" dirty="0" smtClean="0">
                <a:effectLst/>
              </a:rPr>
              <a:t>Toplam 216 öğrenci</a:t>
            </a:r>
            <a:br>
              <a:rPr lang="tr-TR" sz="2400" b="1" dirty="0" smtClean="0">
                <a:effectLst/>
              </a:rPr>
            </a:br>
            <a:r>
              <a:rPr lang="tr-TR" sz="2400" b="1" dirty="0" smtClean="0">
                <a:effectLst/>
              </a:rPr>
              <a:t>Her staj grubunda ortalama 26 öğrenci</a:t>
            </a:r>
            <a:endParaRPr lang="tr-TR" sz="2400" b="1" dirty="0">
              <a:effectLst/>
            </a:endParaRPr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01601" y="2852936"/>
            <a:ext cx="7140798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813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tr-TR" sz="4000" dirty="0" smtClean="0">
                <a:effectLst/>
              </a:rPr>
              <a:t>Öğrenci sayıları/staj grubu sayısı</a:t>
            </a:r>
            <a:endParaRPr lang="tr-TR" sz="4000" dirty="0"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162721"/>
              </p:ext>
            </p:extLst>
          </p:nvPr>
        </p:nvGraphicFramePr>
        <p:xfrm>
          <a:off x="971600" y="1916832"/>
          <a:ext cx="6552728" cy="352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166"/>
                <a:gridCol w="1494166"/>
                <a:gridCol w="1494166"/>
                <a:gridCol w="2070230"/>
              </a:tblGrid>
              <a:tr h="868230">
                <a:tc>
                  <a:txBody>
                    <a:bodyPr/>
                    <a:lstStyle/>
                    <a:p>
                      <a:r>
                        <a:rPr lang="tr-TR" dirty="0" smtClean="0"/>
                        <a:t>Yıl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Staj grup</a:t>
                      </a:r>
                      <a:r>
                        <a:rPr lang="tr-TR" baseline="0" dirty="0" smtClean="0"/>
                        <a:t>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Her gruptaki  öğrenci sayısı</a:t>
                      </a:r>
                      <a:endParaRPr lang="tr-TR" dirty="0"/>
                    </a:p>
                  </a:txBody>
                  <a:tcPr/>
                </a:tc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 smtClean="0"/>
                        <a:t>2017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 smtClean="0"/>
                        <a:t>2018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8 ?</a:t>
                      </a:r>
                    </a:p>
                    <a:p>
                      <a:r>
                        <a:rPr lang="tr-TR" b="1" dirty="0" smtClean="0">
                          <a:solidFill>
                            <a:srgbClr val="C00000"/>
                          </a:solidFill>
                        </a:rPr>
                        <a:t>10?</a:t>
                      </a:r>
                      <a:endParaRPr lang="tr-T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33</a:t>
                      </a:r>
                    </a:p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 smtClean="0"/>
                        <a:t>2019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</a:t>
                      </a:r>
                      <a:endParaRPr lang="tr-TR" dirty="0"/>
                    </a:p>
                  </a:txBody>
                  <a:tcPr/>
                </a:tc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 smtClean="0"/>
                        <a:t>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335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 smtClean="0"/>
                        <a:t>2021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effectLst/>
              </a:rPr>
              <a:t>Standardizasyon</a:t>
            </a:r>
            <a:endParaRPr lang="tr-TR" sz="3200" dirty="0"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Staj içi ve stajlar arası</a:t>
            </a:r>
          </a:p>
          <a:p>
            <a:endParaRPr lang="tr-TR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Stajların içerik farklılıkları, teorik/pratik oranındaki </a:t>
            </a:r>
          </a:p>
          <a:p>
            <a:pPr marL="0" indent="0">
              <a:buNone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   değişkenlikler, öğretim üyesi sayısında farklılıklar gibi</a:t>
            </a:r>
          </a:p>
          <a:p>
            <a:pPr marL="0" indent="0">
              <a:buNone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   nedenlerle stajların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‘’aynılaştırılması’’ mümkün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değil</a:t>
            </a:r>
          </a:p>
          <a:p>
            <a:endParaRPr lang="tr-TR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Pratiğin arttırılması, hasta takibi ve sunumuna daha fazla katılım önerilmekte..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Staj içi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standardizasyon özellikle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ölçme ve değerlendirmede önemli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072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tr-TR" sz="4000" dirty="0" smtClean="0">
                <a:effectLst/>
              </a:rPr>
              <a:t>Ölçme ve değerlendirme</a:t>
            </a:r>
            <a:endParaRPr lang="tr-TR" sz="4000" dirty="0"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Adli tıp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– yazılı ve sözlü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Anestezi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– sözlü ve pratik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Dermatoloji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– yapılandırılmış pratik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Enfeksiyon h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- yazılı ve pratik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FTR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- yazılı ve sözlü-pratik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Göğüs h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- yazılı + sözlü+ pratik + ara değerlendirme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Göğüs cerrahisi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– yazılı ve sözlü, derse katılım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Göz h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- yazılı ve pratik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KBB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- yazılı ve sözlü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Nöroloji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- yazılı ve sözlü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Beyin cer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.- sözlü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Ortopedi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yazılı+sözlü+pratik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Psikiyatri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yazılı+sözlü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+ pratik (dosya değ.)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Üroloji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– yazılı ve sözlü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3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Ölçme ve değerlendirme yöntemlerinin farklılığı, stajın süresi ve öğretim elemanı sayısı gibi etkenlere bağlı olarak </a:t>
            </a:r>
            <a:r>
              <a:rPr lang="tr-TR" dirty="0" smtClean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değişebilmekte</a:t>
            </a:r>
          </a:p>
          <a:p>
            <a:endParaRPr lang="tr-TR" dirty="0">
              <a:solidFill>
                <a:srgbClr val="2F5897">
                  <a:lumMod val="75000"/>
                </a:srgbClr>
              </a:solidFill>
              <a:latin typeface="Palatino Linotype"/>
            </a:endParaRPr>
          </a:p>
          <a:p>
            <a:pPr lvl="0"/>
            <a:r>
              <a:rPr lang="tr-TR" dirty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Mümkün olduğu kadar çeşitliliği fazla değerlendirme yöntemleri önerilmekte, geçmiş yıllara göre çeşitlilik artmış.</a:t>
            </a:r>
          </a:p>
          <a:p>
            <a:pPr lvl="0"/>
            <a:endParaRPr lang="tr-TR" dirty="0">
              <a:solidFill>
                <a:srgbClr val="2F5897">
                  <a:lumMod val="75000"/>
                </a:srgbClr>
              </a:solidFill>
              <a:latin typeface="Palatino Linotype"/>
            </a:endParaRPr>
          </a:p>
          <a:p>
            <a:pPr lvl="0"/>
            <a:r>
              <a:rPr lang="tr-TR" dirty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Sözlü ve yapılandırılmamış pratik sınavlarda nesnel değerlendirme yapılması açısından; </a:t>
            </a:r>
            <a:endParaRPr lang="tr-TR" dirty="0" smtClean="0">
              <a:solidFill>
                <a:srgbClr val="2F5897">
                  <a:lumMod val="75000"/>
                </a:srgbClr>
              </a:solidFill>
              <a:latin typeface="Palatino Linotype"/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--birden </a:t>
            </a:r>
            <a:r>
              <a:rPr lang="tr-TR" dirty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fazla öğretim </a:t>
            </a:r>
            <a:r>
              <a:rPr lang="tr-TR" dirty="0" smtClean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üyesinin yer alması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--önceden </a:t>
            </a:r>
            <a:r>
              <a:rPr lang="tr-TR" dirty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belirlenmiş standart sorular </a:t>
            </a:r>
            <a:r>
              <a:rPr lang="tr-TR" dirty="0" smtClean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oluşturulması, soruların kura ile çekilmesi..</a:t>
            </a:r>
            <a:endParaRPr lang="tr-TR" dirty="0">
              <a:solidFill>
                <a:srgbClr val="2F5897">
                  <a:lumMod val="75000"/>
                </a:srgbClr>
              </a:solidFill>
              <a:latin typeface="Palatino Linotype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41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sz="3200" b="1" dirty="0" smtClean="0">
                <a:solidFill>
                  <a:schemeClr val="tx2"/>
                </a:solidFill>
              </a:rPr>
              <a:t>                    Teşekkürler..</a:t>
            </a:r>
            <a:endParaRPr lang="tr-TR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1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157</TotalTime>
  <Words>235</Words>
  <Application>Microsoft Office PowerPoint</Application>
  <PresentationFormat>Ekran Gösterisi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Üst Düzey</vt:lpstr>
      <vt:lpstr>Dönem 5</vt:lpstr>
      <vt:lpstr>                                           Dönem 5 14 anabilim dalı Yıl içinde 8 staj grubu Toplam 216 öğrenci Her staj grubunda ortalama 26 öğrenci</vt:lpstr>
      <vt:lpstr>Öğrenci sayıları/staj grubu sayısı</vt:lpstr>
      <vt:lpstr>Standardizasyon</vt:lpstr>
      <vt:lpstr>Ölçme ve değerlendirme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5</dc:title>
  <dc:creator>cem cerit</dc:creator>
  <cp:lastModifiedBy>cem</cp:lastModifiedBy>
  <cp:revision>22</cp:revision>
  <dcterms:created xsi:type="dcterms:W3CDTF">2017-05-06T10:52:41Z</dcterms:created>
  <dcterms:modified xsi:type="dcterms:W3CDTF">2017-05-08T07:12:01Z</dcterms:modified>
</cp:coreProperties>
</file>