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4"/>
  </p:notesMasterIdLst>
  <p:handoutMasterIdLst>
    <p:handoutMasterId r:id="rId15"/>
  </p:handoutMasterIdLst>
  <p:sldIdLst>
    <p:sldId id="266" r:id="rId3"/>
    <p:sldId id="268" r:id="rId4"/>
    <p:sldId id="269" r:id="rId5"/>
    <p:sldId id="271" r:id="rId6"/>
    <p:sldId id="276" r:id="rId7"/>
    <p:sldId id="272" r:id="rId8"/>
    <p:sldId id="273" r:id="rId9"/>
    <p:sldId id="275" r:id="rId10"/>
    <p:sldId id="277" r:id="rId11"/>
    <p:sldId id="279"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94" autoAdjust="0"/>
    <p:restoredTop sz="72531" autoAdjust="0"/>
  </p:normalViewPr>
  <p:slideViewPr>
    <p:cSldViewPr snapToGrid="0">
      <p:cViewPr varScale="1">
        <p:scale>
          <a:sx n="52" d="100"/>
          <a:sy n="52" d="100"/>
        </p:scale>
        <p:origin x="-1206" y="-84"/>
      </p:cViewPr>
      <p:guideLst>
        <p:guide orient="horz" pos="2160"/>
        <p:guide pos="3840"/>
      </p:guideLst>
    </p:cSldViewPr>
  </p:slideViewPr>
  <p:notesTextViewPr>
    <p:cViewPr>
      <p:scale>
        <a:sx n="1" d="1"/>
        <a:sy n="1" d="1"/>
      </p:scale>
      <p:origin x="0" y="0"/>
    </p:cViewPr>
  </p:notesTextViewPr>
  <p:notesViewPr>
    <p:cSldViewPr snapToGrid="0" showGuides="1">
      <p:cViewPr varScale="1">
        <p:scale>
          <a:sx n="57" d="100"/>
          <a:sy n="57" d="100"/>
        </p:scale>
        <p:origin x="1200" y="4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C7EC9C-7EE8-4A56-855D-18AC07DBDCAD}" type="datetimeFigureOut">
              <a:rPr lang="tr-TR" smtClean="0"/>
              <a:pPr/>
              <a:t>07.05.2017</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EA21AD-3BA7-4B49-9DF1-2171993A8011}" type="slidenum">
              <a:rPr lang="tr-TR" smtClean="0"/>
              <a:pPr/>
              <a:t>‹#›</a:t>
            </a:fld>
            <a:endParaRPr lang="tr-TR" dirty="0"/>
          </a:p>
        </p:txBody>
      </p:sp>
    </p:spTree>
    <p:extLst>
      <p:ext uri="{BB962C8B-B14F-4D97-AF65-F5344CB8AC3E}">
        <p14:creationId xmlns:p14="http://schemas.microsoft.com/office/powerpoint/2010/main" xmlns="" val="3924349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C3EC70-F4BB-48E7-ABB8-9B7E359277E1}" type="datetimeFigureOut">
              <a:rPr lang="tr-TR" smtClean="0"/>
              <a:pPr/>
              <a:t>07.05.2017</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69046-D62F-49D8-96B7-3C014DC234D7}" type="slidenum">
              <a:rPr lang="tr-TR" smtClean="0"/>
              <a:pPr/>
              <a:t>‹#›</a:t>
            </a:fld>
            <a:endParaRPr lang="tr-TR" dirty="0"/>
          </a:p>
        </p:txBody>
      </p:sp>
    </p:spTree>
    <p:extLst>
      <p:ext uri="{BB962C8B-B14F-4D97-AF65-F5344CB8AC3E}">
        <p14:creationId xmlns:p14="http://schemas.microsoft.com/office/powerpoint/2010/main" xmlns="" val="2293714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mezun gözüyle tıp eğitimi hakkında kısa bir sunum yapmaya</a:t>
            </a:r>
            <a:r>
              <a:rPr lang="tr-TR" baseline="0" dirty="0" smtClean="0"/>
              <a:t> çalışacağım</a:t>
            </a:r>
          </a:p>
          <a:p>
            <a:r>
              <a:rPr lang="tr-TR" baseline="0" dirty="0" smtClean="0"/>
              <a:t>bu sunumu hazırlarken hem dernekten hem de kendi arkadaşlarımdan pek çok kişiyle konuştum pek çok fikir aldım burada onların düşüncelerine de yer verdim</a:t>
            </a:r>
          </a:p>
          <a:p>
            <a:r>
              <a:rPr lang="tr-TR" b="1" dirty="0" smtClean="0"/>
              <a:t>Aslında sunumun</a:t>
            </a:r>
            <a:r>
              <a:rPr lang="tr-TR" b="1" baseline="0" dirty="0" smtClean="0"/>
              <a:t> bir özeti olarak şunu söyleyebilirim</a:t>
            </a:r>
          </a:p>
          <a:p>
            <a:r>
              <a:rPr lang="tr-TR" baseline="0" dirty="0" smtClean="0"/>
              <a:t>Konuştuğum arkadaşlarıma Kocaeli üniversitesi tıp fakültesi mezunu olmaktan memnun musunuz diye sordum</a:t>
            </a:r>
          </a:p>
          <a:p>
            <a:r>
              <a:rPr lang="tr-TR" baseline="0" dirty="0" smtClean="0"/>
              <a:t>Ve hepsi de evet memnunum dedi</a:t>
            </a:r>
          </a:p>
          <a:p>
            <a:r>
              <a:rPr lang="tr-TR" b="1" baseline="0" dirty="0" smtClean="0"/>
              <a:t>Ben de buna katılıyorum </a:t>
            </a:r>
            <a:r>
              <a:rPr lang="tr-TR" baseline="0" dirty="0" smtClean="0"/>
              <a:t>kesinlikle gönül rahatlığıyla Kocaeli üniversitesi tıp fakültesi mezunu olmaktan memnunum diyebiliyorum</a:t>
            </a:r>
          </a:p>
          <a:p>
            <a:r>
              <a:rPr lang="tr-TR" baseline="0" dirty="0" smtClean="0"/>
              <a:t>Hatta keşke benim için şartlar daha farklı olsaydı da asistanlık eğitimimi de burada alsaydım diyebilirim</a:t>
            </a:r>
          </a:p>
          <a:p>
            <a:r>
              <a:rPr lang="tr-TR" b="1" baseline="0" dirty="0" smtClean="0"/>
              <a:t>Bence bu da fakültemizin pek çok açıdan tıp eğitiminde bir şeyleri doğru yaptığının göstergesi.</a:t>
            </a:r>
            <a:endParaRPr lang="tr-TR" b="1" dirty="0"/>
          </a:p>
        </p:txBody>
      </p:sp>
      <p:sp>
        <p:nvSpPr>
          <p:cNvPr id="4" name="Slayt Numarası Yer Tutucusu 3"/>
          <p:cNvSpPr>
            <a:spLocks noGrp="1"/>
          </p:cNvSpPr>
          <p:nvPr>
            <p:ph type="sldNum" sz="quarter" idx="10"/>
          </p:nvPr>
        </p:nvSpPr>
        <p:spPr/>
        <p:txBody>
          <a:bodyPr/>
          <a:lstStyle/>
          <a:p>
            <a:fld id="{9F669046-D62F-49D8-96B7-3C014DC234D7}" type="slidenum">
              <a:rPr lang="tr-TR" smtClean="0"/>
              <a:pPr/>
              <a:t>1</a:t>
            </a:fld>
            <a:endParaRPr lang="tr-TR" dirty="0"/>
          </a:p>
        </p:txBody>
      </p:sp>
    </p:spTree>
    <p:extLst>
      <p:ext uri="{BB962C8B-B14F-4D97-AF65-F5344CB8AC3E}">
        <p14:creationId xmlns:p14="http://schemas.microsoft.com/office/powerpoint/2010/main" xmlns="" val="1031738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F669046-D62F-49D8-96B7-3C014DC234D7}" type="slidenum">
              <a:rPr lang="tr-TR" smtClean="0"/>
              <a:pPr/>
              <a:t>10</a:t>
            </a:fld>
            <a:endParaRPr lang="tr-T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Son olarak bize çok değerli olan hekimlik mesleğini bizlere</a:t>
            </a:r>
            <a:r>
              <a:rPr lang="tr-TR" baseline="0" dirty="0" smtClean="0"/>
              <a:t> rağmen</a:t>
            </a:r>
            <a:r>
              <a:rPr lang="tr-TR" dirty="0" smtClean="0"/>
              <a:t> öğretmek için çabalayan</a:t>
            </a:r>
            <a:r>
              <a:rPr lang="tr-TR" baseline="0" dirty="0" smtClean="0"/>
              <a:t> ,yoklamalarla bizi sıkıştırdığı için,aslında hekimliğin nüanslarından bahsederken gereksiz görüp kızdığımız için tüm hocalarımızdan  özür diliyorum ve bu camiada olmamızı sağladıkları için minnet ve teşekkürlerimi sunuyorum.</a:t>
            </a:r>
            <a:endParaRPr lang="tr-TR" dirty="0"/>
          </a:p>
        </p:txBody>
      </p:sp>
      <p:sp>
        <p:nvSpPr>
          <p:cNvPr id="4" name="3 Slayt Numarası Yer Tutucusu"/>
          <p:cNvSpPr>
            <a:spLocks noGrp="1"/>
          </p:cNvSpPr>
          <p:nvPr>
            <p:ph type="sldNum" sz="quarter" idx="10"/>
          </p:nvPr>
        </p:nvSpPr>
        <p:spPr/>
        <p:txBody>
          <a:bodyPr/>
          <a:lstStyle/>
          <a:p>
            <a:fld id="{9F669046-D62F-49D8-96B7-3C014DC234D7}" type="slidenum">
              <a:rPr lang="tr-TR" smtClean="0"/>
              <a:pPr/>
              <a:t>11</a:t>
            </a:fld>
            <a:endParaRPr lang="tr-T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Kısa kısa başlıklar halinde eğitimimizi</a:t>
            </a:r>
            <a:r>
              <a:rPr lang="tr-TR" baseline="0" dirty="0" smtClean="0"/>
              <a:t> inceleyecek olursak</a:t>
            </a:r>
          </a:p>
          <a:p>
            <a:r>
              <a:rPr lang="tr-TR" baseline="0" dirty="0" smtClean="0"/>
              <a:t>Kocaeli üniversitesinin genel tıp eğitimi konusunda yeterli olduğunu düşünüyorum</a:t>
            </a:r>
          </a:p>
          <a:p>
            <a:r>
              <a:rPr lang="tr-TR" baseline="0" dirty="0" smtClean="0"/>
              <a:t>Toplumun öncelikli sağlık sorunlarını çözmede,</a:t>
            </a:r>
          </a:p>
          <a:p>
            <a:r>
              <a:rPr lang="tr-TR" baseline="0" dirty="0" smtClean="0"/>
              <a:t>Hastalıkların önlenmesi teşhisi tedavisi gibi konularda gerekli becerileri kazanabildiğimizi düşünüyorum</a:t>
            </a:r>
          </a:p>
          <a:p>
            <a:endParaRPr lang="tr-TR" baseline="0" dirty="0" smtClean="0"/>
          </a:p>
          <a:p>
            <a:r>
              <a:rPr lang="tr-TR" b="1" baseline="0" dirty="0" smtClean="0"/>
              <a:t>Tabi bu düşüncelerim her zaman böyle değildi</a:t>
            </a:r>
          </a:p>
          <a:p>
            <a:r>
              <a:rPr lang="tr-TR" b="1" baseline="0" dirty="0" smtClean="0"/>
              <a:t>Özellikle öğrenciliğimde sınav zamanları teorik derslerin fazlalığı konusunda çok şikayetçiydim</a:t>
            </a:r>
          </a:p>
          <a:p>
            <a:r>
              <a:rPr lang="tr-TR" b="1" baseline="0" dirty="0" smtClean="0"/>
              <a:t>Ama şimdi anlıyorum ki bu becerileri kazanabilmek için </a:t>
            </a:r>
            <a:r>
              <a:rPr lang="tr-TR" b="1" i="1" u="sng" baseline="0" dirty="0" smtClean="0"/>
              <a:t>evet zor ama gerekli bir yükmüş</a:t>
            </a:r>
            <a:endParaRPr lang="tr-TR" b="1" i="1" u="sng" dirty="0"/>
          </a:p>
        </p:txBody>
      </p:sp>
      <p:sp>
        <p:nvSpPr>
          <p:cNvPr id="4" name="Slayt Numarası Yer Tutucusu 3"/>
          <p:cNvSpPr>
            <a:spLocks noGrp="1"/>
          </p:cNvSpPr>
          <p:nvPr>
            <p:ph type="sldNum" sz="quarter" idx="10"/>
          </p:nvPr>
        </p:nvSpPr>
        <p:spPr/>
        <p:txBody>
          <a:bodyPr/>
          <a:lstStyle/>
          <a:p>
            <a:fld id="{9F669046-D62F-49D8-96B7-3C014DC234D7}" type="slidenum">
              <a:rPr lang="tr-TR" smtClean="0"/>
              <a:pPr/>
              <a:t>2</a:t>
            </a:fld>
            <a:endParaRPr lang="tr-TR" dirty="0"/>
          </a:p>
        </p:txBody>
      </p:sp>
    </p:spTree>
    <p:extLst>
      <p:ext uri="{BB962C8B-B14F-4D97-AF65-F5344CB8AC3E}">
        <p14:creationId xmlns:p14="http://schemas.microsoft.com/office/powerpoint/2010/main" xmlns="" val="2503345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Klinik beceriler konusunda </a:t>
            </a:r>
          </a:p>
          <a:p>
            <a:r>
              <a:rPr lang="tr-TR" dirty="0" smtClean="0"/>
              <a:t>Gerek tıbbi</a:t>
            </a:r>
            <a:r>
              <a:rPr lang="tr-TR" baseline="0" dirty="0" smtClean="0"/>
              <a:t> girişimlerde gerek yeniden canlandırma anamnez alma gerekse fizik muayene konularında </a:t>
            </a:r>
            <a:r>
              <a:rPr lang="tr-TR" b="1" baseline="0" dirty="0" smtClean="0"/>
              <a:t>yeterli eğitimi aldığımızı düşünüyorum</a:t>
            </a:r>
          </a:p>
          <a:p>
            <a:endParaRPr lang="tr-TR" b="1" baseline="0" dirty="0" smtClean="0"/>
          </a:p>
          <a:p>
            <a:r>
              <a:rPr lang="tr-TR" baseline="0" dirty="0" smtClean="0"/>
              <a:t>Birer itiraf gibi gelebilir ama yine öğrencilik dönemlerimde</a:t>
            </a:r>
          </a:p>
          <a:p>
            <a:r>
              <a:rPr lang="tr-TR" baseline="0" dirty="0" smtClean="0"/>
              <a:t>Pratik derslerden kaçmaya çalışırdık</a:t>
            </a:r>
          </a:p>
          <a:p>
            <a:r>
              <a:rPr lang="tr-TR" baseline="0" dirty="0" smtClean="0"/>
              <a:t>Stajyerken ya da internken tutulan nöbetlerden şikayet ederdik</a:t>
            </a:r>
          </a:p>
          <a:p>
            <a:r>
              <a:rPr lang="tr-TR" b="1" baseline="0" dirty="0" smtClean="0"/>
              <a:t>Ama şimdi anlıyorum ki bu pratik uygulamalar ve tutulan nöbetler  </a:t>
            </a:r>
            <a:r>
              <a:rPr lang="tr-TR" b="1" i="1" u="sng" baseline="0" dirty="0" smtClean="0"/>
              <a:t>sayesinde</a:t>
            </a:r>
            <a:r>
              <a:rPr lang="tr-TR" b="1" baseline="0" dirty="0" smtClean="0"/>
              <a:t>    bizler bu beceriyi kazandık</a:t>
            </a:r>
            <a:endParaRPr lang="tr-TR" b="1" dirty="0"/>
          </a:p>
        </p:txBody>
      </p:sp>
      <p:sp>
        <p:nvSpPr>
          <p:cNvPr id="4" name="Slayt Numarası Yer Tutucusu 3"/>
          <p:cNvSpPr>
            <a:spLocks noGrp="1"/>
          </p:cNvSpPr>
          <p:nvPr>
            <p:ph type="sldNum" sz="quarter" idx="10"/>
          </p:nvPr>
        </p:nvSpPr>
        <p:spPr/>
        <p:txBody>
          <a:bodyPr/>
          <a:lstStyle/>
          <a:p>
            <a:fld id="{9F669046-D62F-49D8-96B7-3C014DC234D7}" type="slidenum">
              <a:rPr lang="tr-TR" smtClean="0"/>
              <a:pPr/>
              <a:t>3</a:t>
            </a:fld>
            <a:endParaRPr lang="tr-TR" dirty="0"/>
          </a:p>
        </p:txBody>
      </p:sp>
    </p:spTree>
    <p:extLst>
      <p:ext uri="{BB962C8B-B14F-4D97-AF65-F5344CB8AC3E}">
        <p14:creationId xmlns:p14="http://schemas.microsoft.com/office/powerpoint/2010/main" xmlns="" val="1424997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İletişim becerilerine</a:t>
            </a:r>
            <a:r>
              <a:rPr lang="tr-TR" baseline="0" dirty="0" smtClean="0"/>
              <a:t> gelecek olursak</a:t>
            </a:r>
          </a:p>
          <a:p>
            <a:r>
              <a:rPr lang="tr-TR" baseline="0" dirty="0" smtClean="0"/>
              <a:t>Sunum becerileri -  kendini ifade etme -  meslektaşlarla iletişim kurabilme </a:t>
            </a:r>
            <a:r>
              <a:rPr lang="tr-TR" b="1" baseline="0" dirty="0" smtClean="0"/>
              <a:t>açısından fakültemizin iyi bir alt yapı sağladığını düşünüyorum</a:t>
            </a:r>
          </a:p>
          <a:p>
            <a:endParaRPr lang="tr-TR" baseline="0" dirty="0" smtClean="0"/>
          </a:p>
          <a:p>
            <a:r>
              <a:rPr lang="tr-TR" baseline="0" dirty="0" smtClean="0"/>
              <a:t>Bu alt yapıda öğrenci faaliyetlerinin de büyük katkısı olduğunu düşünüyorum</a:t>
            </a:r>
          </a:p>
          <a:p>
            <a:r>
              <a:rPr lang="tr-TR" baseline="0" dirty="0" smtClean="0"/>
              <a:t>Kocaeli üniversitesi zaten öğrenci faaliyetlerini destekleyen bir yapıya sahip ve kesinlikle bu özelliğini kaybetmemesi gerektiğini düşünüyorum</a:t>
            </a:r>
          </a:p>
          <a:p>
            <a:r>
              <a:rPr lang="tr-TR" baseline="0" dirty="0" smtClean="0"/>
              <a:t>Bilimsel araştırma topluluğunun TURKMISC’ın öğrenci kongrelerinin değişim programlarının kesinlikle desteklenmeye devam edilmesi gerektiğini düşünüyorum</a:t>
            </a:r>
            <a:endParaRPr lang="tr-TR" dirty="0"/>
          </a:p>
        </p:txBody>
      </p:sp>
      <p:sp>
        <p:nvSpPr>
          <p:cNvPr id="4" name="Slayt Numarası Yer Tutucusu 3"/>
          <p:cNvSpPr>
            <a:spLocks noGrp="1"/>
          </p:cNvSpPr>
          <p:nvPr>
            <p:ph type="sldNum" sz="quarter" idx="10"/>
          </p:nvPr>
        </p:nvSpPr>
        <p:spPr/>
        <p:txBody>
          <a:bodyPr/>
          <a:lstStyle/>
          <a:p>
            <a:fld id="{9F669046-D62F-49D8-96B7-3C014DC234D7}" type="slidenum">
              <a:rPr lang="tr-TR" smtClean="0"/>
              <a:pPr/>
              <a:t>4</a:t>
            </a:fld>
            <a:endParaRPr lang="tr-TR" dirty="0"/>
          </a:p>
        </p:txBody>
      </p:sp>
    </p:spTree>
    <p:extLst>
      <p:ext uri="{BB962C8B-B14F-4D97-AF65-F5344CB8AC3E}">
        <p14:creationId xmlns:p14="http://schemas.microsoft.com/office/powerpoint/2010/main" xmlns="" val="583961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Liderlik yöneticilik konusunda ise konuştuğum</a:t>
            </a:r>
            <a:r>
              <a:rPr lang="tr-TR" baseline="0" dirty="0" smtClean="0"/>
              <a:t> arkadaşlardan şöyle bir geri bildirim aldım bunu sizlerle de paylaşmak</a:t>
            </a:r>
          </a:p>
          <a:p>
            <a:r>
              <a:rPr lang="tr-TR" baseline="0" dirty="0" smtClean="0"/>
              <a:t>Hepimiz tıp eğitiminin </a:t>
            </a:r>
            <a:r>
              <a:rPr lang="tr-TR" b="1" baseline="0" dirty="0" smtClean="0"/>
              <a:t>bir usta çırak ilişkisi </a:t>
            </a:r>
            <a:r>
              <a:rPr lang="tr-TR" baseline="0" dirty="0" smtClean="0"/>
              <a:t>olduğunu biliyoruz</a:t>
            </a:r>
          </a:p>
          <a:p>
            <a:r>
              <a:rPr lang="tr-TR" baseline="0" dirty="0" smtClean="0"/>
              <a:t>Ve bu süreçte de </a:t>
            </a:r>
            <a:r>
              <a:rPr lang="tr-TR" b="1" baseline="0" dirty="0" smtClean="0"/>
              <a:t>ast üst ilişkisi </a:t>
            </a:r>
            <a:r>
              <a:rPr lang="tr-TR" baseline="0" dirty="0" smtClean="0"/>
              <a:t>olduğunun </a:t>
            </a:r>
            <a:r>
              <a:rPr lang="tr-TR" b="1" baseline="0" dirty="0" smtClean="0"/>
              <a:t>bir kıdem geleneği </a:t>
            </a:r>
            <a:r>
              <a:rPr lang="tr-TR" baseline="0" dirty="0" smtClean="0"/>
              <a:t>olduğunun farkındayız</a:t>
            </a:r>
          </a:p>
          <a:p>
            <a:r>
              <a:rPr lang="tr-TR" baseline="0" dirty="0" smtClean="0"/>
              <a:t>Fakat bazen </a:t>
            </a:r>
            <a:r>
              <a:rPr lang="tr-TR" b="1" baseline="0" dirty="0" smtClean="0"/>
              <a:t>özellikle de internlük döneminde </a:t>
            </a:r>
            <a:r>
              <a:rPr lang="tr-TR" baseline="0" dirty="0" smtClean="0"/>
              <a:t>kantarın topuzu kaçabiliyor diye düşünüyorum</a:t>
            </a:r>
          </a:p>
          <a:p>
            <a:r>
              <a:rPr lang="tr-TR" b="1" baseline="0" dirty="0" smtClean="0"/>
              <a:t>Öğrencilerin mezun olduktan sonra çalıştıkları yerlerde özgüvenle hareket edebilmeleri için eğitimleri süresince biraz daha desteklenmeleri gerektiğini düşünüyorum</a:t>
            </a:r>
          </a:p>
          <a:p>
            <a:r>
              <a:rPr lang="tr-TR" b="1" baseline="0" dirty="0" smtClean="0"/>
              <a:t>Eğitim süreçlerinde eğer öğrencilere bir doktorun hak ettiği gibi davranılırsa ve cesaretlendirilirse mezuniyet sonrası liderlik yöneticilik konusunda daha özgüvenli olacaklarını </a:t>
            </a:r>
            <a:r>
              <a:rPr lang="tr-TR" b="1" baseline="0" dirty="0" smtClean="0"/>
              <a:t>düşünüyorum.bu beceriyi kazanmak tabi ki tecrube kazanarak olacaktır.o yüzden tüm branşlarda hasta tanı tedavi ve takip süreçlerine öğrenciler daha çok dahil edilebilir.</a:t>
            </a:r>
          </a:p>
        </p:txBody>
      </p:sp>
      <p:sp>
        <p:nvSpPr>
          <p:cNvPr id="4" name="Slayt Numarası Yer Tutucusu 3"/>
          <p:cNvSpPr>
            <a:spLocks noGrp="1"/>
          </p:cNvSpPr>
          <p:nvPr>
            <p:ph type="sldNum" sz="quarter" idx="10"/>
          </p:nvPr>
        </p:nvSpPr>
        <p:spPr/>
        <p:txBody>
          <a:bodyPr/>
          <a:lstStyle/>
          <a:p>
            <a:fld id="{9F669046-D62F-49D8-96B7-3C014DC234D7}" type="slidenum">
              <a:rPr lang="tr-TR" smtClean="0"/>
              <a:pPr/>
              <a:t>5</a:t>
            </a:fld>
            <a:endParaRPr lang="tr-TR" dirty="0"/>
          </a:p>
        </p:txBody>
      </p:sp>
    </p:spTree>
    <p:extLst>
      <p:ext uri="{BB962C8B-B14F-4D97-AF65-F5344CB8AC3E}">
        <p14:creationId xmlns:p14="http://schemas.microsoft.com/office/powerpoint/2010/main" xmlns="" val="2364979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Hastalara biyopiskososyal bütünlük içinde bakabilme</a:t>
            </a:r>
            <a:r>
              <a:rPr lang="tr-TR" baseline="0" dirty="0" smtClean="0"/>
              <a:t>,</a:t>
            </a:r>
          </a:p>
          <a:p>
            <a:r>
              <a:rPr lang="tr-TR" baseline="0" dirty="0" smtClean="0"/>
              <a:t>İnsan haklarını hasta haklarını tıbbi etik kuralları gözetme konusunda Kocaeli üniversitesinin </a:t>
            </a:r>
            <a:r>
              <a:rPr lang="tr-TR" b="1" baseline="0" dirty="0" smtClean="0"/>
              <a:t>bizlere gerekli nosyonu kazandırdığını düşünüyorum</a:t>
            </a:r>
          </a:p>
          <a:p>
            <a:endParaRPr lang="tr-TR" b="1" baseline="0" dirty="0" smtClean="0"/>
          </a:p>
          <a:p>
            <a:r>
              <a:rPr lang="tr-TR" baseline="0" dirty="0" smtClean="0"/>
              <a:t>Bunu da her fırsatta tüm branş hocalarımızın hasta mahremiyetine gösterdikleri özen sayesinde öğrendik.</a:t>
            </a:r>
            <a:endParaRPr lang="tr-TR" baseline="0" dirty="0" smtClean="0"/>
          </a:p>
        </p:txBody>
      </p:sp>
      <p:sp>
        <p:nvSpPr>
          <p:cNvPr id="4" name="Slayt Numarası Yer Tutucusu 3"/>
          <p:cNvSpPr>
            <a:spLocks noGrp="1"/>
          </p:cNvSpPr>
          <p:nvPr>
            <p:ph type="sldNum" sz="quarter" idx="10"/>
          </p:nvPr>
        </p:nvSpPr>
        <p:spPr/>
        <p:txBody>
          <a:bodyPr/>
          <a:lstStyle/>
          <a:p>
            <a:fld id="{9F669046-D62F-49D8-96B7-3C014DC234D7}" type="slidenum">
              <a:rPr lang="tr-TR" smtClean="0"/>
              <a:pPr/>
              <a:t>6</a:t>
            </a:fld>
            <a:endParaRPr lang="tr-TR" dirty="0"/>
          </a:p>
        </p:txBody>
      </p:sp>
    </p:spTree>
    <p:extLst>
      <p:ext uri="{BB962C8B-B14F-4D97-AF65-F5344CB8AC3E}">
        <p14:creationId xmlns:p14="http://schemas.microsoft.com/office/powerpoint/2010/main" xmlns="" val="3557894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solidFill>
                  <a:schemeClr val="accent5"/>
                </a:solidFill>
              </a:rPr>
              <a:t>Problem çözme</a:t>
            </a:r>
            <a:r>
              <a:rPr lang="tr-TR" dirty="0" smtClean="0"/>
              <a:t>, </a:t>
            </a:r>
            <a:r>
              <a:rPr lang="tr-TR" sz="1200" i="1" dirty="0" smtClean="0"/>
              <a:t>analitik ve eleştirel düşünme, </a:t>
            </a:r>
            <a:r>
              <a:rPr lang="tr-TR" sz="1400" b="1" dirty="0" smtClean="0">
                <a:solidFill>
                  <a:schemeClr val="accent1"/>
                </a:solidFill>
              </a:rPr>
              <a:t>sentez</a:t>
            </a:r>
            <a:r>
              <a:rPr lang="tr-TR" dirty="0" smtClean="0"/>
              <a:t> ve</a:t>
            </a:r>
            <a:r>
              <a:rPr lang="tr-TR" sz="1400" dirty="0" smtClean="0">
                <a:effectLst>
                  <a:outerShdw blurRad="38100" dist="38100" dir="2700000" algn="tl">
                    <a:srgbClr val="000000">
                      <a:alpha val="43137"/>
                    </a:srgbClr>
                  </a:outerShdw>
                </a:effectLst>
              </a:rPr>
              <a:t> </a:t>
            </a:r>
            <a:r>
              <a:rPr lang="tr-TR" sz="1400" dirty="0" smtClean="0">
                <a:solidFill>
                  <a:schemeClr val="accent6">
                    <a:lumMod val="50000"/>
                  </a:schemeClr>
                </a:solidFill>
                <a:effectLst>
                  <a:outerShdw blurRad="38100" dist="38100" dir="2700000" algn="tl">
                    <a:srgbClr val="000000">
                      <a:alpha val="43137"/>
                    </a:srgbClr>
                  </a:outerShdw>
                </a:effectLst>
              </a:rPr>
              <a:t>değerlendirme </a:t>
            </a:r>
            <a:r>
              <a:rPr lang="tr-TR" dirty="0" smtClean="0"/>
              <a:t>becerilerini kazandırma konusunda </a:t>
            </a:r>
            <a:r>
              <a:rPr lang="tr-TR" b="1" dirty="0" smtClean="0"/>
              <a:t>eğitimimizin</a:t>
            </a:r>
            <a:r>
              <a:rPr lang="tr-TR" b="1" baseline="0" dirty="0" smtClean="0"/>
              <a:t> yeterli olduğunu düşünüyorum</a:t>
            </a:r>
          </a:p>
          <a:p>
            <a:pPr marL="0" marR="0" indent="0" algn="l" defTabSz="914400" rtl="0" eaLnBrk="1" fontAlgn="auto" latinLnBrk="0" hangingPunct="1">
              <a:lnSpc>
                <a:spcPct val="100000"/>
              </a:lnSpc>
              <a:spcBef>
                <a:spcPts val="0"/>
              </a:spcBef>
              <a:spcAft>
                <a:spcPts val="0"/>
              </a:spcAft>
              <a:buClrTx/>
              <a:buSzTx/>
              <a:buFontTx/>
              <a:buNone/>
              <a:tabLst/>
              <a:defRPr/>
            </a:pPr>
            <a:endParaRPr lang="tr-TR"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b="0" baseline="0" dirty="0" smtClean="0"/>
              <a:t>Fakat geliştirilmesi gereken bir konu olarak sunu söyleyebilirim</a:t>
            </a:r>
            <a:endParaRPr lang="tr-TR" b="0" dirty="0" smtClean="0"/>
          </a:p>
          <a:p>
            <a:r>
              <a:rPr lang="tr-TR" dirty="0" smtClean="0"/>
              <a:t>Bilimsel bir makale nasıl yazılır, bilimsel araştırmalar nasıl kurgulanır</a:t>
            </a:r>
            <a:r>
              <a:rPr lang="tr-TR" baseline="0" dirty="0" smtClean="0"/>
              <a:t> konusunda öğrenciler biraz daha eğitilebilir diye düşünüyorum</a:t>
            </a:r>
          </a:p>
          <a:p>
            <a:r>
              <a:rPr lang="tr-TR" b="1" baseline="0" dirty="0" smtClean="0"/>
              <a:t>Çünkü mezun olduktan sonra kimse bunları tam anlamıyla bize anlatmıyor.</a:t>
            </a:r>
          </a:p>
          <a:p>
            <a:r>
              <a:rPr lang="tr-TR" baseline="0" dirty="0" smtClean="0"/>
              <a:t>Akademik </a:t>
            </a:r>
            <a:r>
              <a:rPr lang="tr-TR" baseline="0" dirty="0" smtClean="0"/>
              <a:t>çalışma </a:t>
            </a:r>
            <a:r>
              <a:rPr lang="tr-TR" baseline="0" dirty="0" smtClean="0"/>
              <a:t>yapmak isteyen mezunlar bu konuda eksiklik duyuyor olabilir diye düşünüyorum</a:t>
            </a:r>
          </a:p>
          <a:p>
            <a:r>
              <a:rPr lang="tr-TR" baseline="0" dirty="0" smtClean="0"/>
              <a:t>Belki öğrenciyken </a:t>
            </a:r>
            <a:r>
              <a:rPr lang="tr-TR" b="1" baseline="0" dirty="0" smtClean="0"/>
              <a:t>bilimsel araştırmaların mutfak kısmında görev almak </a:t>
            </a:r>
            <a:r>
              <a:rPr lang="tr-TR" baseline="0" dirty="0" smtClean="0"/>
              <a:t>bu süreçleri öğrenmek gelecekleri açısından iyi olabilir diye düşünüyorum</a:t>
            </a:r>
          </a:p>
          <a:p>
            <a:endParaRPr lang="tr-TR" baseline="0" dirty="0" smtClean="0"/>
          </a:p>
          <a:p>
            <a:endParaRPr lang="tr-TR" dirty="0"/>
          </a:p>
        </p:txBody>
      </p:sp>
      <p:sp>
        <p:nvSpPr>
          <p:cNvPr id="4" name="Slayt Numarası Yer Tutucusu 3"/>
          <p:cNvSpPr>
            <a:spLocks noGrp="1"/>
          </p:cNvSpPr>
          <p:nvPr>
            <p:ph type="sldNum" sz="quarter" idx="10"/>
          </p:nvPr>
        </p:nvSpPr>
        <p:spPr/>
        <p:txBody>
          <a:bodyPr/>
          <a:lstStyle/>
          <a:p>
            <a:fld id="{9F669046-D62F-49D8-96B7-3C014DC234D7}" type="slidenum">
              <a:rPr lang="tr-TR" smtClean="0"/>
              <a:pPr/>
              <a:t>7</a:t>
            </a:fld>
            <a:endParaRPr lang="tr-TR" dirty="0"/>
          </a:p>
        </p:txBody>
      </p:sp>
    </p:spTree>
    <p:extLst>
      <p:ext uri="{BB962C8B-B14F-4D97-AF65-F5344CB8AC3E}">
        <p14:creationId xmlns:p14="http://schemas.microsoft.com/office/powerpoint/2010/main" xmlns="" val="3047708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smtClean="0"/>
          </a:p>
          <a:p>
            <a:r>
              <a:rPr lang="tr-TR" dirty="0" smtClean="0"/>
              <a:t>Eğitimleri esnasında Öğrencinin </a:t>
            </a:r>
            <a:r>
              <a:rPr lang="tr-TR" sz="1400" b="1" dirty="0" smtClean="0"/>
              <a:t>interaktif katılımı</a:t>
            </a:r>
          </a:p>
          <a:p>
            <a:r>
              <a:rPr lang="tr-TR" sz="1400" b="1" dirty="0" smtClean="0">
                <a:solidFill>
                  <a:srgbClr val="002060"/>
                </a:solidFill>
              </a:rPr>
              <a:t>Hasta başı eğitimler</a:t>
            </a:r>
          </a:p>
          <a:p>
            <a:r>
              <a:rPr lang="tr-TR" dirty="0" smtClean="0"/>
              <a:t>Hasta </a:t>
            </a:r>
            <a:r>
              <a:rPr lang="tr-TR" sz="1400" dirty="0" smtClean="0">
                <a:solidFill>
                  <a:srgbClr val="FF0000"/>
                </a:solidFill>
              </a:rPr>
              <a:t>sorumluluğunun özellikle internlik döneminde</a:t>
            </a:r>
            <a:r>
              <a:rPr lang="tr-TR" dirty="0" smtClean="0"/>
              <a:t> öğrencilere </a:t>
            </a:r>
            <a:r>
              <a:rPr lang="tr-TR" dirty="0" smtClean="0"/>
              <a:t>verilmesi</a:t>
            </a:r>
            <a:r>
              <a:rPr lang="tr-TR" baseline="0" dirty="0" smtClean="0"/>
              <a:t> </a:t>
            </a:r>
            <a:endParaRPr lang="tr-TR" dirty="0" smtClean="0"/>
          </a:p>
          <a:p>
            <a:r>
              <a:rPr lang="tr-TR" dirty="0" smtClean="0"/>
              <a:t>Hem Ulusal ve hem de uluslararası </a:t>
            </a:r>
            <a:r>
              <a:rPr lang="tr-TR" b="1" dirty="0" smtClean="0">
                <a:solidFill>
                  <a:srgbClr val="7030A0"/>
                </a:solidFill>
              </a:rPr>
              <a:t>öğrenci değişimlerine </a:t>
            </a:r>
            <a:r>
              <a:rPr lang="tr-TR" dirty="0" smtClean="0"/>
              <a:t>olanak sağlanması</a:t>
            </a:r>
          </a:p>
          <a:p>
            <a:r>
              <a:rPr lang="tr-TR" b="1" dirty="0" smtClean="0"/>
              <a:t>Fakültemizin iyi olduğu konular ve bu konulara</a:t>
            </a:r>
            <a:r>
              <a:rPr lang="tr-TR" b="1" baseline="0" dirty="0" smtClean="0"/>
              <a:t> desteğin devam etmesi gerektiği düşüncesindeyim</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Öğrenci - Öğretim üyesi ilişkilerindeki</a:t>
            </a:r>
            <a:r>
              <a:rPr lang="tr-TR" baseline="0" dirty="0" smtClean="0"/>
              <a:t> samimiyet de fakültemizin hiçbir zaman kaybetmemesini dilediğim çok önemli bir özelliği</a:t>
            </a:r>
            <a:endParaRPr lang="tr-TR" sz="1600" i="1" dirty="0" smtClean="0">
              <a:solidFill>
                <a:schemeClr val="accent5"/>
              </a:solidFill>
            </a:endParaRPr>
          </a:p>
          <a:p>
            <a:endParaRPr lang="tr-TR" dirty="0"/>
          </a:p>
        </p:txBody>
      </p:sp>
      <p:sp>
        <p:nvSpPr>
          <p:cNvPr id="4" name="Slayt Numarası Yer Tutucusu 3"/>
          <p:cNvSpPr>
            <a:spLocks noGrp="1"/>
          </p:cNvSpPr>
          <p:nvPr>
            <p:ph type="sldNum" sz="quarter" idx="10"/>
          </p:nvPr>
        </p:nvSpPr>
        <p:spPr/>
        <p:txBody>
          <a:bodyPr/>
          <a:lstStyle/>
          <a:p>
            <a:fld id="{9F669046-D62F-49D8-96B7-3C014DC234D7}" type="slidenum">
              <a:rPr lang="tr-TR" smtClean="0"/>
              <a:pPr/>
              <a:t>8</a:t>
            </a:fld>
            <a:endParaRPr lang="tr-TR" dirty="0"/>
          </a:p>
        </p:txBody>
      </p:sp>
    </p:spTree>
    <p:extLst>
      <p:ext uri="{BB962C8B-B14F-4D97-AF65-F5344CB8AC3E}">
        <p14:creationId xmlns:p14="http://schemas.microsoft.com/office/powerpoint/2010/main" xmlns="" val="927515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Son</a:t>
            </a:r>
            <a:r>
              <a:rPr lang="tr-TR" baseline="0" dirty="0" smtClean="0"/>
              <a:t> olarak değinmek istediğim aslında bir doktor burdan mezun olduğunda temel olarak işine yarayacak kazanımlar neler.Bunlar dışında elbette bir çok kazanıma sahip oluyoruz.Benim ve benim gibi  özellikle perifer acillerde çalışan hekimlerin kullandığı kazanımlar.</a:t>
            </a:r>
          </a:p>
          <a:p>
            <a:r>
              <a:rPr lang="tr-TR" baseline="0" dirty="0" smtClean="0"/>
              <a:t>Hemen her branşta tabi ki tamamen yeterli olmasa da en azından sadece aciller ya da sağlık kuruluşları değil günlük hayatta etrafımızda kileri bilgilendirme.</a:t>
            </a:r>
          </a:p>
          <a:p>
            <a:r>
              <a:rPr lang="tr-TR" baseline="0" dirty="0" smtClean="0"/>
              <a:t>Aciller konusunda temel eğitimi aldığımızı düşünüyorum.ama öneri olarak özellikle son yıl acil stajının uzatılması ya da her branş aciline yaklaşımın kendi içinde pratik olarak uygulanması.</a:t>
            </a:r>
          </a:p>
          <a:p>
            <a:r>
              <a:rPr lang="tr-TR" baseline="0" dirty="0" smtClean="0"/>
              <a:t>Hekim demek sadece sağlıkçı demek değil aynı zamanında toplumun aydın bireyleridir bana göre.Toplumsal sorunlarda öne çıkıp toplumu bilgilendirip yönlendirme gibi de bir nosyonu bize kazandıran hocalarımıza ayrıca teşekkür ediyorum.</a:t>
            </a:r>
          </a:p>
          <a:p>
            <a:r>
              <a:rPr lang="tr-TR" baseline="0" dirty="0" smtClean="0"/>
              <a:t>Ve geldik bir tıp fakültesi öğrencisinin ben sağlık memuru mu olacağım diyip,yapmaktan imtina edip kaçmaya çalıştığı becerilere .</a:t>
            </a:r>
          </a:p>
          <a:p>
            <a:r>
              <a:rPr lang="tr-TR" baseline="0" dirty="0" smtClean="0"/>
              <a:t>Mutlaka ama mutlaka her hekimin edinmesi gereken becerilerdir bunlar.bir hekimi asıl kahraman yapan işlerdir aslında </a:t>
            </a:r>
            <a:r>
              <a:rPr lang="tr-TR" baseline="0" dirty="0" smtClean="0">
                <a:sym typeface="Wingdings" pitchFamily="2" charset="2"/>
              </a:rPr>
              <a:t></a:t>
            </a:r>
            <a:endParaRPr lang="tr-TR" baseline="0" dirty="0" smtClean="0"/>
          </a:p>
          <a:p>
            <a:endParaRPr lang="tr-TR" dirty="0"/>
          </a:p>
        </p:txBody>
      </p:sp>
      <p:sp>
        <p:nvSpPr>
          <p:cNvPr id="4" name="3 Slayt Numarası Yer Tutucusu"/>
          <p:cNvSpPr>
            <a:spLocks noGrp="1"/>
          </p:cNvSpPr>
          <p:nvPr>
            <p:ph type="sldNum" sz="quarter" idx="10"/>
          </p:nvPr>
        </p:nvSpPr>
        <p:spPr/>
        <p:txBody>
          <a:bodyPr/>
          <a:lstStyle/>
          <a:p>
            <a:fld id="{9F669046-D62F-49D8-96B7-3C014DC234D7}" type="slidenum">
              <a:rPr lang="tr-TR" smtClean="0"/>
              <a:pPr/>
              <a:t>9</a:t>
            </a:fld>
            <a:endParaRPr lang="tr-T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910080" y="359898"/>
            <a:ext cx="987552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54AB02A5-4FE5-49D9-9E24-09F23B90C450}" type="datetimeFigureOut">
              <a:rPr lang="en-US" smtClean="0"/>
              <a:pPr/>
              <a:t>5/7/2017</a:t>
            </a:fld>
            <a:endParaRPr lang="en-US"/>
          </a:p>
        </p:txBody>
      </p:sp>
      <p:sp>
        <p:nvSpPr>
          <p:cNvPr id="20" name="19 Altbilgi Yer Tutucusu"/>
          <p:cNvSpPr>
            <a:spLocks noGrp="1"/>
          </p:cNvSpPr>
          <p:nvPr>
            <p:ph type="ftr" sz="quarter" idx="11"/>
          </p:nvPr>
        </p:nvSpPr>
        <p:spPr/>
        <p:txBody>
          <a:bodyPr/>
          <a:lstStyle>
            <a:extLst/>
          </a:lstStyle>
          <a:p>
            <a:endParaRPr kumimoji="0" lang="en-US"/>
          </a:p>
        </p:txBody>
      </p:sp>
      <p:sp>
        <p:nvSpPr>
          <p:cNvPr id="10" name="9 Slayt Numarası Yer Tutucusu"/>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
        <p:nvSpPr>
          <p:cNvPr id="8" name="7 Oval"/>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448038D-A533-4232-9027-FA76A8648FFE}" type="datetime1">
              <a:rPr lang="tr-TR" smtClean="0"/>
              <a:pPr/>
              <a:t>07.05.2017</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484FD59D-33F1-4A76-843D-E67207CAFE54}" type="slidenum">
              <a:rPr lang="tr-TR" smtClean="0"/>
              <a:pPr/>
              <a:t>‹#›</a:t>
            </a:fld>
            <a:endParaRPr lang="tr-TR" dirty="0"/>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44000" y="274640"/>
            <a:ext cx="24384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524000" y="274641"/>
            <a:ext cx="7416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8FA6684-D08A-4996-B2B7-9E8AD2F23263}" type="datetime1">
              <a:rPr lang="tr-TR" smtClean="0"/>
              <a:pPr/>
              <a:t>07.05.2017</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484FD59D-33F1-4A76-843D-E67207CAFE54}" type="slidenum">
              <a:rPr lang="tr-TR" smtClean="0"/>
              <a:pPr/>
              <a:t>‹#›</a:t>
            </a:fld>
            <a:endParaRPr lang="tr-TR"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6FFA8D6-61CB-47CF-BA93-9D77189827BB}" type="datetime1">
              <a:rPr lang="tr-TR" smtClean="0"/>
              <a:pPr/>
              <a:t>07.05.2017</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484FD59D-33F1-4A76-843D-E67207CAFE54}" type="slidenum">
              <a:rPr lang="tr-TR" smtClean="0"/>
              <a:pPr/>
              <a:t>‹#›</a:t>
            </a:fld>
            <a:endParaRPr lang="tr-TR" dirty="0"/>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54AB02A5-4FE5-49D9-9E24-09F23B90C450}" type="datetimeFigureOut">
              <a:rPr lang="en-US" smtClean="0"/>
              <a:pPr/>
              <a:t>5/7/2017</a:t>
            </a:fld>
            <a:endParaRPr lang="en-US"/>
          </a:p>
        </p:txBody>
      </p:sp>
      <p:sp>
        <p:nvSpPr>
          <p:cNvPr id="5" name="4 Altbilgi Yer Tutucusu"/>
          <p:cNvSpPr>
            <a:spLocks noGrp="1"/>
          </p:cNvSpPr>
          <p:nvPr>
            <p:ph type="ftr" sz="quarter" idx="11"/>
          </p:nvPr>
        </p:nvSpPr>
        <p:spPr/>
        <p:txBody>
          <a:bodyPr/>
          <a:lstStyle>
            <a:extLst/>
          </a:lstStyle>
          <a:p>
            <a:endParaRPr kumimoji="0" lang="en-US"/>
          </a:p>
        </p:txBody>
      </p:sp>
      <p:sp>
        <p:nvSpPr>
          <p:cNvPr id="6" name="5 Slayt Numarası Yer Tutucusu"/>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
        <p:nvSpPr>
          <p:cNvPr id="10" name="9 Dikdörtgen"/>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914144" y="274320"/>
            <a:ext cx="999744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C1B7E7D-B1C3-4D38-A3E7-DB661474DFA3}" type="datetime1">
              <a:rPr lang="tr-TR" smtClean="0"/>
              <a:pPr/>
              <a:t>07.05.2017</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484FD59D-33F1-4A76-843D-E67207CAFE54}" type="slidenum">
              <a:rPr lang="tr-TR" smtClean="0"/>
              <a:pPr/>
              <a:t>‹#›</a:t>
            </a:fld>
            <a:endParaRPr lang="tr-TR" dirty="0"/>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01665A98-BAEE-4D67-82E9-CE341A8B1BD7}" type="datetime1">
              <a:rPr lang="tr-TR" smtClean="0"/>
              <a:pPr/>
              <a:t>07.05.2017</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484FD59D-33F1-4A76-843D-E67207CAFE54}" type="slidenum">
              <a:rPr lang="tr-TR" smtClean="0"/>
              <a:pPr/>
              <a:t>‹#›</a:t>
            </a:fld>
            <a:endParaRPr lang="tr-TR" dirty="0"/>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914144" y="274320"/>
            <a:ext cx="999744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C3DF3676-3175-4B01-98B5-6DAE028379AE}" type="datetime1">
              <a:rPr lang="tr-TR" smtClean="0"/>
              <a:pPr/>
              <a:t>07.05.2017</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484FD59D-33F1-4A76-843D-E67207CAFE54}" type="slidenum">
              <a:rPr lang="tr-TR" smtClean="0"/>
              <a:pPr/>
              <a:t>‹#›</a:t>
            </a:fld>
            <a:endParaRPr lang="tr-TR" dirty="0"/>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8C70FE93-8C9D-445F-8DF8-8B1CC97CC7C0}" type="datetime1">
              <a:rPr lang="tr-TR" smtClean="0"/>
              <a:pPr/>
              <a:t>07.05.2017</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484FD59D-33F1-4A76-843D-E67207CAFE54}" type="slidenum">
              <a:rPr lang="tr-TR" smtClean="0"/>
              <a:pPr/>
              <a:t>‹#›</a:t>
            </a:fld>
            <a:endParaRPr lang="tr-TR" dirty="0"/>
          </a:p>
        </p:txBody>
      </p:sp>
      <p:sp>
        <p:nvSpPr>
          <p:cNvPr id="6" name="5 Dikdörtgen"/>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10A4EF1E-763C-49B4-B17B-F97011BFC2C2}" type="datetime1">
              <a:rPr lang="tr-TR" smtClean="0"/>
              <a:pPr/>
              <a:t>07.05.2017</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484FD59D-33F1-4A76-843D-E67207CAFE54}" type="slidenum">
              <a:rPr lang="tr-TR" smtClean="0"/>
              <a:pPr/>
              <a:t>‹#›</a:t>
            </a:fld>
            <a:endParaRPr lang="tr-TR" dirty="0"/>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F0800FDC-A43D-4B5A-B091-F5339D0144BE}" type="datetime1">
              <a:rPr lang="tr-TR" smtClean="0"/>
              <a:pPr/>
              <a:t>07.05.2017</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484FD59D-33F1-4A76-843D-E67207CAFE54}" type="slidenum">
              <a:rPr lang="tr-TR" smtClean="0"/>
              <a:pPr/>
              <a:t>‹#›</a:t>
            </a:fld>
            <a:endParaRPr lang="tr-TR" dirty="0"/>
          </a:p>
        </p:txBody>
      </p:sp>
      <p:sp>
        <p:nvSpPr>
          <p:cNvPr id="8" name="7 Dikdörtgen"/>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914144" y="274638"/>
            <a:ext cx="999744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AB6F22D-34FA-43A4-B48A-40A230D6062C}" type="datetime1">
              <a:rPr lang="tr-TR" smtClean="0"/>
              <a:pPr/>
              <a:t>07.05.2017</a:t>
            </a:fld>
            <a:endParaRPr lang="tr-TR" dirty="0"/>
          </a:p>
        </p:txBody>
      </p:sp>
      <p:sp>
        <p:nvSpPr>
          <p:cNvPr id="10" name="9 Altbilgi Yer Tutucusu"/>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84FD59D-33F1-4A76-843D-E67207CAFE54}" type="slidenum">
              <a:rPr lang="tr-TR" smtClean="0"/>
              <a:pPr/>
              <a:t>‹#›</a:t>
            </a:fld>
            <a:endParaRPr lang="tr-TR" dirty="0"/>
          </a:p>
        </p:txBody>
      </p:sp>
      <p:sp>
        <p:nvSpPr>
          <p:cNvPr id="15" name="14 Dikdörtgen"/>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grpSp>
        <p:nvGrpSpPr>
          <p:cNvPr id="13" name="Grup 62"/>
          <p:cNvGrpSpPr/>
          <p:nvPr userDrawn="1"/>
        </p:nvGrpSpPr>
        <p:grpSpPr>
          <a:xfrm>
            <a:off x="11123612" y="4051301"/>
            <a:ext cx="965215" cy="2807461"/>
            <a:chOff x="11123612" y="4051301"/>
            <a:chExt cx="965215" cy="2807461"/>
          </a:xfrm>
        </p:grpSpPr>
        <p:sp>
          <p:nvSpPr>
            <p:cNvPr id="14" name="Serbest Form 44"/>
            <p:cNvSpPr>
              <a:spLocks/>
            </p:cNvSpPr>
            <p:nvPr userDrawn="1"/>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16" name="Satır 45"/>
            <p:cNvSpPr>
              <a:spLocks noChangeShapeType="1"/>
            </p:cNvSpPr>
            <p:nvPr userDrawn="1"/>
          </p:nvSpPr>
          <p:spPr bwMode="auto">
            <a:xfrm flipH="1">
              <a:off x="11669712" y="6858762"/>
              <a:ext cx="15875"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17" name="Serbest Form 46"/>
            <p:cNvSpPr>
              <a:spLocks/>
            </p:cNvSpPr>
            <p:nvPr userDrawn="1"/>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18" name="Serbest Form 47"/>
            <p:cNvSpPr>
              <a:spLocks/>
            </p:cNvSpPr>
            <p:nvPr userDrawn="1"/>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19" name="Serbest Form 48"/>
            <p:cNvSpPr>
              <a:spLocks/>
            </p:cNvSpPr>
            <p:nvPr userDrawn="1"/>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20" name="Serbest Form 49"/>
            <p:cNvSpPr>
              <a:spLocks/>
            </p:cNvSpPr>
            <p:nvPr userDrawn="1"/>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21" name="Serbest Form 10"/>
            <p:cNvSpPr>
              <a:spLocks/>
            </p:cNvSpPr>
            <p:nvPr userDrawn="1"/>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23" name="Serbest Form 16"/>
            <p:cNvSpPr>
              <a:spLocks/>
            </p:cNvSpPr>
            <p:nvPr userDrawn="1"/>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25" name="Serbest Form 18"/>
            <p:cNvSpPr>
              <a:spLocks/>
            </p:cNvSpPr>
            <p:nvPr userDrawn="1"/>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r-TR" dirty="0"/>
            </a:p>
          </p:txBody>
        </p:sp>
      </p:grpSp>
      <p:grpSp>
        <p:nvGrpSpPr>
          <p:cNvPr id="26" name="Grup 61"/>
          <p:cNvGrpSpPr/>
          <p:nvPr userDrawn="1"/>
        </p:nvGrpSpPr>
        <p:grpSpPr>
          <a:xfrm>
            <a:off x="44450" y="1370013"/>
            <a:ext cx="1198563" cy="5487987"/>
            <a:chOff x="44450" y="1370013"/>
            <a:chExt cx="1198563" cy="5487987"/>
          </a:xfrm>
        </p:grpSpPr>
        <p:sp>
          <p:nvSpPr>
            <p:cNvPr id="27" name="Serbest Form 5"/>
            <p:cNvSpPr>
              <a:spLocks/>
            </p:cNvSpPr>
            <p:nvPr userDrawn="1"/>
          </p:nvSpPr>
          <p:spPr bwMode="auto">
            <a:xfrm flipH="1">
              <a:off x="277813" y="6858000"/>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28" name="Satır 6"/>
            <p:cNvSpPr>
              <a:spLocks noChangeShapeType="1"/>
            </p:cNvSpPr>
            <p:nvPr userDrawn="1"/>
          </p:nvSpPr>
          <p:spPr bwMode="auto">
            <a:xfrm>
              <a:off x="277813" y="6858000"/>
              <a:ext cx="1270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29" name="Serbest Form 7"/>
            <p:cNvSpPr>
              <a:spLocks/>
            </p:cNvSpPr>
            <p:nvPr userDrawn="1"/>
          </p:nvSpPr>
          <p:spPr bwMode="auto">
            <a:xfrm flipH="1">
              <a:off x="117475" y="5873750"/>
              <a:ext cx="173038" cy="984250"/>
            </a:xfrm>
            <a:custGeom>
              <a:avLst/>
              <a:gdLst>
                <a:gd name="T0" fmla="*/ 0 w 70"/>
                <a:gd name="T1" fmla="*/ 402 h 402"/>
                <a:gd name="T2" fmla="*/ 0 w 70"/>
                <a:gd name="T3" fmla="*/ 1 h 402"/>
                <a:gd name="T4" fmla="*/ 4 w 70"/>
                <a:gd name="T5" fmla="*/ 0 h 402"/>
                <a:gd name="T6" fmla="*/ 5 w 70"/>
                <a:gd name="T7" fmla="*/ 402 h 402"/>
              </a:gdLst>
              <a:ahLst/>
              <a:cxnLst>
                <a:cxn ang="0">
                  <a:pos x="T0" y="T1"/>
                </a:cxn>
                <a:cxn ang="0">
                  <a:pos x="T2" y="T3"/>
                </a:cxn>
                <a:cxn ang="0">
                  <a:pos x="T4" y="T5"/>
                </a:cxn>
                <a:cxn ang="0">
                  <a:pos x="T6" y="T7"/>
                </a:cxn>
              </a:cxnLst>
              <a:rect l="0" t="0" r="r" b="b"/>
              <a:pathLst>
                <a:path w="70" h="402">
                  <a:moveTo>
                    <a:pt x="0" y="402"/>
                  </a:moveTo>
                  <a:cubicBezTo>
                    <a:pt x="66" y="232"/>
                    <a:pt x="1" y="4"/>
                    <a:pt x="0" y="1"/>
                  </a:cubicBezTo>
                  <a:cubicBezTo>
                    <a:pt x="4" y="0"/>
                    <a:pt x="4" y="0"/>
                    <a:pt x="4" y="0"/>
                  </a:cubicBezTo>
                  <a:cubicBezTo>
                    <a:pt x="5" y="2"/>
                    <a:pt x="70" y="231"/>
                    <a:pt x="5" y="402"/>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30" name="Serbest Form 8"/>
            <p:cNvSpPr>
              <a:spLocks/>
            </p:cNvSpPr>
            <p:nvPr userDrawn="1"/>
          </p:nvSpPr>
          <p:spPr bwMode="auto">
            <a:xfrm flipH="1">
              <a:off x="79375" y="3760788"/>
              <a:ext cx="87313" cy="76200"/>
            </a:xfrm>
            <a:custGeom>
              <a:avLst/>
              <a:gdLst>
                <a:gd name="T0" fmla="*/ 21 w 36"/>
                <a:gd name="T1" fmla="*/ 29 h 31"/>
                <a:gd name="T2" fmla="*/ 1 w 36"/>
                <a:gd name="T3" fmla="*/ 19 h 31"/>
                <a:gd name="T4" fmla="*/ 16 w 36"/>
                <a:gd name="T5" fmla="*/ 2 h 31"/>
                <a:gd name="T6" fmla="*/ 35 w 36"/>
                <a:gd name="T7" fmla="*/ 13 h 31"/>
                <a:gd name="T8" fmla="*/ 21 w 36"/>
                <a:gd name="T9" fmla="*/ 29 h 31"/>
              </a:gdLst>
              <a:ahLst/>
              <a:cxnLst>
                <a:cxn ang="0">
                  <a:pos x="T0" y="T1"/>
                </a:cxn>
                <a:cxn ang="0">
                  <a:pos x="T2" y="T3"/>
                </a:cxn>
                <a:cxn ang="0">
                  <a:pos x="T4" y="T5"/>
                </a:cxn>
                <a:cxn ang="0">
                  <a:pos x="T6" y="T7"/>
                </a:cxn>
                <a:cxn ang="0">
                  <a:pos x="T8" y="T9"/>
                </a:cxn>
              </a:cxnLst>
              <a:rect l="0" t="0" r="r" b="b"/>
              <a:pathLst>
                <a:path w="36" h="31">
                  <a:moveTo>
                    <a:pt x="21" y="29"/>
                  </a:moveTo>
                  <a:cubicBezTo>
                    <a:pt x="11" y="31"/>
                    <a:pt x="3" y="26"/>
                    <a:pt x="1" y="19"/>
                  </a:cubicBezTo>
                  <a:cubicBezTo>
                    <a:pt x="0" y="11"/>
                    <a:pt x="7" y="4"/>
                    <a:pt x="16" y="2"/>
                  </a:cubicBezTo>
                  <a:cubicBezTo>
                    <a:pt x="25" y="0"/>
                    <a:pt x="34" y="5"/>
                    <a:pt x="35" y="13"/>
                  </a:cubicBezTo>
                  <a:cubicBezTo>
                    <a:pt x="36" y="20"/>
                    <a:pt x="30" y="28"/>
                    <a:pt x="21" y="29"/>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31" name="Serbest Form 12"/>
            <p:cNvSpPr>
              <a:spLocks/>
            </p:cNvSpPr>
            <p:nvPr userDrawn="1"/>
          </p:nvSpPr>
          <p:spPr bwMode="auto">
            <a:xfrm flipH="1">
              <a:off x="241300" y="4100513"/>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32" name="Serbest Form 13"/>
            <p:cNvSpPr>
              <a:spLocks/>
            </p:cNvSpPr>
            <p:nvPr userDrawn="1"/>
          </p:nvSpPr>
          <p:spPr bwMode="auto">
            <a:xfrm flipH="1">
              <a:off x="762001" y="4652963"/>
              <a:ext cx="88900" cy="85725"/>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33" name="Serbest Form 14"/>
            <p:cNvSpPr>
              <a:spLocks/>
            </p:cNvSpPr>
            <p:nvPr userDrawn="1"/>
          </p:nvSpPr>
          <p:spPr bwMode="auto">
            <a:xfrm flipH="1">
              <a:off x="312738" y="2260600"/>
              <a:ext cx="730251" cy="4597400"/>
            </a:xfrm>
            <a:custGeom>
              <a:avLst/>
              <a:gdLst>
                <a:gd name="T0" fmla="*/ 171 w 297"/>
                <a:gd name="T1" fmla="*/ 0 h 1879"/>
                <a:gd name="T2" fmla="*/ 168 w 297"/>
                <a:gd name="T3" fmla="*/ 3 h 1879"/>
                <a:gd name="T4" fmla="*/ 264 w 297"/>
                <a:gd name="T5" fmla="*/ 422 h 1879"/>
                <a:gd name="T6" fmla="*/ 222 w 297"/>
                <a:gd name="T7" fmla="*/ 365 h 1879"/>
                <a:gd name="T8" fmla="*/ 219 w 297"/>
                <a:gd name="T9" fmla="*/ 368 h 1879"/>
                <a:gd name="T10" fmla="*/ 264 w 297"/>
                <a:gd name="T11" fmla="*/ 428 h 1879"/>
                <a:gd name="T12" fmla="*/ 264 w 297"/>
                <a:gd name="T13" fmla="*/ 428 h 1879"/>
                <a:gd name="T14" fmla="*/ 232 w 297"/>
                <a:gd name="T15" fmla="*/ 984 h 1879"/>
                <a:gd name="T16" fmla="*/ 0 w 297"/>
                <a:gd name="T17" fmla="*/ 1879 h 1879"/>
                <a:gd name="T18" fmla="*/ 5 w 297"/>
                <a:gd name="T19" fmla="*/ 1879 h 1879"/>
                <a:gd name="T20" fmla="*/ 236 w 297"/>
                <a:gd name="T21" fmla="*/ 985 h 1879"/>
                <a:gd name="T22" fmla="*/ 171 w 297"/>
                <a:gd name="T23"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7" h="1879">
                  <a:moveTo>
                    <a:pt x="171" y="0"/>
                  </a:moveTo>
                  <a:cubicBezTo>
                    <a:pt x="168" y="3"/>
                    <a:pt x="168" y="3"/>
                    <a:pt x="168" y="3"/>
                  </a:cubicBezTo>
                  <a:cubicBezTo>
                    <a:pt x="225" y="70"/>
                    <a:pt x="258" y="217"/>
                    <a:pt x="264" y="422"/>
                  </a:cubicBezTo>
                  <a:cubicBezTo>
                    <a:pt x="222" y="365"/>
                    <a:pt x="222" y="365"/>
                    <a:pt x="222" y="365"/>
                  </a:cubicBezTo>
                  <a:cubicBezTo>
                    <a:pt x="219" y="368"/>
                    <a:pt x="219" y="368"/>
                    <a:pt x="219" y="368"/>
                  </a:cubicBezTo>
                  <a:cubicBezTo>
                    <a:pt x="264" y="428"/>
                    <a:pt x="264" y="428"/>
                    <a:pt x="264" y="428"/>
                  </a:cubicBezTo>
                  <a:cubicBezTo>
                    <a:pt x="264" y="428"/>
                    <a:pt x="264" y="428"/>
                    <a:pt x="264" y="428"/>
                  </a:cubicBezTo>
                  <a:cubicBezTo>
                    <a:pt x="269" y="583"/>
                    <a:pt x="258" y="772"/>
                    <a:pt x="232" y="984"/>
                  </a:cubicBezTo>
                  <a:cubicBezTo>
                    <a:pt x="181" y="1404"/>
                    <a:pt x="83" y="1780"/>
                    <a:pt x="0" y="1879"/>
                  </a:cubicBezTo>
                  <a:cubicBezTo>
                    <a:pt x="5" y="1879"/>
                    <a:pt x="5" y="1879"/>
                    <a:pt x="5" y="1879"/>
                  </a:cubicBezTo>
                  <a:cubicBezTo>
                    <a:pt x="88" y="1775"/>
                    <a:pt x="185" y="1401"/>
                    <a:pt x="236" y="985"/>
                  </a:cubicBezTo>
                  <a:cubicBezTo>
                    <a:pt x="297" y="487"/>
                    <a:pt x="273" y="119"/>
                    <a:pt x="171" y="0"/>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34" name="Serbest Form 15"/>
            <p:cNvSpPr>
              <a:spLocks/>
            </p:cNvSpPr>
            <p:nvPr userDrawn="1"/>
          </p:nvSpPr>
          <p:spPr bwMode="auto">
            <a:xfrm flipH="1">
              <a:off x="273050"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35" name="Satır 14"/>
            <p:cNvSpPr>
              <a:spLocks noChangeShapeType="1"/>
            </p:cNvSpPr>
            <p:nvPr userDrawn="1"/>
          </p:nvSpPr>
          <p:spPr bwMode="auto">
            <a:xfrm>
              <a:off x="273050" y="6858000"/>
              <a:ext cx="9525"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36" name="Serbest Form 17"/>
            <p:cNvSpPr>
              <a:spLocks/>
            </p:cNvSpPr>
            <p:nvPr userDrawn="1"/>
          </p:nvSpPr>
          <p:spPr bwMode="auto">
            <a:xfrm flipH="1">
              <a:off x="273050" y="3594100"/>
              <a:ext cx="554038" cy="3263900"/>
            </a:xfrm>
            <a:custGeom>
              <a:avLst/>
              <a:gdLst>
                <a:gd name="T0" fmla="*/ 221 w 225"/>
                <a:gd name="T1" fmla="*/ 1334 h 1334"/>
                <a:gd name="T2" fmla="*/ 145 w 225"/>
                <a:gd name="T3" fmla="*/ 843 h 1334"/>
                <a:gd name="T4" fmla="*/ 0 w 225"/>
                <a:gd name="T5" fmla="*/ 1 h 1334"/>
                <a:gd name="T6" fmla="*/ 4 w 225"/>
                <a:gd name="T7" fmla="*/ 0 h 1334"/>
                <a:gd name="T8" fmla="*/ 149 w 225"/>
                <a:gd name="T9" fmla="*/ 842 h 1334"/>
                <a:gd name="T10" fmla="*/ 225 w 225"/>
                <a:gd name="T11" fmla="*/ 1334 h 1334"/>
              </a:gdLst>
              <a:ahLst/>
              <a:cxnLst>
                <a:cxn ang="0">
                  <a:pos x="T0" y="T1"/>
                </a:cxn>
                <a:cxn ang="0">
                  <a:pos x="T2" y="T3"/>
                </a:cxn>
                <a:cxn ang="0">
                  <a:pos x="T4" y="T5"/>
                </a:cxn>
                <a:cxn ang="0">
                  <a:pos x="T6" y="T7"/>
                </a:cxn>
                <a:cxn ang="0">
                  <a:pos x="T8" y="T9"/>
                </a:cxn>
                <a:cxn ang="0">
                  <a:pos x="T10" y="T11"/>
                </a:cxn>
              </a:cxnLst>
              <a:rect l="0" t="0" r="r" b="b"/>
              <a:pathLst>
                <a:path w="225" h="1334">
                  <a:moveTo>
                    <a:pt x="221" y="1334"/>
                  </a:moveTo>
                  <a:cubicBezTo>
                    <a:pt x="200" y="1243"/>
                    <a:pt x="174" y="1055"/>
                    <a:pt x="145" y="843"/>
                  </a:cubicBezTo>
                  <a:cubicBezTo>
                    <a:pt x="101" y="518"/>
                    <a:pt x="52" y="149"/>
                    <a:pt x="0" y="1"/>
                  </a:cubicBezTo>
                  <a:cubicBezTo>
                    <a:pt x="4" y="0"/>
                    <a:pt x="4" y="0"/>
                    <a:pt x="4" y="0"/>
                  </a:cubicBezTo>
                  <a:cubicBezTo>
                    <a:pt x="55" y="148"/>
                    <a:pt x="105" y="517"/>
                    <a:pt x="149" y="842"/>
                  </a:cubicBezTo>
                  <a:cubicBezTo>
                    <a:pt x="178" y="1055"/>
                    <a:pt x="204" y="1244"/>
                    <a:pt x="225" y="1334"/>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37" name="Serbest Form 18"/>
            <p:cNvSpPr>
              <a:spLocks/>
            </p:cNvSpPr>
            <p:nvPr userDrawn="1"/>
          </p:nvSpPr>
          <p:spPr bwMode="auto">
            <a:xfrm flipH="1">
              <a:off x="133350" y="3444875"/>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38" name="Serbest Form 19"/>
            <p:cNvSpPr>
              <a:spLocks/>
            </p:cNvSpPr>
            <p:nvPr userDrawn="1"/>
          </p:nvSpPr>
          <p:spPr bwMode="auto">
            <a:xfrm flipH="1">
              <a:off x="936626" y="4335463"/>
              <a:ext cx="133350" cy="131762"/>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39" name="Serbest Form 20"/>
            <p:cNvSpPr>
              <a:spLocks/>
            </p:cNvSpPr>
            <p:nvPr userDrawn="1"/>
          </p:nvSpPr>
          <p:spPr bwMode="auto">
            <a:xfrm flipH="1">
              <a:off x="44450" y="5021263"/>
              <a:ext cx="317500" cy="317500"/>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40" name="Serbest Form 21"/>
            <p:cNvSpPr>
              <a:spLocks/>
            </p:cNvSpPr>
            <p:nvPr userDrawn="1"/>
          </p:nvSpPr>
          <p:spPr bwMode="auto">
            <a:xfrm flipH="1">
              <a:off x="771526" y="3168650"/>
              <a:ext cx="131763" cy="131762"/>
            </a:xfrm>
            <a:custGeom>
              <a:avLst/>
              <a:gdLst>
                <a:gd name="T0" fmla="*/ 52 w 53"/>
                <a:gd name="T1" fmla="*/ 31 h 54"/>
                <a:gd name="T2" fmla="*/ 49 w 53"/>
                <a:gd name="T3" fmla="*/ 27 h 54"/>
                <a:gd name="T4" fmla="*/ 52 w 53"/>
                <a:gd name="T5" fmla="*/ 22 h 54"/>
                <a:gd name="T6" fmla="*/ 42 w 53"/>
                <a:gd name="T7" fmla="*/ 19 h 54"/>
                <a:gd name="T8" fmla="*/ 45 w 53"/>
                <a:gd name="T9" fmla="*/ 8 h 54"/>
                <a:gd name="T10" fmla="*/ 38 w 53"/>
                <a:gd name="T11" fmla="*/ 10 h 54"/>
                <a:gd name="T12" fmla="*/ 36 w 53"/>
                <a:gd name="T13" fmla="*/ 2 h 54"/>
                <a:gd name="T14" fmla="*/ 29 w 53"/>
                <a:gd name="T15" fmla="*/ 7 h 54"/>
                <a:gd name="T16" fmla="*/ 24 w 53"/>
                <a:gd name="T17" fmla="*/ 1 h 54"/>
                <a:gd name="T18" fmla="*/ 21 w 53"/>
                <a:gd name="T19" fmla="*/ 6 h 54"/>
                <a:gd name="T20" fmla="*/ 14 w 53"/>
                <a:gd name="T21" fmla="*/ 3 h 54"/>
                <a:gd name="T22" fmla="*/ 13 w 53"/>
                <a:gd name="T23" fmla="*/ 12 h 54"/>
                <a:gd name="T24" fmla="*/ 5 w 53"/>
                <a:gd name="T25" fmla="*/ 11 h 54"/>
                <a:gd name="T26" fmla="*/ 8 w 53"/>
                <a:gd name="T27" fmla="*/ 20 h 54"/>
                <a:gd name="T28" fmla="*/ 0 w 53"/>
                <a:gd name="T29" fmla="*/ 23 h 54"/>
                <a:gd name="T30" fmla="*/ 4 w 53"/>
                <a:gd name="T31" fmla="*/ 28 h 54"/>
                <a:gd name="T32" fmla="*/ 0 w 53"/>
                <a:gd name="T33" fmla="*/ 32 h 54"/>
                <a:gd name="T34" fmla="*/ 10 w 53"/>
                <a:gd name="T35" fmla="*/ 36 h 54"/>
                <a:gd name="T36" fmla="*/ 7 w 53"/>
                <a:gd name="T37" fmla="*/ 46 h 54"/>
                <a:gd name="T38" fmla="*/ 15 w 53"/>
                <a:gd name="T39" fmla="*/ 45 h 54"/>
                <a:gd name="T40" fmla="*/ 16 w 53"/>
                <a:gd name="T41" fmla="*/ 52 h 54"/>
                <a:gd name="T42" fmla="*/ 23 w 53"/>
                <a:gd name="T43" fmla="*/ 48 h 54"/>
                <a:gd name="T44" fmla="*/ 28 w 53"/>
                <a:gd name="T45" fmla="*/ 54 h 54"/>
                <a:gd name="T46" fmla="*/ 32 w 53"/>
                <a:gd name="T47" fmla="*/ 48 h 54"/>
                <a:gd name="T48" fmla="*/ 38 w 53"/>
                <a:gd name="T49" fmla="*/ 51 h 54"/>
                <a:gd name="T50" fmla="*/ 39 w 53"/>
                <a:gd name="T51" fmla="*/ 43 h 54"/>
                <a:gd name="T52" fmla="*/ 47 w 53"/>
                <a:gd name="T53" fmla="*/ 43 h 54"/>
                <a:gd name="T54" fmla="*/ 44 w 53"/>
                <a:gd name="T55" fmla="*/ 35 h 54"/>
                <a:gd name="T56" fmla="*/ 52 w 53"/>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 h="54">
                  <a:moveTo>
                    <a:pt x="52" y="31"/>
                  </a:moveTo>
                  <a:cubicBezTo>
                    <a:pt x="53" y="30"/>
                    <a:pt x="51" y="28"/>
                    <a:pt x="49" y="27"/>
                  </a:cubicBezTo>
                  <a:cubicBezTo>
                    <a:pt x="51" y="25"/>
                    <a:pt x="52" y="23"/>
                    <a:pt x="52" y="22"/>
                  </a:cubicBezTo>
                  <a:cubicBezTo>
                    <a:pt x="52" y="20"/>
                    <a:pt x="48" y="19"/>
                    <a:pt x="42" y="19"/>
                  </a:cubicBezTo>
                  <a:cubicBezTo>
                    <a:pt x="45" y="14"/>
                    <a:pt x="47" y="10"/>
                    <a:pt x="45" y="8"/>
                  </a:cubicBezTo>
                  <a:cubicBezTo>
                    <a:pt x="44" y="7"/>
                    <a:pt x="41" y="8"/>
                    <a:pt x="38" y="10"/>
                  </a:cubicBezTo>
                  <a:cubicBezTo>
                    <a:pt x="38" y="6"/>
                    <a:pt x="37" y="3"/>
                    <a:pt x="36" y="2"/>
                  </a:cubicBezTo>
                  <a:cubicBezTo>
                    <a:pt x="34" y="2"/>
                    <a:pt x="32" y="3"/>
                    <a:pt x="29" y="7"/>
                  </a:cubicBezTo>
                  <a:cubicBezTo>
                    <a:pt x="28" y="3"/>
                    <a:pt x="26" y="0"/>
                    <a:pt x="24" y="1"/>
                  </a:cubicBezTo>
                  <a:cubicBezTo>
                    <a:pt x="23" y="1"/>
                    <a:pt x="22" y="3"/>
                    <a:pt x="21" y="6"/>
                  </a:cubicBezTo>
                  <a:cubicBezTo>
                    <a:pt x="18" y="4"/>
                    <a:pt x="16" y="3"/>
                    <a:pt x="14" y="3"/>
                  </a:cubicBezTo>
                  <a:cubicBezTo>
                    <a:pt x="13" y="4"/>
                    <a:pt x="13" y="7"/>
                    <a:pt x="13" y="12"/>
                  </a:cubicBezTo>
                  <a:cubicBezTo>
                    <a:pt x="9" y="10"/>
                    <a:pt x="6" y="10"/>
                    <a:pt x="5" y="11"/>
                  </a:cubicBezTo>
                  <a:cubicBezTo>
                    <a:pt x="4" y="13"/>
                    <a:pt x="5" y="16"/>
                    <a:pt x="8" y="20"/>
                  </a:cubicBezTo>
                  <a:cubicBezTo>
                    <a:pt x="3" y="20"/>
                    <a:pt x="0" y="21"/>
                    <a:pt x="0" y="23"/>
                  </a:cubicBezTo>
                  <a:cubicBezTo>
                    <a:pt x="0" y="25"/>
                    <a:pt x="1" y="26"/>
                    <a:pt x="4" y="28"/>
                  </a:cubicBezTo>
                  <a:cubicBezTo>
                    <a:pt x="1" y="29"/>
                    <a:pt x="0" y="31"/>
                    <a:pt x="0" y="32"/>
                  </a:cubicBezTo>
                  <a:cubicBezTo>
                    <a:pt x="0" y="34"/>
                    <a:pt x="4" y="35"/>
                    <a:pt x="10" y="36"/>
                  </a:cubicBezTo>
                  <a:cubicBezTo>
                    <a:pt x="7" y="40"/>
                    <a:pt x="6" y="44"/>
                    <a:pt x="7" y="46"/>
                  </a:cubicBezTo>
                  <a:cubicBezTo>
                    <a:pt x="8" y="47"/>
                    <a:pt x="11" y="46"/>
                    <a:pt x="15" y="45"/>
                  </a:cubicBezTo>
                  <a:cubicBezTo>
                    <a:pt x="14" y="49"/>
                    <a:pt x="15" y="51"/>
                    <a:pt x="16" y="52"/>
                  </a:cubicBezTo>
                  <a:cubicBezTo>
                    <a:pt x="18" y="53"/>
                    <a:pt x="20" y="51"/>
                    <a:pt x="23" y="48"/>
                  </a:cubicBezTo>
                  <a:cubicBezTo>
                    <a:pt x="24" y="51"/>
                    <a:pt x="26" y="54"/>
                    <a:pt x="28" y="54"/>
                  </a:cubicBezTo>
                  <a:cubicBezTo>
                    <a:pt x="29" y="54"/>
                    <a:pt x="31" y="51"/>
                    <a:pt x="32" y="48"/>
                  </a:cubicBezTo>
                  <a:cubicBezTo>
                    <a:pt x="34" y="50"/>
                    <a:pt x="36" y="52"/>
                    <a:pt x="38" y="51"/>
                  </a:cubicBezTo>
                  <a:cubicBezTo>
                    <a:pt x="39" y="50"/>
                    <a:pt x="40" y="47"/>
                    <a:pt x="39" y="43"/>
                  </a:cubicBezTo>
                  <a:cubicBezTo>
                    <a:pt x="43" y="44"/>
                    <a:pt x="46" y="45"/>
                    <a:pt x="47" y="43"/>
                  </a:cubicBezTo>
                  <a:cubicBezTo>
                    <a:pt x="48" y="42"/>
                    <a:pt x="47" y="39"/>
                    <a:pt x="44" y="35"/>
                  </a:cubicBezTo>
                  <a:cubicBezTo>
                    <a:pt x="49" y="34"/>
                    <a:pt x="52" y="33"/>
                    <a:pt x="52" y="3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41" name="Serbest Form 22"/>
            <p:cNvSpPr>
              <a:spLocks/>
            </p:cNvSpPr>
            <p:nvPr userDrawn="1"/>
          </p:nvSpPr>
          <p:spPr bwMode="auto">
            <a:xfrm flipH="1">
              <a:off x="118857" y="1370013"/>
              <a:ext cx="260350" cy="258762"/>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42" name="Serbest Form 23"/>
            <p:cNvSpPr>
              <a:spLocks/>
            </p:cNvSpPr>
            <p:nvPr userDrawn="1"/>
          </p:nvSpPr>
          <p:spPr bwMode="auto">
            <a:xfrm flipH="1">
              <a:off x="309563" y="4675188"/>
              <a:ext cx="246063" cy="347662"/>
            </a:xfrm>
            <a:custGeom>
              <a:avLst/>
              <a:gdLst>
                <a:gd name="T0" fmla="*/ 78 w 100"/>
                <a:gd name="T1" fmla="*/ 15 h 142"/>
                <a:gd name="T2" fmla="*/ 30 w 100"/>
                <a:gd name="T3" fmla="*/ 130 h 142"/>
                <a:gd name="T4" fmla="*/ 78 w 100"/>
                <a:gd name="T5" fmla="*/ 15 h 142"/>
              </a:gdLst>
              <a:ahLst/>
              <a:cxnLst>
                <a:cxn ang="0">
                  <a:pos x="T0" y="T1"/>
                </a:cxn>
                <a:cxn ang="0">
                  <a:pos x="T2" y="T3"/>
                </a:cxn>
                <a:cxn ang="0">
                  <a:pos x="T4" y="T5"/>
                </a:cxn>
              </a:cxnLst>
              <a:rect l="0" t="0" r="r" b="b"/>
              <a:pathLst>
                <a:path w="100" h="142">
                  <a:moveTo>
                    <a:pt x="78" y="15"/>
                  </a:moveTo>
                  <a:cubicBezTo>
                    <a:pt x="100" y="37"/>
                    <a:pt x="60" y="118"/>
                    <a:pt x="30" y="130"/>
                  </a:cubicBezTo>
                  <a:cubicBezTo>
                    <a:pt x="0" y="142"/>
                    <a:pt x="63" y="0"/>
                    <a:pt x="78" y="1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43" name="Serbest Form 24"/>
            <p:cNvSpPr>
              <a:spLocks/>
            </p:cNvSpPr>
            <p:nvPr userDrawn="1"/>
          </p:nvSpPr>
          <p:spPr bwMode="auto">
            <a:xfrm flipH="1">
              <a:off x="608013"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44" name="Satır 27"/>
            <p:cNvSpPr>
              <a:spLocks noChangeShapeType="1"/>
            </p:cNvSpPr>
            <p:nvPr userDrawn="1"/>
          </p:nvSpPr>
          <p:spPr bwMode="auto">
            <a:xfrm>
              <a:off x="608013" y="6858000"/>
              <a:ext cx="9525"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45" name="Serbest Form 26"/>
            <p:cNvSpPr>
              <a:spLocks/>
            </p:cNvSpPr>
            <p:nvPr userDrawn="1"/>
          </p:nvSpPr>
          <p:spPr bwMode="auto">
            <a:xfrm flipH="1">
              <a:off x="600075" y="5172075"/>
              <a:ext cx="339725" cy="1685925"/>
            </a:xfrm>
            <a:custGeom>
              <a:avLst/>
              <a:gdLst>
                <a:gd name="T0" fmla="*/ 131 w 138"/>
                <a:gd name="T1" fmla="*/ 689 h 689"/>
                <a:gd name="T2" fmla="*/ 0 w 138"/>
                <a:gd name="T3" fmla="*/ 4 h 689"/>
                <a:gd name="T4" fmla="*/ 1 w 138"/>
                <a:gd name="T5" fmla="*/ 0 h 689"/>
                <a:gd name="T6" fmla="*/ 132 w 138"/>
                <a:gd name="T7" fmla="*/ 403 h 689"/>
                <a:gd name="T8" fmla="*/ 135 w 138"/>
                <a:gd name="T9" fmla="*/ 689 h 689"/>
              </a:gdLst>
              <a:ahLst/>
              <a:cxnLst>
                <a:cxn ang="0">
                  <a:pos x="T0" y="T1"/>
                </a:cxn>
                <a:cxn ang="0">
                  <a:pos x="T2" y="T3"/>
                </a:cxn>
                <a:cxn ang="0">
                  <a:pos x="T4" y="T5"/>
                </a:cxn>
                <a:cxn ang="0">
                  <a:pos x="T6" y="T7"/>
                </a:cxn>
                <a:cxn ang="0">
                  <a:pos x="T8" y="T9"/>
                </a:cxn>
              </a:cxnLst>
              <a:rect l="0" t="0" r="r" b="b"/>
              <a:pathLst>
                <a:path w="138" h="689">
                  <a:moveTo>
                    <a:pt x="131" y="689"/>
                  </a:moveTo>
                  <a:cubicBezTo>
                    <a:pt x="136" y="509"/>
                    <a:pt x="136" y="50"/>
                    <a:pt x="0" y="4"/>
                  </a:cubicBezTo>
                  <a:cubicBezTo>
                    <a:pt x="1" y="0"/>
                    <a:pt x="1" y="0"/>
                    <a:pt x="1" y="0"/>
                  </a:cubicBezTo>
                  <a:cubicBezTo>
                    <a:pt x="73" y="25"/>
                    <a:pt x="117" y="161"/>
                    <a:pt x="132" y="403"/>
                  </a:cubicBezTo>
                  <a:cubicBezTo>
                    <a:pt x="138" y="513"/>
                    <a:pt x="137" y="621"/>
                    <a:pt x="135" y="689"/>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tr-TR" dirty="0"/>
            </a:p>
          </p:txBody>
        </p:sp>
        <p:grpSp>
          <p:nvGrpSpPr>
            <p:cNvPr id="46" name="Grup 27"/>
            <p:cNvGrpSpPr/>
            <p:nvPr userDrawn="1"/>
          </p:nvGrpSpPr>
          <p:grpSpPr>
            <a:xfrm rot="21049918">
              <a:off x="516851" y="3319634"/>
              <a:ext cx="682233" cy="504823"/>
              <a:chOff x="452438" y="3540125"/>
              <a:chExt cx="750888" cy="555625"/>
            </a:xfrm>
          </p:grpSpPr>
          <p:sp>
            <p:nvSpPr>
              <p:cNvPr id="69" name="Serbest Form 28"/>
              <p:cNvSpPr>
                <a:spLocks/>
              </p:cNvSpPr>
              <p:nvPr userDrawn="1"/>
            </p:nvSpPr>
            <p:spPr bwMode="auto">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70" name="Serbest Form 29"/>
              <p:cNvSpPr>
                <a:spLocks/>
              </p:cNvSpPr>
              <p:nvPr userDrawn="1"/>
            </p:nvSpPr>
            <p:spPr bwMode="auto">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grpSp>
        <p:sp>
          <p:nvSpPr>
            <p:cNvPr id="47" name="Oval 30"/>
            <p:cNvSpPr>
              <a:spLocks noChangeArrowheads="1"/>
            </p:cNvSpPr>
            <p:nvPr userDrawn="1"/>
          </p:nvSpPr>
          <p:spPr bwMode="auto">
            <a:xfrm flipH="1">
              <a:off x="822178" y="5832156"/>
              <a:ext cx="82550" cy="69850"/>
            </a:xfrm>
            <a:prstGeom prst="ellipse">
              <a:avLst/>
            </a:pr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48" name="Serbest Form 31"/>
            <p:cNvSpPr>
              <a:spLocks/>
            </p:cNvSpPr>
            <p:nvPr userDrawn="1"/>
          </p:nvSpPr>
          <p:spPr bwMode="auto">
            <a:xfrm flipH="1">
              <a:off x="125840" y="3663574"/>
              <a:ext cx="519113" cy="444500"/>
            </a:xfrm>
            <a:custGeom>
              <a:avLst/>
              <a:gdLst>
                <a:gd name="T0" fmla="*/ 174 w 211"/>
                <a:gd name="T1" fmla="*/ 17 h 182"/>
                <a:gd name="T2" fmla="*/ 92 w 211"/>
                <a:gd name="T3" fmla="*/ 159 h 182"/>
                <a:gd name="T4" fmla="*/ 1 w 211"/>
                <a:gd name="T5" fmla="*/ 83 h 182"/>
                <a:gd name="T6" fmla="*/ 89 w 211"/>
                <a:gd name="T7" fmla="*/ 169 h 182"/>
                <a:gd name="T8" fmla="*/ 174 w 211"/>
                <a:gd name="T9" fmla="*/ 17 h 182"/>
              </a:gdLst>
              <a:ahLst/>
              <a:cxnLst>
                <a:cxn ang="0">
                  <a:pos x="T0" y="T1"/>
                </a:cxn>
                <a:cxn ang="0">
                  <a:pos x="T2" y="T3"/>
                </a:cxn>
                <a:cxn ang="0">
                  <a:pos x="T4" y="T5"/>
                </a:cxn>
                <a:cxn ang="0">
                  <a:pos x="T6" y="T7"/>
                </a:cxn>
                <a:cxn ang="0">
                  <a:pos x="T8" y="T9"/>
                </a:cxn>
              </a:cxnLst>
              <a:rect l="0" t="0" r="r" b="b"/>
              <a:pathLst>
                <a:path w="211" h="182">
                  <a:moveTo>
                    <a:pt x="174" y="17"/>
                  </a:moveTo>
                  <a:cubicBezTo>
                    <a:pt x="146" y="0"/>
                    <a:pt x="104" y="130"/>
                    <a:pt x="92" y="159"/>
                  </a:cubicBezTo>
                  <a:cubicBezTo>
                    <a:pt x="81" y="131"/>
                    <a:pt x="0" y="55"/>
                    <a:pt x="1" y="83"/>
                  </a:cubicBezTo>
                  <a:cubicBezTo>
                    <a:pt x="1" y="115"/>
                    <a:pt x="59" y="178"/>
                    <a:pt x="89" y="169"/>
                  </a:cubicBezTo>
                  <a:cubicBezTo>
                    <a:pt x="92" y="182"/>
                    <a:pt x="211" y="39"/>
                    <a:pt x="174" y="17"/>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49" name="Serbest Form 32"/>
            <p:cNvSpPr>
              <a:spLocks/>
            </p:cNvSpPr>
            <p:nvPr userDrawn="1"/>
          </p:nvSpPr>
          <p:spPr bwMode="auto">
            <a:xfrm flipH="1">
              <a:off x="725487" y="6030892"/>
              <a:ext cx="201613" cy="536575"/>
            </a:xfrm>
            <a:custGeom>
              <a:avLst/>
              <a:gdLst>
                <a:gd name="T0" fmla="*/ 35 w 82"/>
                <a:gd name="T1" fmla="*/ 3 h 219"/>
                <a:gd name="T2" fmla="*/ 24 w 82"/>
                <a:gd name="T3" fmla="*/ 171 h 219"/>
                <a:gd name="T4" fmla="*/ 35 w 82"/>
                <a:gd name="T5" fmla="*/ 3 h 219"/>
              </a:gdLst>
              <a:ahLst/>
              <a:cxnLst>
                <a:cxn ang="0">
                  <a:pos x="T0" y="T1"/>
                </a:cxn>
                <a:cxn ang="0">
                  <a:pos x="T2" y="T3"/>
                </a:cxn>
                <a:cxn ang="0">
                  <a:pos x="T4" y="T5"/>
                </a:cxn>
              </a:cxnLst>
              <a:rect l="0" t="0" r="r" b="b"/>
              <a:pathLst>
                <a:path w="82" h="219">
                  <a:moveTo>
                    <a:pt x="35" y="3"/>
                  </a:moveTo>
                  <a:cubicBezTo>
                    <a:pt x="0" y="0"/>
                    <a:pt x="23" y="150"/>
                    <a:pt x="24" y="171"/>
                  </a:cubicBezTo>
                  <a:cubicBezTo>
                    <a:pt x="25" y="219"/>
                    <a:pt x="82" y="7"/>
                    <a:pt x="35" y="3"/>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50" name="Serbest Form 33"/>
            <p:cNvSpPr>
              <a:spLocks/>
            </p:cNvSpPr>
            <p:nvPr userDrawn="1"/>
          </p:nvSpPr>
          <p:spPr bwMode="auto">
            <a:xfrm flipH="1">
              <a:off x="675480" y="6365050"/>
              <a:ext cx="188913" cy="112712"/>
            </a:xfrm>
            <a:custGeom>
              <a:avLst/>
              <a:gdLst>
                <a:gd name="T0" fmla="*/ 73 w 77"/>
                <a:gd name="T1" fmla="*/ 6 h 46"/>
                <a:gd name="T2" fmla="*/ 0 w 77"/>
                <a:gd name="T3" fmla="*/ 46 h 46"/>
                <a:gd name="T4" fmla="*/ 73 w 77"/>
                <a:gd name="T5" fmla="*/ 6 h 46"/>
              </a:gdLst>
              <a:ahLst/>
              <a:cxnLst>
                <a:cxn ang="0">
                  <a:pos x="T0" y="T1"/>
                </a:cxn>
                <a:cxn ang="0">
                  <a:pos x="T2" y="T3"/>
                </a:cxn>
                <a:cxn ang="0">
                  <a:pos x="T4" y="T5"/>
                </a:cxn>
              </a:cxnLst>
              <a:rect l="0" t="0" r="r" b="b"/>
              <a:pathLst>
                <a:path w="77" h="46">
                  <a:moveTo>
                    <a:pt x="73" y="6"/>
                  </a:moveTo>
                  <a:cubicBezTo>
                    <a:pt x="72" y="0"/>
                    <a:pt x="45" y="1"/>
                    <a:pt x="0" y="46"/>
                  </a:cubicBezTo>
                  <a:cubicBezTo>
                    <a:pt x="24" y="43"/>
                    <a:pt x="77" y="29"/>
                    <a:pt x="73" y="6"/>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51" name="Serbest Form 38"/>
            <p:cNvSpPr>
              <a:spLocks/>
            </p:cNvSpPr>
            <p:nvPr userDrawn="1"/>
          </p:nvSpPr>
          <p:spPr bwMode="auto">
            <a:xfrm flipH="1">
              <a:off x="444500" y="3063875"/>
              <a:ext cx="168275" cy="177800"/>
            </a:xfrm>
            <a:custGeom>
              <a:avLst/>
              <a:gdLst>
                <a:gd name="T0" fmla="*/ 8 w 68"/>
                <a:gd name="T1" fmla="*/ 25 h 73"/>
                <a:gd name="T2" fmla="*/ 21 w 68"/>
                <a:gd name="T3" fmla="*/ 67 h 73"/>
                <a:gd name="T4" fmla="*/ 61 w 68"/>
                <a:gd name="T5" fmla="*/ 48 h 73"/>
                <a:gd name="T6" fmla="*/ 48 w 68"/>
                <a:gd name="T7" fmla="*/ 6 h 73"/>
                <a:gd name="T8" fmla="*/ 8 w 68"/>
                <a:gd name="T9" fmla="*/ 25 h 73"/>
              </a:gdLst>
              <a:ahLst/>
              <a:cxnLst>
                <a:cxn ang="0">
                  <a:pos x="T0" y="T1"/>
                </a:cxn>
                <a:cxn ang="0">
                  <a:pos x="T2" y="T3"/>
                </a:cxn>
                <a:cxn ang="0">
                  <a:pos x="T4" y="T5"/>
                </a:cxn>
                <a:cxn ang="0">
                  <a:pos x="T6" y="T7"/>
                </a:cxn>
                <a:cxn ang="0">
                  <a:pos x="T8" y="T9"/>
                </a:cxn>
              </a:cxnLst>
              <a:rect l="0" t="0" r="r" b="b"/>
              <a:pathLst>
                <a:path w="68" h="73">
                  <a:moveTo>
                    <a:pt x="8" y="25"/>
                  </a:moveTo>
                  <a:cubicBezTo>
                    <a:pt x="0" y="41"/>
                    <a:pt x="6" y="60"/>
                    <a:pt x="21" y="67"/>
                  </a:cubicBezTo>
                  <a:cubicBezTo>
                    <a:pt x="36" y="73"/>
                    <a:pt x="53" y="65"/>
                    <a:pt x="61" y="48"/>
                  </a:cubicBezTo>
                  <a:cubicBezTo>
                    <a:pt x="68" y="32"/>
                    <a:pt x="63" y="13"/>
                    <a:pt x="48" y="6"/>
                  </a:cubicBezTo>
                  <a:cubicBezTo>
                    <a:pt x="33" y="0"/>
                    <a:pt x="15" y="8"/>
                    <a:pt x="8" y="25"/>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52" name="Serbest Form 39"/>
            <p:cNvSpPr>
              <a:spLocks/>
            </p:cNvSpPr>
            <p:nvPr userDrawn="1"/>
          </p:nvSpPr>
          <p:spPr bwMode="auto">
            <a:xfrm flipH="1">
              <a:off x="161925" y="5654675"/>
              <a:ext cx="357188" cy="257175"/>
            </a:xfrm>
            <a:custGeom>
              <a:avLst/>
              <a:gdLst>
                <a:gd name="T0" fmla="*/ 116 w 145"/>
                <a:gd name="T1" fmla="*/ 3 h 105"/>
                <a:gd name="T2" fmla="*/ 78 w 145"/>
                <a:gd name="T3" fmla="*/ 23 h 105"/>
                <a:gd name="T4" fmla="*/ 38 w 145"/>
                <a:gd name="T5" fmla="*/ 23 h 105"/>
                <a:gd name="T6" fmla="*/ 97 w 145"/>
                <a:gd name="T7" fmla="*/ 99 h 105"/>
                <a:gd name="T8" fmla="*/ 139 w 145"/>
                <a:gd name="T9" fmla="*/ 56 h 105"/>
                <a:gd name="T10" fmla="*/ 116 w 145"/>
                <a:gd name="T11" fmla="*/ 3 h 105"/>
              </a:gdLst>
              <a:ahLst/>
              <a:cxnLst>
                <a:cxn ang="0">
                  <a:pos x="T0" y="T1"/>
                </a:cxn>
                <a:cxn ang="0">
                  <a:pos x="T2" y="T3"/>
                </a:cxn>
                <a:cxn ang="0">
                  <a:pos x="T4" y="T5"/>
                </a:cxn>
                <a:cxn ang="0">
                  <a:pos x="T6" y="T7"/>
                </a:cxn>
                <a:cxn ang="0">
                  <a:pos x="T8" y="T9"/>
                </a:cxn>
                <a:cxn ang="0">
                  <a:pos x="T10" y="T11"/>
                </a:cxn>
              </a:cxnLst>
              <a:rect l="0" t="0" r="r" b="b"/>
              <a:pathLst>
                <a:path w="145" h="105">
                  <a:moveTo>
                    <a:pt x="116" y="3"/>
                  </a:moveTo>
                  <a:cubicBezTo>
                    <a:pt x="96" y="0"/>
                    <a:pt x="84" y="9"/>
                    <a:pt x="78" y="23"/>
                  </a:cubicBezTo>
                  <a:cubicBezTo>
                    <a:pt x="62" y="15"/>
                    <a:pt x="45" y="16"/>
                    <a:pt x="38" y="23"/>
                  </a:cubicBezTo>
                  <a:cubicBezTo>
                    <a:pt x="0" y="62"/>
                    <a:pt x="69" y="105"/>
                    <a:pt x="97" y="99"/>
                  </a:cubicBezTo>
                  <a:cubicBezTo>
                    <a:pt x="109" y="100"/>
                    <a:pt x="134" y="76"/>
                    <a:pt x="139" y="56"/>
                  </a:cubicBezTo>
                  <a:cubicBezTo>
                    <a:pt x="145" y="29"/>
                    <a:pt x="129" y="5"/>
                    <a:pt x="11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53" name="Serbest Form 40"/>
            <p:cNvSpPr>
              <a:spLocks/>
            </p:cNvSpPr>
            <p:nvPr userDrawn="1"/>
          </p:nvSpPr>
          <p:spPr bwMode="auto">
            <a:xfrm flipH="1">
              <a:off x="111125" y="5670550"/>
              <a:ext cx="412750" cy="247650"/>
            </a:xfrm>
            <a:custGeom>
              <a:avLst/>
              <a:gdLst>
                <a:gd name="T0" fmla="*/ 164 w 168"/>
                <a:gd name="T1" fmla="*/ 24 h 101"/>
                <a:gd name="T2" fmla="*/ 101 w 168"/>
                <a:gd name="T3" fmla="*/ 80 h 101"/>
                <a:gd name="T4" fmla="*/ 98 w 168"/>
                <a:gd name="T5" fmla="*/ 46 h 101"/>
                <a:gd name="T6" fmla="*/ 76 w 168"/>
                <a:gd name="T7" fmla="*/ 1 h 101"/>
                <a:gd name="T8" fmla="*/ 88 w 168"/>
                <a:gd name="T9" fmla="*/ 83 h 101"/>
                <a:gd name="T10" fmla="*/ 58 w 168"/>
                <a:gd name="T11" fmla="*/ 63 h 101"/>
                <a:gd name="T12" fmla="*/ 9 w 168"/>
                <a:gd name="T13" fmla="*/ 52 h 101"/>
                <a:gd name="T14" fmla="*/ 96 w 168"/>
                <a:gd name="T15" fmla="*/ 96 h 101"/>
                <a:gd name="T16" fmla="*/ 98 w 168"/>
                <a:gd name="T17" fmla="*/ 96 h 101"/>
                <a:gd name="T18" fmla="*/ 99 w 168"/>
                <a:gd name="T19" fmla="*/ 95 h 101"/>
                <a:gd name="T20" fmla="*/ 139 w 168"/>
                <a:gd name="T21" fmla="*/ 67 h 101"/>
                <a:gd name="T22" fmla="*/ 164 w 168"/>
                <a:gd name="T23" fmla="*/ 2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8" h="101">
                  <a:moveTo>
                    <a:pt x="164" y="24"/>
                  </a:moveTo>
                  <a:cubicBezTo>
                    <a:pt x="152" y="13"/>
                    <a:pt x="115" y="56"/>
                    <a:pt x="101" y="80"/>
                  </a:cubicBezTo>
                  <a:cubicBezTo>
                    <a:pt x="102" y="70"/>
                    <a:pt x="101" y="57"/>
                    <a:pt x="98" y="46"/>
                  </a:cubicBezTo>
                  <a:cubicBezTo>
                    <a:pt x="93" y="20"/>
                    <a:pt x="81" y="0"/>
                    <a:pt x="76" y="1"/>
                  </a:cubicBezTo>
                  <a:cubicBezTo>
                    <a:pt x="61" y="5"/>
                    <a:pt x="75" y="58"/>
                    <a:pt x="88" y="83"/>
                  </a:cubicBezTo>
                  <a:cubicBezTo>
                    <a:pt x="80" y="76"/>
                    <a:pt x="68" y="68"/>
                    <a:pt x="58" y="63"/>
                  </a:cubicBezTo>
                  <a:cubicBezTo>
                    <a:pt x="34" y="51"/>
                    <a:pt x="11" y="48"/>
                    <a:pt x="9" y="52"/>
                  </a:cubicBezTo>
                  <a:cubicBezTo>
                    <a:pt x="0" y="71"/>
                    <a:pt x="85" y="101"/>
                    <a:pt x="96" y="96"/>
                  </a:cubicBezTo>
                  <a:cubicBezTo>
                    <a:pt x="97" y="96"/>
                    <a:pt x="97" y="96"/>
                    <a:pt x="98" y="96"/>
                  </a:cubicBezTo>
                  <a:cubicBezTo>
                    <a:pt x="99" y="96"/>
                    <a:pt x="99" y="96"/>
                    <a:pt x="99" y="95"/>
                  </a:cubicBezTo>
                  <a:cubicBezTo>
                    <a:pt x="106" y="94"/>
                    <a:pt x="126" y="80"/>
                    <a:pt x="139" y="67"/>
                  </a:cubicBezTo>
                  <a:cubicBezTo>
                    <a:pt x="158" y="48"/>
                    <a:pt x="168" y="27"/>
                    <a:pt x="164" y="24"/>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54" name="Oval 33"/>
            <p:cNvSpPr>
              <a:spLocks noChangeArrowheads="1"/>
            </p:cNvSpPr>
            <p:nvPr userDrawn="1"/>
          </p:nvSpPr>
          <p:spPr bwMode="auto">
            <a:xfrm flipH="1">
              <a:off x="546100" y="1807440"/>
              <a:ext cx="82550" cy="69850"/>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55" name="Serbest Form 18"/>
            <p:cNvSpPr>
              <a:spLocks/>
            </p:cNvSpPr>
            <p:nvPr userDrawn="1"/>
          </p:nvSpPr>
          <p:spPr bwMode="auto">
            <a:xfrm flipH="1">
              <a:off x="1088588" y="6153943"/>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r-TR" dirty="0"/>
            </a:p>
          </p:txBody>
        </p:sp>
        <p:grpSp>
          <p:nvGrpSpPr>
            <p:cNvPr id="56" name="Grup 48"/>
            <p:cNvGrpSpPr/>
            <p:nvPr userDrawn="1"/>
          </p:nvGrpSpPr>
          <p:grpSpPr>
            <a:xfrm>
              <a:off x="603252" y="4833897"/>
              <a:ext cx="607348" cy="609642"/>
              <a:chOff x="2051052" y="5522596"/>
              <a:chExt cx="892175" cy="895542"/>
            </a:xfrm>
          </p:grpSpPr>
          <p:sp>
            <p:nvSpPr>
              <p:cNvPr id="63" name="Serbest Form 5"/>
              <p:cNvSpPr>
                <a:spLocks/>
              </p:cNvSpPr>
              <p:nvPr userDrawn="1"/>
            </p:nvSpPr>
            <p:spPr bwMode="auto">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64" name="Satır 6"/>
              <p:cNvSpPr>
                <a:spLocks noChangeShapeType="1"/>
              </p:cNvSpPr>
              <p:nvPr userDrawn="1"/>
            </p:nvSpPr>
            <p:spPr bwMode="auto">
              <a:xfrm flipV="1">
                <a:off x="2411413" y="6283770"/>
                <a:ext cx="6350" cy="1270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65" name="Serbest Form 32"/>
              <p:cNvSpPr>
                <a:spLocks/>
              </p:cNvSpPr>
              <p:nvPr userDrawn="1"/>
            </p:nvSpPr>
            <p:spPr bwMode="auto">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66" name="Serbest Form 33"/>
              <p:cNvSpPr>
                <a:spLocks/>
              </p:cNvSpPr>
              <p:nvPr userDrawn="1"/>
            </p:nvSpPr>
            <p:spPr bwMode="auto">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67" name="Serbest Form 32"/>
              <p:cNvSpPr>
                <a:spLocks/>
              </p:cNvSpPr>
              <p:nvPr userDrawn="1"/>
            </p:nvSpPr>
            <p:spPr bwMode="auto">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68" name="Oval 54"/>
              <p:cNvSpPr/>
              <p:nvPr userDrawn="1"/>
            </p:nvSpPr>
            <p:spPr>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grpSp>
          <p:nvGrpSpPr>
            <p:cNvPr id="57" name="Grup 55"/>
            <p:cNvGrpSpPr/>
            <p:nvPr userDrawn="1"/>
          </p:nvGrpSpPr>
          <p:grpSpPr>
            <a:xfrm rot="19876682">
              <a:off x="80098" y="1916305"/>
              <a:ext cx="878030" cy="874332"/>
              <a:chOff x="4277517" y="3752400"/>
              <a:chExt cx="1154448" cy="1149586"/>
            </a:xfrm>
          </p:grpSpPr>
          <p:sp>
            <p:nvSpPr>
              <p:cNvPr id="58" name="Serbest Form 56"/>
              <p:cNvSpPr>
                <a:spLocks/>
              </p:cNvSpPr>
              <p:nvPr userDrawn="1"/>
            </p:nvSpPr>
            <p:spPr bwMode="auto">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59" name="Serbest Form 35"/>
              <p:cNvSpPr>
                <a:spLocks/>
              </p:cNvSpPr>
              <p:nvPr userDrawn="1"/>
            </p:nvSpPr>
            <p:spPr bwMode="auto">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tr-TR" dirty="0"/>
              </a:p>
            </p:txBody>
          </p:sp>
          <p:sp>
            <p:nvSpPr>
              <p:cNvPr id="60" name="Serbest Form 41"/>
              <p:cNvSpPr>
                <a:spLocks/>
              </p:cNvSpPr>
              <p:nvPr userDrawn="1"/>
            </p:nvSpPr>
            <p:spPr bwMode="auto">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61" name="Serbest Form 41"/>
              <p:cNvSpPr>
                <a:spLocks/>
              </p:cNvSpPr>
              <p:nvPr userDrawn="1"/>
            </p:nvSpPr>
            <p:spPr bwMode="auto">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62" name="Serbest Form 42"/>
              <p:cNvSpPr>
                <a:spLocks/>
              </p:cNvSpPr>
              <p:nvPr userDrawn="1"/>
            </p:nvSpPr>
            <p:spPr bwMode="auto">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tr-TR" dirty="0"/>
              </a:p>
            </p:txBody>
          </p:sp>
        </p:gr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iming>
    <p:tnLst>
      <p:par>
        <p:cTn id="1" dur="indefinite" restart="never" nodeType="tmRoot"/>
      </p:par>
    </p:tnLst>
  </p:timing>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idx="4294967295"/>
          </p:nvPr>
        </p:nvSpPr>
        <p:spPr>
          <a:xfrm>
            <a:off x="1938528" y="1389952"/>
            <a:ext cx="9290050" cy="1316037"/>
          </a:xfrm>
        </p:spPr>
        <p:txBody>
          <a:bodyPr>
            <a:noAutofit/>
          </a:bodyPr>
          <a:lstStyle/>
          <a:p>
            <a:pPr defTabSz="914400" rtl="1">
              <a:lnSpc>
                <a:spcPct val="80000"/>
              </a:lnSpc>
              <a:spcBef>
                <a:spcPts val="0"/>
              </a:spcBef>
              <a:buNone/>
            </a:pPr>
            <a:r>
              <a:rPr lang="tr-TR" sz="6000" b="1" dirty="0" smtClean="0">
                <a:solidFill>
                  <a:srgbClr val="1D5253"/>
                </a:solidFill>
                <a:effectLst>
                  <a:outerShdw blurRad="50800" algn="ctr">
                    <a:prstClr val="black">
                      <a:alpha val="35000"/>
                    </a:prstClr>
                  </a:outerShdw>
                </a:effectLst>
                <a:latin typeface="Century Schoolbook"/>
              </a:rPr>
              <a:t>KOÜ TIP FAKÜLTESİ EĞİTİMİ</a:t>
            </a:r>
            <a:endParaRPr lang="tr-TR" sz="6000" b="1" i="0" dirty="0">
              <a:solidFill>
                <a:srgbClr val="1D5253"/>
              </a:solidFill>
              <a:effectLst>
                <a:outerShdw blurRad="50800" algn="ctr">
                  <a:prstClr val="black">
                    <a:alpha val="35000"/>
                  </a:prstClr>
                </a:outerShdw>
              </a:effectLst>
              <a:latin typeface="Century Schoolbook"/>
              <a:ea typeface="+mj-ea"/>
              <a:cs typeface="+mj-cs"/>
            </a:endParaRPr>
          </a:p>
        </p:txBody>
      </p:sp>
      <p:sp>
        <p:nvSpPr>
          <p:cNvPr id="3" name="Alt Başlık 2"/>
          <p:cNvSpPr>
            <a:spLocks noGrp="1"/>
          </p:cNvSpPr>
          <p:nvPr>
            <p:ph type="subTitle" idx="4294967295"/>
          </p:nvPr>
        </p:nvSpPr>
        <p:spPr>
          <a:xfrm>
            <a:off x="0" y="3657600"/>
            <a:ext cx="9144000" cy="2981325"/>
          </a:xfrm>
        </p:spPr>
        <p:txBody>
          <a:bodyPr>
            <a:normAutofit/>
          </a:bodyPr>
          <a:lstStyle/>
          <a:p>
            <a:pPr marL="0" indent="0" algn="ctr" rtl="1">
              <a:spcBef>
                <a:spcPts val="10"/>
              </a:spcBef>
              <a:buNone/>
            </a:pPr>
            <a:endParaRPr lang="tr-TR" sz="3600" b="1" i="0" dirty="0" smtClean="0">
              <a:effectLst>
                <a:outerShdw blurRad="50800" algn="ctr">
                  <a:prstClr val="black">
                    <a:alpha val="35000"/>
                  </a:prstClr>
                </a:outerShdw>
              </a:effectLst>
            </a:endParaRPr>
          </a:p>
          <a:p>
            <a:pPr marL="0" indent="0" algn="ctr" rtl="1">
              <a:spcBef>
                <a:spcPts val="10"/>
              </a:spcBef>
              <a:buNone/>
            </a:pPr>
            <a:endParaRPr lang="tr-TR" sz="3600" b="1" dirty="0" smtClean="0">
              <a:effectLst>
                <a:outerShdw blurRad="50800" algn="ctr">
                  <a:prstClr val="black">
                    <a:alpha val="35000"/>
                  </a:prstClr>
                </a:outerShdw>
              </a:effectLst>
            </a:endParaRPr>
          </a:p>
          <a:p>
            <a:pPr marL="0" indent="0" algn="ctr" rtl="1">
              <a:spcBef>
                <a:spcPts val="10"/>
              </a:spcBef>
              <a:buNone/>
            </a:pPr>
            <a:r>
              <a:rPr lang="tr-TR" sz="3600" b="1" i="0" dirty="0" smtClean="0">
                <a:effectLst>
                  <a:outerShdw blurRad="50800" algn="ctr">
                    <a:prstClr val="black">
                      <a:alpha val="35000"/>
                    </a:prstClr>
                  </a:outerShdw>
                </a:effectLst>
              </a:rPr>
              <a:t>Mezun Gözüyle Tıp </a:t>
            </a:r>
            <a:r>
              <a:rPr lang="tr-TR" sz="3600" b="1" dirty="0" smtClean="0">
                <a:effectLst>
                  <a:outerShdw blurRad="50800" algn="ctr">
                    <a:prstClr val="black">
                      <a:alpha val="35000"/>
                    </a:prstClr>
                  </a:outerShdw>
                </a:effectLst>
              </a:rPr>
              <a:t>E</a:t>
            </a:r>
            <a:r>
              <a:rPr lang="tr-TR" sz="3600" b="1" i="0" dirty="0" smtClean="0">
                <a:effectLst>
                  <a:outerShdw blurRad="50800" algn="ctr">
                    <a:prstClr val="black">
                      <a:alpha val="35000"/>
                    </a:prstClr>
                  </a:outerShdw>
                </a:effectLst>
              </a:rPr>
              <a:t>ğitimi</a:t>
            </a:r>
          </a:p>
          <a:p>
            <a:pPr marL="0" indent="0" algn="ctr" rtl="1">
              <a:spcBef>
                <a:spcPts val="10"/>
              </a:spcBef>
              <a:buNone/>
            </a:pPr>
            <a:endParaRPr lang="tr-TR" sz="3500" b="0" i="0" dirty="0" smtClean="0">
              <a:effectLst>
                <a:outerShdw blurRad="50800" algn="ctr">
                  <a:prstClr val="black">
                    <a:alpha val="35000"/>
                  </a:prstClr>
                </a:outerShdw>
              </a:effectLst>
            </a:endParaRPr>
          </a:p>
          <a:p>
            <a:pPr marL="0" indent="0" algn="r" rtl="1">
              <a:spcBef>
                <a:spcPts val="10"/>
              </a:spcBef>
              <a:buNone/>
            </a:pPr>
            <a:r>
              <a:rPr lang="tr-TR" sz="3500" dirty="0" smtClean="0">
                <a:effectLst>
                  <a:outerShdw blurRad="50800" algn="ctr">
                    <a:prstClr val="black">
                      <a:alpha val="35000"/>
                    </a:prstClr>
                  </a:outerShdw>
                </a:effectLst>
              </a:rPr>
              <a:t>Deniz ÇİL</a:t>
            </a:r>
            <a:endParaRPr lang="tr-TR" sz="3500" b="0" i="0" dirty="0">
              <a:effectLst>
                <a:outerShdw blurRad="50800" algn="ctr">
                  <a:prstClr val="black">
                    <a:alpha val="35000"/>
                  </a:prstClr>
                </a:outerShdw>
              </a:effectLst>
            </a:endParaRPr>
          </a:p>
        </p:txBody>
      </p:sp>
    </p:spTree>
    <p:extLst>
      <p:ext uri="{BB962C8B-B14F-4D97-AF65-F5344CB8AC3E}">
        <p14:creationId xmlns:p14="http://schemas.microsoft.com/office/powerpoint/2010/main" xmlns="" val="32667594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ÖNERİLER</a:t>
            </a:r>
            <a:endParaRPr lang="tr-TR" dirty="0"/>
          </a:p>
        </p:txBody>
      </p:sp>
      <p:sp>
        <p:nvSpPr>
          <p:cNvPr id="3" name="2 İçerik Yer Tutucusu"/>
          <p:cNvSpPr>
            <a:spLocks noGrp="1"/>
          </p:cNvSpPr>
          <p:nvPr>
            <p:ph idx="1"/>
          </p:nvPr>
        </p:nvSpPr>
        <p:spPr/>
        <p:txBody>
          <a:bodyPr/>
          <a:lstStyle/>
          <a:p>
            <a:r>
              <a:rPr lang="tr-TR" dirty="0" smtClean="0"/>
              <a:t>Hastabaşı eğitimlerde gruplardaki öğrenci sayısı</a:t>
            </a:r>
          </a:p>
          <a:p>
            <a:endParaRPr lang="tr-TR" dirty="0" smtClean="0"/>
          </a:p>
          <a:p>
            <a:r>
              <a:rPr lang="tr-TR" dirty="0" smtClean="0"/>
              <a:t>Endüstriyel Sağlık-Meslek </a:t>
            </a:r>
            <a:r>
              <a:rPr lang="tr-TR" dirty="0" smtClean="0"/>
              <a:t>Hastalıkları</a:t>
            </a:r>
          </a:p>
          <a:p>
            <a:endParaRPr lang="tr-TR" dirty="0" smtClean="0"/>
          </a:p>
          <a:p>
            <a:r>
              <a:rPr lang="tr-TR" dirty="0" smtClean="0"/>
              <a:t>Daha fazla acil yaklaşım becerisi kazandırma</a:t>
            </a:r>
          </a:p>
          <a:p>
            <a:endParaRPr lang="tr-TR" dirty="0" smtClean="0"/>
          </a:p>
          <a:p>
            <a:r>
              <a:rPr lang="tr-TR" dirty="0" smtClean="0"/>
              <a:t>Akademik tez çalışmalarında görev vermek</a:t>
            </a:r>
            <a:endParaRPr lang="tr-TR" dirty="0"/>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mtClean="0"/>
              <a:t>          </a:t>
            </a:r>
            <a:br>
              <a:rPr lang="tr-TR" smtClean="0"/>
            </a:br>
            <a:r>
              <a:rPr lang="tr-TR" smtClean="0"/>
              <a:t/>
            </a:r>
            <a:br>
              <a:rPr lang="tr-TR" smtClean="0"/>
            </a:br>
            <a:r>
              <a:rPr lang="tr-TR" smtClean="0"/>
              <a:t/>
            </a:r>
            <a:br>
              <a:rPr lang="tr-TR" smtClean="0"/>
            </a:br>
            <a:r>
              <a:rPr lang="tr-TR" smtClean="0"/>
              <a:t>              ÖZÜR </a:t>
            </a:r>
            <a:r>
              <a:rPr lang="tr-TR" dirty="0" smtClean="0"/>
              <a:t>VE TEŞEKKÜR</a:t>
            </a:r>
            <a:endParaRPr lang="tr-TR" dirty="0"/>
          </a:p>
        </p:txBody>
      </p:sp>
      <p:sp>
        <p:nvSpPr>
          <p:cNvPr id="3" name="2 İçerik Yer Tutucusu"/>
          <p:cNvSpPr>
            <a:spLocks noGrp="1"/>
          </p:cNvSpPr>
          <p:nvPr>
            <p:ph idx="1"/>
          </p:nvPr>
        </p:nvSpPr>
        <p:spPr/>
        <p:txBody>
          <a:bodyPr/>
          <a:lstStyle/>
          <a:p>
            <a:endParaRPr lang="tr-TR" dirty="0"/>
          </a:p>
        </p:txBody>
      </p:sp>
      <p:pic>
        <p:nvPicPr>
          <p:cNvPr id="4" name="Resim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08731" y="2954837"/>
            <a:ext cx="2967504" cy="2289152"/>
          </a:xfrm>
          <a:prstGeom prst="rect">
            <a:avLst/>
          </a:prstGeom>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Tıp </a:t>
            </a:r>
            <a:r>
              <a:rPr lang="tr-TR" b="1" dirty="0" smtClean="0"/>
              <a:t>Eğitimi</a:t>
            </a:r>
            <a:r>
              <a:rPr lang="tr-TR" b="1" dirty="0"/>
              <a:t>	</a:t>
            </a:r>
            <a:endParaRPr lang="tr-TR" dirty="0"/>
          </a:p>
        </p:txBody>
      </p:sp>
      <p:sp>
        <p:nvSpPr>
          <p:cNvPr id="3" name="İçerik Yer Tutucusu 2"/>
          <p:cNvSpPr>
            <a:spLocks noGrp="1"/>
          </p:cNvSpPr>
          <p:nvPr>
            <p:ph idx="1"/>
          </p:nvPr>
        </p:nvSpPr>
        <p:spPr/>
        <p:txBody>
          <a:bodyPr/>
          <a:lstStyle/>
          <a:p>
            <a:r>
              <a:rPr lang="tr-TR" dirty="0" smtClean="0"/>
              <a:t>Toplumun </a:t>
            </a:r>
            <a:r>
              <a:rPr lang="tr-TR" sz="2800" b="1" dirty="0">
                <a:solidFill>
                  <a:schemeClr val="tx2"/>
                </a:solidFill>
              </a:rPr>
              <a:t>öncelikli</a:t>
            </a:r>
            <a:r>
              <a:rPr lang="tr-TR" dirty="0"/>
              <a:t> sağlık sorunlarının çözümü </a:t>
            </a:r>
            <a:r>
              <a:rPr lang="tr-TR" dirty="0" smtClean="0"/>
              <a:t>için;</a:t>
            </a:r>
          </a:p>
          <a:p>
            <a:r>
              <a:rPr lang="tr-TR" dirty="0" smtClean="0"/>
              <a:t>Hastalıkların </a:t>
            </a:r>
            <a:r>
              <a:rPr lang="tr-TR" sz="2400" b="1" dirty="0">
                <a:solidFill>
                  <a:schemeClr val="tx2"/>
                </a:solidFill>
              </a:rPr>
              <a:t>önlenmesi</a:t>
            </a:r>
            <a:r>
              <a:rPr lang="tr-TR" dirty="0"/>
              <a:t>, </a:t>
            </a:r>
            <a:r>
              <a:rPr lang="tr-TR" b="1" dirty="0">
                <a:solidFill>
                  <a:schemeClr val="tx2"/>
                </a:solidFill>
              </a:rPr>
              <a:t>teşhisi</a:t>
            </a:r>
            <a:r>
              <a:rPr lang="tr-TR" dirty="0"/>
              <a:t> ve </a:t>
            </a:r>
            <a:r>
              <a:rPr lang="tr-TR" b="1" dirty="0">
                <a:solidFill>
                  <a:schemeClr val="tx2"/>
                </a:solidFill>
              </a:rPr>
              <a:t>tedavisi</a:t>
            </a:r>
            <a:r>
              <a:rPr lang="tr-TR" dirty="0"/>
              <a:t> ya da tedavi </a:t>
            </a:r>
            <a:r>
              <a:rPr lang="tr-TR" dirty="0" smtClean="0"/>
              <a:t>      edileceği </a:t>
            </a:r>
            <a:r>
              <a:rPr lang="tr-TR" dirty="0"/>
              <a:t>uygun sağlık kuruluşlarına </a:t>
            </a:r>
            <a:r>
              <a:rPr lang="tr-TR" sz="2400" b="1" dirty="0">
                <a:solidFill>
                  <a:schemeClr val="tx2"/>
                </a:solidFill>
              </a:rPr>
              <a:t>yönlendirilebilmesi</a:t>
            </a:r>
            <a:r>
              <a:rPr lang="tr-TR" dirty="0"/>
              <a:t> </a:t>
            </a:r>
            <a:r>
              <a:rPr lang="tr-TR" dirty="0" smtClean="0"/>
              <a:t>için;</a:t>
            </a:r>
          </a:p>
          <a:p>
            <a:pPr marL="45720" indent="0">
              <a:buNone/>
            </a:pPr>
            <a:r>
              <a:rPr lang="tr-TR" dirty="0"/>
              <a:t> </a:t>
            </a:r>
            <a:r>
              <a:rPr lang="tr-TR" dirty="0" smtClean="0"/>
              <a:t>  gerekli </a:t>
            </a:r>
            <a:r>
              <a:rPr lang="tr-TR" dirty="0"/>
              <a:t>temel ve klinik tıp bilgisini </a:t>
            </a:r>
            <a:r>
              <a:rPr lang="tr-TR" dirty="0" smtClean="0"/>
              <a:t>kazandırma</a:t>
            </a:r>
          </a:p>
          <a:p>
            <a:pPr marL="45720" indent="0">
              <a:buNone/>
            </a:pPr>
            <a:endParaRPr lang="tr-TR" dirty="0"/>
          </a:p>
          <a:p>
            <a:r>
              <a:rPr lang="tr-TR" b="1" dirty="0"/>
              <a:t>Teorik </a:t>
            </a:r>
            <a:r>
              <a:rPr lang="tr-TR" b="1" dirty="0" smtClean="0"/>
              <a:t>ders YÜKÜ ?</a:t>
            </a:r>
            <a:endParaRPr lang="tr-TR" dirty="0"/>
          </a:p>
          <a:p>
            <a:endParaRPr lang="tr-TR" dirty="0"/>
          </a:p>
          <a:p>
            <a:endParaRPr lang="tr-TR" dirty="0"/>
          </a:p>
        </p:txBody>
      </p:sp>
      <p:pic>
        <p:nvPicPr>
          <p:cNvPr id="4" name="Resim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630412" y="4179121"/>
            <a:ext cx="2171700" cy="2258568"/>
          </a:xfrm>
          <a:prstGeom prst="rect">
            <a:avLst/>
          </a:prstGeom>
        </p:spPr>
      </p:pic>
    </p:spTree>
    <p:extLst>
      <p:ext uri="{BB962C8B-B14F-4D97-AF65-F5344CB8AC3E}">
        <p14:creationId xmlns:p14="http://schemas.microsoft.com/office/powerpoint/2010/main" xmlns="" val="34372526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Klinik beceriler</a:t>
            </a:r>
            <a:endParaRPr lang="tr-TR" dirty="0"/>
          </a:p>
        </p:txBody>
      </p:sp>
      <p:sp>
        <p:nvSpPr>
          <p:cNvPr id="3" name="İçerik Yer Tutucusu 2"/>
          <p:cNvSpPr>
            <a:spLocks noGrp="1"/>
          </p:cNvSpPr>
          <p:nvPr>
            <p:ph idx="1"/>
          </p:nvPr>
        </p:nvSpPr>
        <p:spPr/>
        <p:txBody>
          <a:bodyPr>
            <a:normAutofit/>
          </a:bodyPr>
          <a:lstStyle/>
          <a:p>
            <a:pPr>
              <a:lnSpc>
                <a:spcPct val="150000"/>
              </a:lnSpc>
            </a:pPr>
            <a:r>
              <a:rPr lang="tr-TR" sz="2800" b="1" dirty="0"/>
              <a:t>Tıbbi uygulama</a:t>
            </a:r>
            <a:r>
              <a:rPr lang="tr-TR" sz="2400" dirty="0"/>
              <a:t>, </a:t>
            </a:r>
            <a:r>
              <a:rPr lang="tr-TR" sz="2400" b="1" dirty="0">
                <a:solidFill>
                  <a:schemeClr val="tx2"/>
                </a:solidFill>
              </a:rPr>
              <a:t>yeniden canlandırma</a:t>
            </a:r>
            <a:r>
              <a:rPr lang="tr-TR" sz="2400" dirty="0"/>
              <a:t>, </a:t>
            </a:r>
            <a:r>
              <a:rPr lang="tr-TR" sz="2400" b="1" u="sng" dirty="0">
                <a:solidFill>
                  <a:schemeClr val="accent1"/>
                </a:solidFill>
              </a:rPr>
              <a:t>anamnez </a:t>
            </a:r>
            <a:r>
              <a:rPr lang="tr-TR" sz="2400" b="1" u="sng" dirty="0" smtClean="0">
                <a:solidFill>
                  <a:schemeClr val="accent1"/>
                </a:solidFill>
              </a:rPr>
              <a:t>alma</a:t>
            </a:r>
            <a:r>
              <a:rPr lang="tr-TR" sz="2400" dirty="0" smtClean="0"/>
              <a:t>, </a:t>
            </a:r>
            <a:r>
              <a:rPr lang="tr-TR" sz="3200" i="1" dirty="0" smtClean="0"/>
              <a:t>fizik </a:t>
            </a:r>
            <a:r>
              <a:rPr lang="tr-TR" sz="3200" i="1" dirty="0"/>
              <a:t>muayene</a:t>
            </a:r>
            <a:r>
              <a:rPr lang="tr-TR" sz="2400" dirty="0"/>
              <a:t>, </a:t>
            </a:r>
            <a:r>
              <a:rPr lang="tr-TR" sz="2800" b="1" dirty="0" smtClean="0">
                <a:solidFill>
                  <a:srgbClr val="0070C0"/>
                </a:solidFill>
              </a:rPr>
              <a:t>laboratuvar </a:t>
            </a:r>
            <a:r>
              <a:rPr lang="tr-TR" sz="2800" b="1" dirty="0">
                <a:solidFill>
                  <a:srgbClr val="0070C0"/>
                </a:solidFill>
              </a:rPr>
              <a:t>uygulama </a:t>
            </a:r>
            <a:r>
              <a:rPr lang="tr-TR" sz="2400" dirty="0"/>
              <a:t>becerilerini </a:t>
            </a:r>
            <a:r>
              <a:rPr lang="tr-TR" sz="2400" dirty="0" smtClean="0"/>
              <a:t>kazandırma</a:t>
            </a:r>
          </a:p>
          <a:p>
            <a:pPr>
              <a:lnSpc>
                <a:spcPct val="150000"/>
              </a:lnSpc>
            </a:pPr>
            <a:endParaRPr lang="tr-TR" sz="2400" dirty="0" smtClean="0"/>
          </a:p>
          <a:p>
            <a:pPr>
              <a:lnSpc>
                <a:spcPct val="100000"/>
              </a:lnSpc>
            </a:pPr>
            <a:r>
              <a:rPr lang="tr-TR" b="1" dirty="0" smtClean="0"/>
              <a:t>Pratik uygulama dersleri</a:t>
            </a:r>
          </a:p>
          <a:p>
            <a:pPr>
              <a:lnSpc>
                <a:spcPct val="100000"/>
              </a:lnSpc>
            </a:pPr>
            <a:r>
              <a:rPr lang="tr-TR" b="1" dirty="0" smtClean="0"/>
              <a:t>Staj </a:t>
            </a:r>
            <a:r>
              <a:rPr lang="tr-TR" b="1" dirty="0"/>
              <a:t>ve internlik döneminde tutulan </a:t>
            </a:r>
            <a:r>
              <a:rPr lang="tr-TR" b="1" dirty="0" smtClean="0"/>
              <a:t>nöbetler</a:t>
            </a:r>
            <a:endParaRPr lang="tr-TR" dirty="0"/>
          </a:p>
        </p:txBody>
      </p:sp>
    </p:spTree>
    <p:extLst>
      <p:ext uri="{BB962C8B-B14F-4D97-AF65-F5344CB8AC3E}">
        <p14:creationId xmlns:p14="http://schemas.microsoft.com/office/powerpoint/2010/main" xmlns="" val="26695082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İletişim </a:t>
            </a:r>
            <a:r>
              <a:rPr lang="tr-TR" b="1" dirty="0" smtClean="0"/>
              <a:t>becerileri</a:t>
            </a:r>
            <a:endParaRPr lang="tr-TR" dirty="0"/>
          </a:p>
        </p:txBody>
      </p:sp>
      <p:sp>
        <p:nvSpPr>
          <p:cNvPr id="3" name="İçerik Yer Tutucusu 2"/>
          <p:cNvSpPr>
            <a:spLocks noGrp="1"/>
          </p:cNvSpPr>
          <p:nvPr>
            <p:ph idx="1"/>
          </p:nvPr>
        </p:nvSpPr>
        <p:spPr/>
        <p:txBody>
          <a:bodyPr>
            <a:normAutofit fontScale="85000" lnSpcReduction="10000"/>
          </a:bodyPr>
          <a:lstStyle/>
          <a:p>
            <a:pPr>
              <a:lnSpc>
                <a:spcPct val="150000"/>
              </a:lnSpc>
            </a:pPr>
            <a:r>
              <a:rPr lang="tr-TR" sz="2800" b="1" dirty="0">
                <a:solidFill>
                  <a:srgbClr val="0070C0"/>
                </a:solidFill>
              </a:rPr>
              <a:t>Genel iletişim </a:t>
            </a:r>
            <a:r>
              <a:rPr lang="tr-TR" dirty="0"/>
              <a:t>becerilerinde (sunum becerileri, kendini ifade etme, yazılı ve sözlü iletişim) </a:t>
            </a:r>
            <a:r>
              <a:rPr lang="tr-TR" b="1" dirty="0">
                <a:solidFill>
                  <a:schemeClr val="tx2"/>
                </a:solidFill>
              </a:rPr>
              <a:t>yetkinlik </a:t>
            </a:r>
            <a:r>
              <a:rPr lang="tr-TR" b="1" dirty="0" smtClean="0">
                <a:solidFill>
                  <a:schemeClr val="tx2"/>
                </a:solidFill>
              </a:rPr>
              <a:t>kazandırma</a:t>
            </a:r>
          </a:p>
          <a:p>
            <a:pPr>
              <a:lnSpc>
                <a:spcPct val="150000"/>
              </a:lnSpc>
            </a:pPr>
            <a:r>
              <a:rPr lang="tr-TR" b="1" dirty="0"/>
              <a:t>Ekip çalışanları ve meslektaşlarla </a:t>
            </a:r>
            <a:r>
              <a:rPr lang="tr-TR" sz="2400" b="1" dirty="0">
                <a:solidFill>
                  <a:srgbClr val="FFC000"/>
                </a:solidFill>
              </a:rPr>
              <a:t>iletişim kurabilme </a:t>
            </a:r>
            <a:r>
              <a:rPr lang="tr-TR" dirty="0"/>
              <a:t>becerisi </a:t>
            </a:r>
            <a:r>
              <a:rPr lang="tr-TR" dirty="0" smtClean="0"/>
              <a:t>kazandırma</a:t>
            </a:r>
          </a:p>
          <a:p>
            <a:pPr>
              <a:lnSpc>
                <a:spcPct val="150000"/>
              </a:lnSpc>
            </a:pPr>
            <a:r>
              <a:rPr lang="tr-TR" dirty="0" smtClean="0"/>
              <a:t>Öğrenci faaliyetlerinin desteklenmesi: </a:t>
            </a:r>
            <a:r>
              <a:rPr lang="tr-TR" sz="2400" b="1" dirty="0" smtClean="0">
                <a:solidFill>
                  <a:schemeClr val="bg2">
                    <a:lumMod val="10000"/>
                  </a:schemeClr>
                </a:solidFill>
              </a:rPr>
              <a:t>KOÜTBAT</a:t>
            </a:r>
            <a:r>
              <a:rPr lang="tr-TR" dirty="0" smtClean="0"/>
              <a:t> – </a:t>
            </a:r>
            <a:r>
              <a:rPr lang="tr-TR" b="1" dirty="0" smtClean="0"/>
              <a:t>TURKMISC</a:t>
            </a:r>
            <a:r>
              <a:rPr lang="tr-TR" dirty="0" smtClean="0"/>
              <a:t> – </a:t>
            </a:r>
            <a:r>
              <a:rPr lang="tr-TR" sz="2400" b="1" u="sng" dirty="0" smtClean="0"/>
              <a:t>Öğrenci kongreleri</a:t>
            </a:r>
            <a:r>
              <a:rPr lang="tr-TR" dirty="0" smtClean="0"/>
              <a:t>nin düzenlenmesi – </a:t>
            </a:r>
            <a:r>
              <a:rPr lang="tr-TR" sz="2800" b="1" dirty="0" smtClean="0">
                <a:solidFill>
                  <a:srgbClr val="FF0000"/>
                </a:solidFill>
              </a:rPr>
              <a:t>ERASMUS </a:t>
            </a:r>
            <a:r>
              <a:rPr lang="tr-TR" sz="2800" dirty="0" smtClean="0">
                <a:solidFill>
                  <a:schemeClr val="tx1">
                    <a:lumMod val="75000"/>
                  </a:schemeClr>
                </a:solidFill>
              </a:rPr>
              <a:t>…</a:t>
            </a:r>
          </a:p>
        </p:txBody>
      </p:sp>
      <p:pic>
        <p:nvPicPr>
          <p:cNvPr id="4" name="Resim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036901" y="894103"/>
            <a:ext cx="1821270" cy="1821270"/>
          </a:xfrm>
          <a:prstGeom prst="rect">
            <a:avLst/>
          </a:prstGeom>
        </p:spPr>
      </p:pic>
    </p:spTree>
    <p:extLst>
      <p:ext uri="{BB962C8B-B14F-4D97-AF65-F5344CB8AC3E}">
        <p14:creationId xmlns:p14="http://schemas.microsoft.com/office/powerpoint/2010/main" xmlns="" val="36838648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Liderlik, Yöneticilik </a:t>
            </a:r>
            <a:r>
              <a:rPr lang="tr-TR" b="1" dirty="0"/>
              <a:t>ve İdari </a:t>
            </a:r>
            <a:r>
              <a:rPr lang="tr-TR" b="1" dirty="0" smtClean="0"/>
              <a:t>konular</a:t>
            </a:r>
            <a:endParaRPr lang="tr-TR" dirty="0"/>
          </a:p>
        </p:txBody>
      </p:sp>
      <p:sp>
        <p:nvSpPr>
          <p:cNvPr id="3" name="İçerik Yer Tutucusu 2"/>
          <p:cNvSpPr>
            <a:spLocks noGrp="1"/>
          </p:cNvSpPr>
          <p:nvPr>
            <p:ph idx="1"/>
          </p:nvPr>
        </p:nvSpPr>
        <p:spPr/>
        <p:txBody>
          <a:bodyPr/>
          <a:lstStyle/>
          <a:p>
            <a:pPr>
              <a:lnSpc>
                <a:spcPct val="200000"/>
              </a:lnSpc>
            </a:pPr>
            <a:r>
              <a:rPr lang="tr-TR" b="1" dirty="0"/>
              <a:t>Birinci basamak sağlık kuruluşlarında / sorumlusu olduğu klinikte ya da laboratuvarda </a:t>
            </a:r>
            <a:r>
              <a:rPr lang="tr-TR" sz="2400" b="1" dirty="0">
                <a:solidFill>
                  <a:srgbClr val="FF0000"/>
                </a:solidFill>
              </a:rPr>
              <a:t>yöneticilik yapabilme</a:t>
            </a:r>
            <a:r>
              <a:rPr lang="tr-TR" b="1" dirty="0"/>
              <a:t> becerisini </a:t>
            </a:r>
            <a:r>
              <a:rPr lang="tr-TR" b="1" dirty="0" smtClean="0"/>
              <a:t>kazanmada</a:t>
            </a:r>
            <a:endParaRPr lang="tr-TR" dirty="0"/>
          </a:p>
        </p:txBody>
      </p:sp>
      <p:pic>
        <p:nvPicPr>
          <p:cNvPr id="4" name="Resim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060297" y="4000500"/>
            <a:ext cx="2857500" cy="2857500"/>
          </a:xfrm>
          <a:prstGeom prst="rect">
            <a:avLst/>
          </a:prstGeom>
        </p:spPr>
      </p:pic>
    </p:spTree>
    <p:extLst>
      <p:ext uri="{BB962C8B-B14F-4D97-AF65-F5344CB8AC3E}">
        <p14:creationId xmlns:p14="http://schemas.microsoft.com/office/powerpoint/2010/main" xmlns="" val="3321524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Deontoloji, </a:t>
            </a:r>
            <a:r>
              <a:rPr lang="tr-TR" b="1" dirty="0"/>
              <a:t>Etik </a:t>
            </a:r>
            <a:r>
              <a:rPr lang="tr-TR" b="1" dirty="0" smtClean="0"/>
              <a:t>konular, Tıp </a:t>
            </a:r>
            <a:r>
              <a:rPr lang="tr-TR" b="1" dirty="0"/>
              <a:t>felsefesi</a:t>
            </a:r>
            <a:endParaRPr lang="tr-TR" dirty="0"/>
          </a:p>
        </p:txBody>
      </p:sp>
      <p:sp>
        <p:nvSpPr>
          <p:cNvPr id="3" name="İçerik Yer Tutucusu 2"/>
          <p:cNvSpPr>
            <a:spLocks noGrp="1"/>
          </p:cNvSpPr>
          <p:nvPr>
            <p:ph idx="1"/>
          </p:nvPr>
        </p:nvSpPr>
        <p:spPr/>
        <p:txBody>
          <a:bodyPr>
            <a:normAutofit/>
          </a:bodyPr>
          <a:lstStyle/>
          <a:p>
            <a:pPr>
              <a:lnSpc>
                <a:spcPct val="150000"/>
              </a:lnSpc>
            </a:pPr>
            <a:r>
              <a:rPr lang="tr-TR" sz="2400" dirty="0" smtClean="0"/>
              <a:t>Hastalara </a:t>
            </a:r>
            <a:r>
              <a:rPr lang="tr-TR" sz="2800" b="1" dirty="0">
                <a:solidFill>
                  <a:srgbClr val="7030A0"/>
                </a:solidFill>
              </a:rPr>
              <a:t>biyo</a:t>
            </a:r>
            <a:r>
              <a:rPr lang="tr-TR" sz="2800" b="1" dirty="0"/>
              <a:t>psiko</a:t>
            </a:r>
            <a:r>
              <a:rPr lang="tr-TR" sz="2800" b="1" dirty="0">
                <a:solidFill>
                  <a:schemeClr val="tx2"/>
                </a:solidFill>
              </a:rPr>
              <a:t>sosyal</a:t>
            </a:r>
            <a:r>
              <a:rPr lang="tr-TR" sz="2800" b="1" dirty="0"/>
              <a:t> bütünlük </a:t>
            </a:r>
            <a:r>
              <a:rPr lang="tr-TR" sz="2400" dirty="0"/>
              <a:t>içinde </a:t>
            </a:r>
            <a:r>
              <a:rPr lang="tr-TR" sz="2400" dirty="0" smtClean="0"/>
              <a:t>bakabilme; mesleğini, </a:t>
            </a:r>
            <a:r>
              <a:rPr lang="tr-TR" sz="2400" b="1" dirty="0"/>
              <a:t>insan haklarını</a:t>
            </a:r>
            <a:r>
              <a:rPr lang="tr-TR" sz="2400" dirty="0"/>
              <a:t>, </a:t>
            </a:r>
            <a:r>
              <a:rPr lang="tr-TR" sz="2400" b="1" dirty="0">
                <a:solidFill>
                  <a:srgbClr val="FFC000"/>
                </a:solidFill>
              </a:rPr>
              <a:t>hasta haklarını </a:t>
            </a:r>
            <a:r>
              <a:rPr lang="tr-TR" sz="2400" dirty="0"/>
              <a:t>ve </a:t>
            </a:r>
            <a:r>
              <a:rPr lang="tr-TR" sz="2800" i="1" dirty="0"/>
              <a:t>tıbbi etik </a:t>
            </a:r>
            <a:r>
              <a:rPr lang="tr-TR" sz="2400" dirty="0"/>
              <a:t>kuralları gözeterek uygulama becerisini </a:t>
            </a:r>
            <a:r>
              <a:rPr lang="tr-TR" sz="2400" dirty="0" smtClean="0"/>
              <a:t>kazanmada</a:t>
            </a:r>
            <a:endParaRPr lang="tr-TR" sz="2400" dirty="0"/>
          </a:p>
        </p:txBody>
      </p:sp>
      <p:pic>
        <p:nvPicPr>
          <p:cNvPr id="4" name="Resim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10400" y="3825792"/>
            <a:ext cx="2467427" cy="2929783"/>
          </a:xfrm>
          <a:prstGeom prst="rect">
            <a:avLst/>
          </a:prstGeom>
        </p:spPr>
      </p:pic>
    </p:spTree>
    <p:extLst>
      <p:ext uri="{BB962C8B-B14F-4D97-AF65-F5344CB8AC3E}">
        <p14:creationId xmlns:p14="http://schemas.microsoft.com/office/powerpoint/2010/main" xmlns="" val="27938025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Bilgiye ulaşma </a:t>
            </a:r>
            <a:r>
              <a:rPr lang="tr-TR" b="1" dirty="0" smtClean="0"/>
              <a:t>becerisi</a:t>
            </a:r>
            <a:endParaRPr lang="tr-TR" dirty="0"/>
          </a:p>
        </p:txBody>
      </p:sp>
      <p:sp>
        <p:nvSpPr>
          <p:cNvPr id="3" name="İçerik Yer Tutucusu 2"/>
          <p:cNvSpPr>
            <a:spLocks noGrp="1"/>
          </p:cNvSpPr>
          <p:nvPr>
            <p:ph idx="1"/>
          </p:nvPr>
        </p:nvSpPr>
        <p:spPr/>
        <p:txBody>
          <a:bodyPr>
            <a:normAutofit fontScale="92500" lnSpcReduction="10000"/>
          </a:bodyPr>
          <a:lstStyle/>
          <a:p>
            <a:pPr>
              <a:lnSpc>
                <a:spcPct val="150000"/>
              </a:lnSpc>
            </a:pPr>
            <a:r>
              <a:rPr lang="tr-TR" b="1" dirty="0">
                <a:solidFill>
                  <a:schemeClr val="accent5"/>
                </a:solidFill>
              </a:rPr>
              <a:t>Problem çözme</a:t>
            </a:r>
            <a:r>
              <a:rPr lang="tr-TR" dirty="0"/>
              <a:t>, </a:t>
            </a:r>
            <a:r>
              <a:rPr lang="tr-TR" sz="2800" i="1" dirty="0"/>
              <a:t>analitik ve eleştirel düşünme</a:t>
            </a:r>
            <a:r>
              <a:rPr lang="tr-TR" dirty="0"/>
              <a:t>,  </a:t>
            </a:r>
            <a:r>
              <a:rPr lang="tr-TR" b="1" dirty="0">
                <a:solidFill>
                  <a:schemeClr val="tx2"/>
                </a:solidFill>
              </a:rPr>
              <a:t>klinik sorgulama</a:t>
            </a:r>
            <a:r>
              <a:rPr lang="tr-TR" dirty="0"/>
              <a:t>, </a:t>
            </a:r>
            <a:r>
              <a:rPr lang="tr-TR" b="1" u="sng" dirty="0">
                <a:solidFill>
                  <a:srgbClr val="0070C0"/>
                </a:solidFill>
              </a:rPr>
              <a:t>akıl yürütme</a:t>
            </a:r>
            <a:r>
              <a:rPr lang="tr-TR" dirty="0"/>
              <a:t>, </a:t>
            </a:r>
            <a:r>
              <a:rPr lang="tr-TR" sz="2400" b="1" dirty="0">
                <a:solidFill>
                  <a:schemeClr val="accent1"/>
                </a:solidFill>
              </a:rPr>
              <a:t>sentez</a:t>
            </a:r>
            <a:r>
              <a:rPr lang="tr-TR" dirty="0"/>
              <a:t> ve</a:t>
            </a:r>
            <a:r>
              <a:rPr lang="tr-TR" sz="2400" dirty="0">
                <a:effectLst>
                  <a:outerShdw blurRad="38100" dist="38100" dir="2700000" algn="tl">
                    <a:srgbClr val="000000">
                      <a:alpha val="43137"/>
                    </a:srgbClr>
                  </a:outerShdw>
                </a:effectLst>
              </a:rPr>
              <a:t> </a:t>
            </a:r>
            <a:r>
              <a:rPr lang="tr-TR" sz="2400" dirty="0">
                <a:solidFill>
                  <a:schemeClr val="accent6">
                    <a:lumMod val="50000"/>
                  </a:schemeClr>
                </a:solidFill>
                <a:effectLst>
                  <a:outerShdw blurRad="38100" dist="38100" dir="2700000" algn="tl">
                    <a:srgbClr val="000000">
                      <a:alpha val="43137"/>
                    </a:srgbClr>
                  </a:outerShdw>
                </a:effectLst>
              </a:rPr>
              <a:t>değerlendirme </a:t>
            </a:r>
            <a:r>
              <a:rPr lang="tr-TR" dirty="0"/>
              <a:t>becerilerini </a:t>
            </a:r>
            <a:r>
              <a:rPr lang="tr-TR" dirty="0" smtClean="0"/>
              <a:t>kazandırma </a:t>
            </a:r>
            <a:endParaRPr lang="tr-TR" b="1" dirty="0"/>
          </a:p>
          <a:p>
            <a:pPr>
              <a:lnSpc>
                <a:spcPct val="150000"/>
              </a:lnSpc>
            </a:pPr>
            <a:r>
              <a:rPr lang="tr-TR" sz="2400" b="1" dirty="0" smtClean="0">
                <a:solidFill>
                  <a:srgbClr val="FF0000"/>
                </a:solidFill>
              </a:rPr>
              <a:t>Bilimsel </a:t>
            </a:r>
            <a:r>
              <a:rPr lang="tr-TR" sz="2400" b="1" dirty="0">
                <a:solidFill>
                  <a:srgbClr val="FF0000"/>
                </a:solidFill>
              </a:rPr>
              <a:t>araştırma </a:t>
            </a:r>
            <a:r>
              <a:rPr lang="tr-TR" dirty="0"/>
              <a:t>ilke ve yöntemlerini benimseyerek </a:t>
            </a:r>
            <a:r>
              <a:rPr lang="tr-TR" dirty="0" smtClean="0"/>
              <a:t>uygulayabilme; </a:t>
            </a:r>
            <a:r>
              <a:rPr lang="tr-TR" dirty="0"/>
              <a:t>araştırmaların sonuçlarını kanıta dayalı olarak </a:t>
            </a:r>
            <a:r>
              <a:rPr lang="tr-TR" sz="2400" b="1" dirty="0">
                <a:solidFill>
                  <a:schemeClr val="tx2"/>
                </a:solidFill>
              </a:rPr>
              <a:t>değerlendirme</a:t>
            </a:r>
            <a:r>
              <a:rPr lang="tr-TR" dirty="0"/>
              <a:t>, yorumlama ve uygulama becerisini </a:t>
            </a:r>
            <a:r>
              <a:rPr lang="tr-TR" dirty="0" smtClean="0"/>
              <a:t>kazandırma</a:t>
            </a:r>
            <a:endParaRPr lang="tr-TR" dirty="0"/>
          </a:p>
        </p:txBody>
      </p:sp>
      <p:pic>
        <p:nvPicPr>
          <p:cNvPr id="4" name="Resim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977657" y="3554569"/>
            <a:ext cx="2120355" cy="3148885"/>
          </a:xfrm>
          <a:prstGeom prst="rect">
            <a:avLst/>
          </a:prstGeom>
        </p:spPr>
      </p:pic>
    </p:spTree>
    <p:extLst>
      <p:ext uri="{BB962C8B-B14F-4D97-AF65-F5344CB8AC3E}">
        <p14:creationId xmlns:p14="http://schemas.microsoft.com/office/powerpoint/2010/main" xmlns="" val="33038022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latin typeface="+mn-lt"/>
              </a:rPr>
              <a:t>Fakültemizin güçlü olduğu konular</a:t>
            </a:r>
            <a:endParaRPr lang="tr-TR" b="1" dirty="0">
              <a:solidFill>
                <a:srgbClr val="C00000"/>
              </a:solidFill>
              <a:latin typeface="+mn-lt"/>
            </a:endParaRPr>
          </a:p>
        </p:txBody>
      </p:sp>
      <p:sp>
        <p:nvSpPr>
          <p:cNvPr id="3" name="İçerik Yer Tutucusu 2"/>
          <p:cNvSpPr>
            <a:spLocks noGrp="1"/>
          </p:cNvSpPr>
          <p:nvPr>
            <p:ph idx="1"/>
          </p:nvPr>
        </p:nvSpPr>
        <p:spPr/>
        <p:txBody>
          <a:bodyPr/>
          <a:lstStyle/>
          <a:p>
            <a:r>
              <a:rPr lang="tr-TR" dirty="0"/>
              <a:t>Öğrencinin </a:t>
            </a:r>
            <a:r>
              <a:rPr lang="tr-TR" sz="2400" b="1" dirty="0"/>
              <a:t>interaktif </a:t>
            </a:r>
            <a:r>
              <a:rPr lang="tr-TR" sz="2400" b="1" dirty="0" smtClean="0"/>
              <a:t>katılımı</a:t>
            </a:r>
          </a:p>
          <a:p>
            <a:r>
              <a:rPr lang="tr-TR" sz="2400" b="1" dirty="0">
                <a:solidFill>
                  <a:srgbClr val="002060"/>
                </a:solidFill>
              </a:rPr>
              <a:t>Hasta başı </a:t>
            </a:r>
            <a:r>
              <a:rPr lang="tr-TR" sz="2400" b="1" dirty="0" smtClean="0">
                <a:solidFill>
                  <a:srgbClr val="002060"/>
                </a:solidFill>
              </a:rPr>
              <a:t>eğitimler</a:t>
            </a:r>
          </a:p>
          <a:p>
            <a:r>
              <a:rPr lang="tr-TR" dirty="0"/>
              <a:t>Hasta </a:t>
            </a:r>
            <a:r>
              <a:rPr lang="tr-TR" sz="2400" dirty="0">
                <a:solidFill>
                  <a:srgbClr val="FF0000"/>
                </a:solidFill>
              </a:rPr>
              <a:t>sorumluluğunun</a:t>
            </a:r>
            <a:r>
              <a:rPr lang="tr-TR" dirty="0"/>
              <a:t> öğrencilere </a:t>
            </a:r>
            <a:r>
              <a:rPr lang="tr-TR" dirty="0" smtClean="0"/>
              <a:t>verilmesi</a:t>
            </a:r>
          </a:p>
          <a:p>
            <a:r>
              <a:rPr lang="tr-TR" dirty="0"/>
              <a:t>Ulusal ve uluslararası </a:t>
            </a:r>
            <a:r>
              <a:rPr lang="tr-TR" b="1" dirty="0">
                <a:solidFill>
                  <a:srgbClr val="7030A0"/>
                </a:solidFill>
              </a:rPr>
              <a:t>öğrenci değişimlerine </a:t>
            </a:r>
            <a:r>
              <a:rPr lang="tr-TR" dirty="0"/>
              <a:t>olanak </a:t>
            </a:r>
            <a:r>
              <a:rPr lang="tr-TR" dirty="0" smtClean="0"/>
              <a:t>sağlanması</a:t>
            </a:r>
          </a:p>
          <a:p>
            <a:r>
              <a:rPr lang="tr-TR" dirty="0"/>
              <a:t>Öğrenci - Öğretim </a:t>
            </a:r>
            <a:r>
              <a:rPr lang="tr-TR" dirty="0" smtClean="0"/>
              <a:t>üyesi ilişkilerinin </a:t>
            </a:r>
            <a:r>
              <a:rPr lang="tr-TR" sz="2800" i="1" dirty="0" smtClean="0">
                <a:solidFill>
                  <a:schemeClr val="accent5"/>
                </a:solidFill>
              </a:rPr>
              <a:t>samimiyeti</a:t>
            </a:r>
            <a:endParaRPr lang="tr-TR" sz="2800" i="1" dirty="0">
              <a:solidFill>
                <a:schemeClr val="accent5"/>
              </a:solidFill>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814114" y="4572000"/>
            <a:ext cx="3680460" cy="2286000"/>
          </a:xfrm>
          <a:prstGeom prst="rect">
            <a:avLst/>
          </a:prstGeom>
        </p:spPr>
      </p:pic>
    </p:spTree>
    <p:extLst>
      <p:ext uri="{BB962C8B-B14F-4D97-AF65-F5344CB8AC3E}">
        <p14:creationId xmlns:p14="http://schemas.microsoft.com/office/powerpoint/2010/main" xmlns="" val="9590122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KAZANIMLAR</a:t>
            </a:r>
            <a:endParaRPr lang="tr-TR" dirty="0"/>
          </a:p>
        </p:txBody>
      </p:sp>
      <p:sp>
        <p:nvSpPr>
          <p:cNvPr id="3" name="2 İçerik Yer Tutucusu"/>
          <p:cNvSpPr>
            <a:spLocks noGrp="1"/>
          </p:cNvSpPr>
          <p:nvPr>
            <p:ph idx="1"/>
          </p:nvPr>
        </p:nvSpPr>
        <p:spPr/>
        <p:txBody>
          <a:bodyPr/>
          <a:lstStyle/>
          <a:p>
            <a:r>
              <a:rPr lang="tr-TR" dirty="0" smtClean="0"/>
              <a:t>Tüm dahili ve cerrahi branşlarda bilgi ve beceri sahibi olma</a:t>
            </a:r>
          </a:p>
          <a:p>
            <a:r>
              <a:rPr lang="tr-TR" dirty="0" smtClean="0"/>
              <a:t>Tıp etiği,hasta hakları,insan hakları konusunda duyarlılık </a:t>
            </a:r>
          </a:p>
          <a:p>
            <a:r>
              <a:rPr lang="tr-TR" dirty="0" smtClean="0"/>
              <a:t>Dahili ve cerrahi acillere yaklaşım</a:t>
            </a:r>
          </a:p>
          <a:p>
            <a:r>
              <a:rPr lang="tr-TR" dirty="0" smtClean="0"/>
              <a:t>Toplumsal sorunlara(sağlık,v.d) duyarlılık</a:t>
            </a:r>
          </a:p>
          <a:p>
            <a:r>
              <a:rPr lang="tr-TR" dirty="0" smtClean="0"/>
              <a:t>Her türlü pratik beceri ( yeniden canlandırma,kan alma,sonda takma,NG takma,nazal tampon ,sütür atma v.b )</a:t>
            </a:r>
            <a:endParaRPr lang="tr-TR" dirty="0"/>
          </a:p>
        </p:txBody>
      </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CB300F-524B-4030-A6B4-61DED4F505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Solstice</Template>
  <TotalTime>0</TotalTime>
  <Words>1060</Words>
  <Application>Microsoft Office PowerPoint</Application>
  <PresentationFormat>Özel</PresentationFormat>
  <Paragraphs>120</Paragraphs>
  <Slides>11</Slides>
  <Notes>11</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Gündönümü</vt:lpstr>
      <vt:lpstr>KOÜ TIP FAKÜLTESİ EĞİTİMİ</vt:lpstr>
      <vt:lpstr>Genel Tıp Eğitimi </vt:lpstr>
      <vt:lpstr>Klinik beceriler</vt:lpstr>
      <vt:lpstr>İletişim becerileri</vt:lpstr>
      <vt:lpstr>Liderlik, Yöneticilik ve İdari konular</vt:lpstr>
      <vt:lpstr>Deontoloji, Etik konular, Tıp felsefesi</vt:lpstr>
      <vt:lpstr>Bilgiye ulaşma becerisi</vt:lpstr>
      <vt:lpstr>Fakültemizin güçlü olduğu konular</vt:lpstr>
      <vt:lpstr>KAZANIMLAR</vt:lpstr>
      <vt:lpstr>              ÖNERİLER</vt:lpstr>
      <vt:lpstr>                           ÖZÜR VE TEŞEKKÜR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2016-05-03T18:57:09Z</dcterms:created>
  <dcterms:modified xsi:type="dcterms:W3CDTF">2017-05-07T19:32:19Z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TC030988909991</vt:lpwstr>
  </property>
</Properties>
</file>