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5" r:id="rId4"/>
    <p:sldId id="279" r:id="rId5"/>
    <p:sldId id="274" r:id="rId6"/>
    <p:sldId id="257" r:id="rId7"/>
    <p:sldId id="278" r:id="rId8"/>
    <p:sldId id="282" r:id="rId9"/>
    <p:sldId id="280" r:id="rId10"/>
    <p:sldId id="262" r:id="rId11"/>
    <p:sldId id="277" r:id="rId12"/>
    <p:sldId id="265" r:id="rId13"/>
    <p:sldId id="261" r:id="rId14"/>
    <p:sldId id="276" r:id="rId15"/>
    <p:sldId id="28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3200" dirty="0" smtClean="0"/>
              <a:t>Öğrenci Sayıları</a:t>
            </a:r>
            <a:endParaRPr lang="tr-TR" sz="3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Sayfa1!$A$2:$A$7</c:f>
              <c:strCache>
                <c:ptCount val="6"/>
                <c:pt idx="0">
                  <c:v>Dönem 1</c:v>
                </c:pt>
                <c:pt idx="1">
                  <c:v>Dönem 2</c:v>
                </c:pt>
                <c:pt idx="2">
                  <c:v>Dönem 3</c:v>
                </c:pt>
                <c:pt idx="3">
                  <c:v>Dönem 4</c:v>
                </c:pt>
                <c:pt idx="4">
                  <c:v>Dönem 5</c:v>
                </c:pt>
                <c:pt idx="5">
                  <c:v>Dönem 6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336</c:v>
                </c:pt>
                <c:pt idx="1">
                  <c:v>250</c:v>
                </c:pt>
                <c:pt idx="2">
                  <c:v>223</c:v>
                </c:pt>
                <c:pt idx="3">
                  <c:v>209</c:v>
                </c:pt>
                <c:pt idx="4">
                  <c:v>203</c:v>
                </c:pt>
                <c:pt idx="5">
                  <c:v>216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Sayfa1!$A$2:$A$7</c:f>
              <c:strCache>
                <c:ptCount val="6"/>
                <c:pt idx="0">
                  <c:v>Dönem 1</c:v>
                </c:pt>
                <c:pt idx="1">
                  <c:v>Dönem 2</c:v>
                </c:pt>
                <c:pt idx="2">
                  <c:v>Dönem 3</c:v>
                </c:pt>
                <c:pt idx="3">
                  <c:v>Dönem 4</c:v>
                </c:pt>
                <c:pt idx="4">
                  <c:v>Dönem 5</c:v>
                </c:pt>
                <c:pt idx="5">
                  <c:v>Dönem 6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324</c:v>
                </c:pt>
                <c:pt idx="1">
                  <c:v>299</c:v>
                </c:pt>
                <c:pt idx="2">
                  <c:v>246</c:v>
                </c:pt>
                <c:pt idx="3">
                  <c:v>231</c:v>
                </c:pt>
                <c:pt idx="4">
                  <c:v>201</c:v>
                </c:pt>
                <c:pt idx="5">
                  <c:v>213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Sayfa1!$A$2:$A$7</c:f>
              <c:strCache>
                <c:ptCount val="6"/>
                <c:pt idx="0">
                  <c:v>Dönem 1</c:v>
                </c:pt>
                <c:pt idx="1">
                  <c:v>Dönem 2</c:v>
                </c:pt>
                <c:pt idx="2">
                  <c:v>Dönem 3</c:v>
                </c:pt>
                <c:pt idx="3">
                  <c:v>Dönem 4</c:v>
                </c:pt>
                <c:pt idx="4">
                  <c:v>Dönem 5</c:v>
                </c:pt>
                <c:pt idx="5">
                  <c:v>Dönem 6</c:v>
                </c:pt>
              </c:strCache>
            </c:strRef>
          </c:cat>
          <c:val>
            <c:numRef>
              <c:f>Sayfa1!$D$2:$D$7</c:f>
              <c:numCache>
                <c:formatCode>General</c:formatCode>
                <c:ptCount val="6"/>
                <c:pt idx="0">
                  <c:v>309</c:v>
                </c:pt>
                <c:pt idx="1">
                  <c:v>335</c:v>
                </c:pt>
                <c:pt idx="2">
                  <c:v>288</c:v>
                </c:pt>
                <c:pt idx="3">
                  <c:v>261</c:v>
                </c:pt>
                <c:pt idx="4">
                  <c:v>216</c:v>
                </c:pt>
                <c:pt idx="5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21897968"/>
        <c:axId val="-821900144"/>
        <c:axId val="0"/>
      </c:bar3DChart>
      <c:catAx>
        <c:axId val="-8218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821900144"/>
        <c:crosses val="autoZero"/>
        <c:auto val="1"/>
        <c:lblAlgn val="ctr"/>
        <c:lblOffset val="100"/>
        <c:noMultiLvlLbl val="0"/>
      </c:catAx>
      <c:valAx>
        <c:axId val="-8219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82189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16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52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42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08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41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81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09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7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22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6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46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296C-D511-448E-89E1-0BAA44E32890}" type="datetimeFigureOut">
              <a:rPr lang="tr-TR" smtClean="0"/>
              <a:t>7.5.2017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CFC9-CD4E-4247-A26E-D9939B3B0E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63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65668" y="2971565"/>
            <a:ext cx="9144000" cy="1241247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MEZUNİYET ÖNCESİ TIP EĞİTİMİ ÇALIŞTAYI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228822" y="4868214"/>
            <a:ext cx="6864439" cy="1661375"/>
          </a:xfrm>
        </p:spPr>
        <p:txBody>
          <a:bodyPr>
            <a:noAutofit/>
          </a:bodyPr>
          <a:lstStyle/>
          <a:p>
            <a:r>
              <a:rPr lang="tr-TR" sz="2800" dirty="0" smtClean="0"/>
              <a:t>Devrim Dündar</a:t>
            </a:r>
          </a:p>
          <a:p>
            <a:r>
              <a:rPr lang="tr-TR" sz="2800" dirty="0" smtClean="0"/>
              <a:t>Mezuniyet Öncesi Eğitim Komisyonu Başkanı</a:t>
            </a:r>
          </a:p>
          <a:p>
            <a:endParaRPr lang="tr-TR" sz="2800" dirty="0" smtClean="0"/>
          </a:p>
          <a:p>
            <a:r>
              <a:rPr lang="tr-TR" sz="1800" dirty="0" smtClean="0"/>
              <a:t>					8 Mayıs 2017</a:t>
            </a:r>
          </a:p>
          <a:p>
            <a:endParaRPr lang="tr-TR" sz="2800" dirty="0"/>
          </a:p>
          <a:p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16" y="203492"/>
            <a:ext cx="2748398" cy="19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321" y="403761"/>
            <a:ext cx="10515600" cy="1103067"/>
          </a:xfrm>
        </p:spPr>
        <p:txBody>
          <a:bodyPr/>
          <a:lstStyle/>
          <a:p>
            <a:pPr algn="ctr"/>
            <a:r>
              <a:rPr lang="tr-TR" b="1" dirty="0" smtClean="0"/>
              <a:t>Anatomi laboratuvar sunumları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79" y="2320136"/>
            <a:ext cx="5391429" cy="3586369"/>
          </a:xfrm>
        </p:spPr>
      </p:pic>
    </p:spTree>
    <p:extLst>
      <p:ext uri="{BB962C8B-B14F-4D97-AF65-F5344CB8AC3E}">
        <p14:creationId xmlns:p14="http://schemas.microsoft.com/office/powerpoint/2010/main" val="34734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473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"Eğitim ve Güncel Sorunlar" </a:t>
            </a:r>
            <a:r>
              <a:rPr lang="tr-TR" b="1" dirty="0" smtClean="0"/>
              <a:t>Toplantıları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7" y="1958484"/>
            <a:ext cx="4210565" cy="2458970"/>
          </a:xfrm>
        </p:spPr>
      </p:pic>
      <p:pic>
        <p:nvPicPr>
          <p:cNvPr id="2050" name="Picture 2" descr="http://tip.kocaeli.edu.tr/uploads/pictures/Egitim_Guncel_Sorun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5" y="1958485"/>
            <a:ext cx="3830147" cy="25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575775" y="5151549"/>
            <a:ext cx="683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Dahili, Cerrahi ve Temel Tıp Bilimleri Anabilim Dalı Başkanları ile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00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Beyaz </a:t>
            </a:r>
            <a:r>
              <a:rPr lang="tr-TR" sz="3200" b="1" dirty="0"/>
              <a:t>Önlük Giyme </a:t>
            </a:r>
            <a:r>
              <a:rPr lang="tr-TR" sz="3200" b="1" dirty="0" smtClean="0"/>
              <a:t>Töreni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88" y="1825625"/>
            <a:ext cx="6585024" cy="4351338"/>
          </a:xfrm>
        </p:spPr>
      </p:pic>
    </p:spTree>
    <p:extLst>
      <p:ext uri="{BB962C8B-B14F-4D97-AF65-F5344CB8AC3E}">
        <p14:creationId xmlns:p14="http://schemas.microsoft.com/office/powerpoint/2010/main" val="26357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11281893" cy="132556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/>
              <a:t>EMSA (</a:t>
            </a:r>
            <a:r>
              <a:rPr lang="tr-TR" sz="2800" b="1" dirty="0"/>
              <a:t>Avrupa Tıp Öğrencileri Birliği) Türkiye 8. Ulusal Kurultayı 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dirty="0" smtClean="0"/>
              <a:t>11-13 </a:t>
            </a:r>
            <a:r>
              <a:rPr lang="tr-TR" sz="2800" dirty="0"/>
              <a:t>Kasım 2016 tarihleri arasında üniversitemiz ev sahipliğinde </a:t>
            </a:r>
            <a:r>
              <a:rPr lang="tr-TR" sz="2800" dirty="0" smtClean="0"/>
              <a:t>gerçekleşti</a:t>
            </a:r>
            <a:r>
              <a:rPr lang="tr-TR" sz="2800" dirty="0"/>
              <a:t>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0" y="2077484"/>
            <a:ext cx="5765079" cy="3847619"/>
          </a:xfrm>
        </p:spPr>
      </p:pic>
    </p:spTree>
    <p:extLst>
      <p:ext uri="{BB962C8B-B14F-4D97-AF65-F5344CB8AC3E}">
        <p14:creationId xmlns:p14="http://schemas.microsoft.com/office/powerpoint/2010/main" val="20972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Eğitici Gelişim Programları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5916" y="2712724"/>
            <a:ext cx="10943578" cy="252897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6 </a:t>
            </a:r>
            <a:r>
              <a:rPr lang="tr-TR" sz="2400" dirty="0"/>
              <a:t>Haziran </a:t>
            </a:r>
            <a:r>
              <a:rPr lang="tr-TR" sz="2400" dirty="0" smtClean="0"/>
              <a:t>2016      İletişim Becerileri Kursu</a:t>
            </a:r>
          </a:p>
          <a:p>
            <a:r>
              <a:rPr lang="tr-TR" sz="2400" dirty="0" smtClean="0"/>
              <a:t>7 </a:t>
            </a:r>
            <a:r>
              <a:rPr lang="tr-TR" sz="2400" dirty="0"/>
              <a:t>Ekim </a:t>
            </a:r>
            <a:r>
              <a:rPr lang="tr-TR" sz="2400" dirty="0" smtClean="0"/>
              <a:t>2016           Probleme </a:t>
            </a:r>
            <a:r>
              <a:rPr lang="tr-TR" sz="2400" dirty="0"/>
              <a:t>Dayalı Öğrenme </a:t>
            </a:r>
            <a:r>
              <a:rPr lang="tr-TR" sz="2400" dirty="0" smtClean="0"/>
              <a:t>Kursu</a:t>
            </a:r>
          </a:p>
          <a:p>
            <a:r>
              <a:rPr lang="tr-TR" sz="2400" dirty="0" smtClean="0"/>
              <a:t>4 </a:t>
            </a:r>
            <a:r>
              <a:rPr lang="tr-TR" sz="2400" dirty="0"/>
              <a:t>Mayıs </a:t>
            </a:r>
            <a:r>
              <a:rPr lang="tr-TR" sz="2400" dirty="0" smtClean="0"/>
              <a:t>2017         Ölçme </a:t>
            </a:r>
            <a:r>
              <a:rPr lang="tr-TR" sz="2400" dirty="0"/>
              <a:t>Değerlendirme </a:t>
            </a:r>
            <a:r>
              <a:rPr lang="tr-TR" sz="2400" dirty="0" smtClean="0"/>
              <a:t>Kursu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916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63" y="4036"/>
            <a:ext cx="9138619" cy="6853964"/>
          </a:xfrm>
        </p:spPr>
      </p:pic>
      <p:sp>
        <p:nvSpPr>
          <p:cNvPr id="5" name="Metin kutusu 4"/>
          <p:cNvSpPr txBox="1"/>
          <p:nvPr/>
        </p:nvSpPr>
        <p:spPr>
          <a:xfrm>
            <a:off x="5156616" y="5578872"/>
            <a:ext cx="56512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 </a:t>
            </a:r>
            <a:r>
              <a:rPr lang="tr-TR" sz="2800" b="1" dirty="0" smtClean="0"/>
              <a:t>Verimli bir </a:t>
            </a:r>
            <a:r>
              <a:rPr lang="tr-TR" sz="2800" b="1" dirty="0" err="1" smtClean="0"/>
              <a:t>çalıştay</a:t>
            </a:r>
            <a:r>
              <a:rPr lang="tr-TR" sz="2800" b="1" dirty="0" smtClean="0"/>
              <a:t> olması dileği ile..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2469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32057" y="326489"/>
            <a:ext cx="5022762" cy="987157"/>
          </a:xfrm>
        </p:spPr>
        <p:txBody>
          <a:bodyPr/>
          <a:lstStyle/>
          <a:p>
            <a:pPr algn="ctr"/>
            <a:r>
              <a:rPr lang="tr-TR" b="1" dirty="0" smtClean="0"/>
              <a:t>Tıp Eğitimi</a:t>
            </a:r>
            <a:endParaRPr lang="tr-TR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38" y="2979121"/>
            <a:ext cx="5921035" cy="370064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3" y="1690688"/>
            <a:ext cx="5508704" cy="37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197701"/>
            <a:ext cx="10515600" cy="51063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/>
              <a:t>Mezuniyet Öncesi Eğitim Komisyonu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80305" y="2065187"/>
            <a:ext cx="5087154" cy="39569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1400" b="1" dirty="0"/>
              <a:t>Dönem I Koordinatörü            </a:t>
            </a:r>
            <a:r>
              <a:rPr lang="tr-TR" sz="1400" dirty="0"/>
              <a:t>Prof. Dr.  Tuncay Çolak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400" dirty="0"/>
              <a:t>       Koordinatör Yardımcısı      Prof. Dr.  Belgin </a:t>
            </a:r>
            <a:r>
              <a:rPr lang="tr-TR" sz="1400" dirty="0" err="1"/>
              <a:t>Bamaç</a:t>
            </a:r>
            <a:endParaRPr lang="tr-TR" sz="14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400" dirty="0"/>
              <a:t>       Koordinatör Yardımcısı      Yrd. Doç. Dr. </a:t>
            </a:r>
            <a:r>
              <a:rPr lang="tr-TR" sz="1400" dirty="0" smtClean="0"/>
              <a:t>Fatma </a:t>
            </a:r>
            <a:r>
              <a:rPr lang="tr-TR" sz="1400" dirty="0"/>
              <a:t>Ceyla </a:t>
            </a:r>
            <a:r>
              <a:rPr lang="tr-TR" sz="1400" dirty="0" err="1"/>
              <a:t>Eraldemir</a:t>
            </a:r>
            <a:endParaRPr lang="tr-TR" sz="1400" dirty="0"/>
          </a:p>
          <a:p>
            <a:pPr>
              <a:lnSpc>
                <a:spcPct val="100000"/>
              </a:lnSpc>
            </a:pPr>
            <a:endParaRPr lang="tr-TR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400" b="1" dirty="0"/>
              <a:t>Dönem II Koordinatörü           </a:t>
            </a:r>
            <a:r>
              <a:rPr lang="tr-TR" sz="1400" dirty="0"/>
              <a:t>Prof. Dr. Hale Maral Kır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400" dirty="0"/>
              <a:t>        Koordinatör Yardımcısı     Doç. Dr. Deniz Şahin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400" dirty="0"/>
              <a:t>        Koordinatör Yardımcısı     Yrd. Doç. Dr. Aylin Kanlı</a:t>
            </a:r>
          </a:p>
          <a:p>
            <a:pPr>
              <a:lnSpc>
                <a:spcPct val="100000"/>
              </a:lnSpc>
            </a:pPr>
            <a:endParaRPr lang="tr-TR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400" b="1" dirty="0"/>
              <a:t>Dönem III Koordinatörü          </a:t>
            </a:r>
            <a:r>
              <a:rPr lang="tr-TR" sz="1400" dirty="0"/>
              <a:t>Prof. Dr. Zeki Yumuk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400" dirty="0"/>
              <a:t>        Koordinatör Yardımcısı     Yrd. Doç. Dr. Bora Gürel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400" dirty="0"/>
              <a:t>        Koordinatör Yardımcısı     Yrd. Doç. Dr. Göktuğ </a:t>
            </a:r>
            <a:r>
              <a:rPr lang="tr-TR" sz="1400" dirty="0" smtClean="0"/>
              <a:t>Şirin</a:t>
            </a:r>
            <a:endParaRPr lang="tr-TR" sz="1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8682" y="2065187"/>
            <a:ext cx="5181600" cy="3596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b="1" dirty="0"/>
              <a:t>Dönem IV Koordinatörü          </a:t>
            </a:r>
            <a:r>
              <a:rPr lang="tr-TR" sz="1400" dirty="0"/>
              <a:t>Doç. Dr. Özgür Mehtap</a:t>
            </a:r>
          </a:p>
          <a:p>
            <a:pPr marL="0" indent="0">
              <a:buNone/>
            </a:pPr>
            <a:r>
              <a:rPr lang="tr-TR" sz="1400" dirty="0"/>
              <a:t>        Koordinatör Yardımcısı     Yrd. Doç. Dr. Necmi Eren</a:t>
            </a:r>
          </a:p>
          <a:p>
            <a:pPr marL="0" indent="0">
              <a:buNone/>
            </a:pPr>
            <a:r>
              <a:rPr lang="tr-TR" sz="1400" dirty="0"/>
              <a:t>        Koordinatör Yardımcısı     Yrd. Doç. Dr. Sertaç Ata Güler</a:t>
            </a:r>
          </a:p>
          <a:p>
            <a:endParaRPr lang="tr-TR" sz="1400" b="1" dirty="0"/>
          </a:p>
          <a:p>
            <a:pPr marL="0" indent="0">
              <a:buNone/>
            </a:pPr>
            <a:r>
              <a:rPr lang="tr-TR" sz="1400" b="1" dirty="0"/>
              <a:t>Dönem V Koordinatörü           </a:t>
            </a:r>
            <a:r>
              <a:rPr lang="tr-TR" sz="1400" dirty="0"/>
              <a:t>Doç. Dr. Cem Cerit</a:t>
            </a:r>
          </a:p>
          <a:p>
            <a:pPr marL="0" indent="0">
              <a:buNone/>
            </a:pPr>
            <a:r>
              <a:rPr lang="tr-TR" sz="1400" dirty="0"/>
              <a:t>        Koordinatör Yardımcısı     Yrd. Doç. Dr. Ilgın Sade</a:t>
            </a:r>
          </a:p>
          <a:p>
            <a:pPr marL="0" indent="0">
              <a:buNone/>
            </a:pPr>
            <a:r>
              <a:rPr lang="tr-TR" sz="1400" dirty="0"/>
              <a:t>        Koordinatör Yardımcısı     Yrd. Doç. Dr. Dilara Pinhan</a:t>
            </a:r>
          </a:p>
          <a:p>
            <a:endParaRPr lang="tr-TR" sz="1400" b="1" dirty="0"/>
          </a:p>
          <a:p>
            <a:pPr marL="0" indent="0">
              <a:buNone/>
            </a:pPr>
            <a:r>
              <a:rPr lang="tr-TR" sz="1400" b="1" dirty="0"/>
              <a:t>Dönem VI Koordinatörü          </a:t>
            </a:r>
            <a:r>
              <a:rPr lang="tr-TR" sz="1400" dirty="0"/>
              <a:t>Doç. Dr. Yiğit Çakıroğlu</a:t>
            </a:r>
          </a:p>
          <a:p>
            <a:pPr marL="0" indent="0">
              <a:buNone/>
            </a:pPr>
            <a:r>
              <a:rPr lang="tr-TR" sz="1400" dirty="0"/>
              <a:t>        Koordinatör Yardımcısı      Doç. Dr. Nurettin Özgür Doğan</a:t>
            </a:r>
          </a:p>
          <a:p>
            <a:pPr marL="0" indent="0">
              <a:buNone/>
            </a:pPr>
            <a:r>
              <a:rPr lang="tr-TR" sz="1400" dirty="0"/>
              <a:t>        Koordinatör Yardımcısı      Yrd. Doç. Dr. İrem </a:t>
            </a:r>
            <a:r>
              <a:rPr lang="tr-TR" sz="1400" dirty="0" err="1"/>
              <a:t>Karaüzüm</a:t>
            </a:r>
            <a:r>
              <a:rPr lang="tr-TR" sz="1400" dirty="0"/>
              <a:t>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850784" y="1133341"/>
            <a:ext cx="4134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Başkan</a:t>
            </a:r>
            <a:r>
              <a:rPr lang="tr-TR" sz="1400" dirty="0"/>
              <a:t>                              </a:t>
            </a:r>
            <a:r>
              <a:rPr lang="tr-TR" sz="1400" dirty="0" smtClean="0"/>
              <a:t> Prof</a:t>
            </a:r>
            <a:r>
              <a:rPr lang="tr-TR" sz="1400" dirty="0"/>
              <a:t>. Dr. Devrim Dündar</a:t>
            </a:r>
          </a:p>
          <a:p>
            <a:r>
              <a:rPr lang="tr-TR" sz="1400" b="1" dirty="0"/>
              <a:t>Başkan Yardımcısı           </a:t>
            </a:r>
            <a:r>
              <a:rPr lang="tr-TR" sz="1400" dirty="0"/>
              <a:t>Prof. Dr. Hale Maral Kır</a:t>
            </a:r>
            <a:endParaRPr lang="tr-TR" sz="1400" b="1" dirty="0"/>
          </a:p>
          <a:p>
            <a:endParaRPr lang="tr-TR" sz="1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732986" y="5257562"/>
            <a:ext cx="2640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Eski </a:t>
            </a:r>
            <a:r>
              <a:rPr lang="tr-TR" sz="1400" b="1" dirty="0" smtClean="0"/>
              <a:t>Üyelerimiz</a:t>
            </a:r>
          </a:p>
          <a:p>
            <a:pPr algn="ctr"/>
            <a:endParaRPr lang="tr-TR" sz="1400" b="1" dirty="0"/>
          </a:p>
          <a:p>
            <a:pPr algn="ctr">
              <a:lnSpc>
                <a:spcPct val="100000"/>
              </a:lnSpc>
            </a:pPr>
            <a:r>
              <a:rPr lang="tr-TR" sz="1400" dirty="0"/>
              <a:t>Prof. Dr. İlknur Başyiğit</a:t>
            </a:r>
          </a:p>
          <a:p>
            <a:pPr algn="ctr"/>
            <a:r>
              <a:rPr lang="tr-TR" sz="1400" dirty="0" smtClean="0"/>
              <a:t>Doç</a:t>
            </a:r>
            <a:r>
              <a:rPr lang="tr-TR" sz="1400" dirty="0"/>
              <a:t>. Dr. Ayşe </a:t>
            </a:r>
            <a:r>
              <a:rPr lang="tr-TR" sz="1400" dirty="0" smtClean="0"/>
              <a:t>Kutlu</a:t>
            </a:r>
          </a:p>
          <a:p>
            <a:pPr algn="ctr"/>
            <a:r>
              <a:rPr lang="tr-TR" sz="1400" dirty="0" smtClean="0"/>
              <a:t>Doç</a:t>
            </a:r>
            <a:r>
              <a:rPr lang="tr-TR" sz="1400" dirty="0"/>
              <a:t>. Dr. Barın </a:t>
            </a:r>
            <a:r>
              <a:rPr lang="tr-TR" sz="1400" dirty="0" smtClean="0"/>
              <a:t>Selçuk</a:t>
            </a:r>
            <a:endParaRPr lang="tr-TR" sz="1400" dirty="0"/>
          </a:p>
          <a:p>
            <a:pPr algn="ctr">
              <a:lnSpc>
                <a:spcPct val="100000"/>
              </a:lnSpc>
            </a:pPr>
            <a:r>
              <a:rPr lang="tr-TR" sz="1400" dirty="0"/>
              <a:t>Yrd. Doç. Dr. Tonguç Utku Yılmaz</a:t>
            </a:r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222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Çalışma Grupları, Kurul ve Komisyonlar</a:t>
            </a:r>
            <a:endParaRPr lang="tr-TR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2083203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Probleme Dayalı Öğrenme Çalışma Grubu</a:t>
            </a:r>
          </a:p>
          <a:p>
            <a:r>
              <a:rPr lang="tr-TR" dirty="0"/>
              <a:t>İletişim Becerileri Çalışma </a:t>
            </a:r>
            <a:r>
              <a:rPr lang="tr-TR" dirty="0" smtClean="0"/>
              <a:t>Grubu</a:t>
            </a:r>
          </a:p>
          <a:p>
            <a:r>
              <a:rPr lang="tr-TR" dirty="0" smtClean="0"/>
              <a:t>Kliniğe Hazırlık </a:t>
            </a:r>
            <a:r>
              <a:rPr lang="tr-TR" dirty="0"/>
              <a:t>Çalışma Grubu</a:t>
            </a:r>
          </a:p>
          <a:p>
            <a:r>
              <a:rPr lang="tr-TR" dirty="0" smtClean="0"/>
              <a:t>Toplumsal Duyarlılık Programı Çalışma Grubu</a:t>
            </a:r>
          </a:p>
          <a:p>
            <a:r>
              <a:rPr lang="tr-TR" dirty="0" smtClean="0"/>
              <a:t>Kanıta Dayalı Tıp Uygulamaları </a:t>
            </a:r>
            <a:r>
              <a:rPr lang="tr-TR" dirty="0"/>
              <a:t>Çalışma Grubu</a:t>
            </a:r>
            <a:endParaRPr lang="tr-TR" dirty="0" smtClean="0"/>
          </a:p>
          <a:p>
            <a:r>
              <a:rPr lang="tr-TR" dirty="0" smtClean="0"/>
              <a:t>Ölçme Değerlendirme Kurulu</a:t>
            </a:r>
          </a:p>
          <a:p>
            <a:r>
              <a:rPr lang="tr-TR" dirty="0" smtClean="0"/>
              <a:t>Program Değerlendirme Kurulu</a:t>
            </a:r>
          </a:p>
          <a:p>
            <a:r>
              <a:rPr lang="tr-TR" dirty="0" smtClean="0"/>
              <a:t>Sürekli Gelişim Koordinatörlüğü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17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İçerik Yer Tutucus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329769"/>
              </p:ext>
            </p:extLst>
          </p:nvPr>
        </p:nvGraphicFramePr>
        <p:xfrm>
          <a:off x="808219" y="121100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8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21" y="1010413"/>
            <a:ext cx="7176654" cy="4437350"/>
          </a:xfrm>
        </p:spPr>
      </p:pic>
    </p:spTree>
    <p:extLst>
      <p:ext uri="{BB962C8B-B14F-4D97-AF65-F5344CB8AC3E}">
        <p14:creationId xmlns:p14="http://schemas.microsoft.com/office/powerpoint/2010/main" val="34687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/>
          <a:lstStyle/>
          <a:p>
            <a:pPr algn="ctr"/>
            <a:r>
              <a:rPr lang="tr-TR" b="1" dirty="0" smtClean="0"/>
              <a:t>Sürekli Gelişim Koordinatörlüğü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55313" y="1825625"/>
            <a:ext cx="4198512" cy="4745775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Amaç ve Hedefler</a:t>
            </a:r>
          </a:p>
          <a:p>
            <a:pPr lvl="1"/>
            <a:r>
              <a:rPr lang="tr-TR" dirty="0" smtClean="0"/>
              <a:t>Müge </a:t>
            </a:r>
            <a:r>
              <a:rPr lang="tr-TR" dirty="0" err="1" smtClean="0"/>
              <a:t>Alvur</a:t>
            </a:r>
            <a:endParaRPr lang="tr-TR" dirty="0" smtClean="0"/>
          </a:p>
          <a:p>
            <a:pPr lvl="1"/>
            <a:r>
              <a:rPr lang="tr-TR" dirty="0" smtClean="0"/>
              <a:t>Zeki Yumuk</a:t>
            </a:r>
          </a:p>
          <a:p>
            <a:pPr lvl="1"/>
            <a:r>
              <a:rPr lang="tr-TR" dirty="0" smtClean="0"/>
              <a:t>Nurettin Özgür Doğan</a:t>
            </a:r>
          </a:p>
          <a:p>
            <a:r>
              <a:rPr lang="tr-TR" dirty="0" smtClean="0"/>
              <a:t>Eğitim Programı</a:t>
            </a:r>
          </a:p>
          <a:p>
            <a:pPr lvl="1"/>
            <a:r>
              <a:rPr lang="tr-TR" dirty="0" smtClean="0"/>
              <a:t>İlknur Başyiğit</a:t>
            </a:r>
          </a:p>
          <a:p>
            <a:pPr lvl="1"/>
            <a:r>
              <a:rPr lang="tr-TR" dirty="0" err="1" smtClean="0"/>
              <a:t>Selcen</a:t>
            </a:r>
            <a:r>
              <a:rPr lang="tr-TR" dirty="0" smtClean="0"/>
              <a:t> Ateşoğlu Göç</a:t>
            </a:r>
          </a:p>
          <a:p>
            <a:r>
              <a:rPr lang="tr-TR" dirty="0" smtClean="0"/>
              <a:t>Öğrenciler</a:t>
            </a:r>
          </a:p>
          <a:p>
            <a:pPr lvl="1"/>
            <a:r>
              <a:rPr lang="tr-TR" dirty="0" smtClean="0"/>
              <a:t>Tuncay Çolak</a:t>
            </a:r>
          </a:p>
          <a:p>
            <a:pPr lvl="1"/>
            <a:r>
              <a:rPr lang="tr-TR" dirty="0" smtClean="0"/>
              <a:t>Fetiye Kolaylı</a:t>
            </a:r>
          </a:p>
          <a:p>
            <a:pPr lvl="1"/>
            <a:r>
              <a:rPr lang="tr-TR" dirty="0" smtClean="0"/>
              <a:t>Aysun Şikar Aktürk</a:t>
            </a:r>
          </a:p>
          <a:p>
            <a:pPr lvl="1"/>
            <a:r>
              <a:rPr lang="tr-TR" dirty="0" smtClean="0"/>
              <a:t>Abdürrahim Fidan</a:t>
            </a:r>
          </a:p>
          <a:p>
            <a:r>
              <a:rPr lang="tr-TR" dirty="0" smtClean="0"/>
              <a:t>Ölçme-Değerlendirme</a:t>
            </a:r>
          </a:p>
          <a:p>
            <a:pPr lvl="1"/>
            <a:r>
              <a:rPr lang="tr-TR" dirty="0" smtClean="0"/>
              <a:t>Aynur Karadenizli</a:t>
            </a:r>
          </a:p>
          <a:p>
            <a:pPr lvl="1"/>
            <a:r>
              <a:rPr lang="tr-TR" dirty="0" smtClean="0"/>
              <a:t>Caner Şayan</a:t>
            </a:r>
          </a:p>
          <a:p>
            <a:r>
              <a:rPr lang="tr-TR" dirty="0" smtClean="0"/>
              <a:t>Program Değerlendirme</a:t>
            </a:r>
          </a:p>
          <a:p>
            <a:pPr lvl="1"/>
            <a:r>
              <a:rPr lang="tr-TR" dirty="0" smtClean="0"/>
              <a:t>Kürşat Yıldız</a:t>
            </a:r>
          </a:p>
          <a:p>
            <a:pPr lvl="1"/>
            <a:r>
              <a:rPr lang="tr-TR" dirty="0" smtClean="0"/>
              <a:t>İpek Komsuoğlu </a:t>
            </a:r>
            <a:r>
              <a:rPr lang="tr-TR" dirty="0" err="1" smtClean="0"/>
              <a:t>Çelikyurt</a:t>
            </a:r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77319" y="1825625"/>
            <a:ext cx="3915178" cy="4588054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Öğretim Elemanları</a:t>
            </a:r>
          </a:p>
          <a:p>
            <a:pPr lvl="1"/>
            <a:r>
              <a:rPr lang="tr-TR" dirty="0"/>
              <a:t>Hale Maral Kır</a:t>
            </a:r>
          </a:p>
          <a:p>
            <a:pPr lvl="1"/>
            <a:r>
              <a:rPr lang="tr-TR" dirty="0"/>
              <a:t>Devrim Dündar</a:t>
            </a:r>
          </a:p>
          <a:p>
            <a:r>
              <a:rPr lang="tr-TR" dirty="0"/>
              <a:t>Eğitsel Kaynaklar</a:t>
            </a:r>
          </a:p>
          <a:p>
            <a:pPr lvl="1"/>
            <a:r>
              <a:rPr lang="tr-TR" dirty="0"/>
              <a:t>Gür Akansel</a:t>
            </a:r>
          </a:p>
          <a:p>
            <a:pPr lvl="1"/>
            <a:r>
              <a:rPr lang="tr-TR" dirty="0"/>
              <a:t>Serkan Yılmaz</a:t>
            </a:r>
          </a:p>
          <a:p>
            <a:r>
              <a:rPr lang="tr-TR" dirty="0" smtClean="0"/>
              <a:t>Yönetim-Yürütme</a:t>
            </a:r>
          </a:p>
          <a:p>
            <a:pPr lvl="1"/>
            <a:r>
              <a:rPr lang="tr-TR" dirty="0" smtClean="0"/>
              <a:t>Zafer Utkan</a:t>
            </a:r>
          </a:p>
          <a:p>
            <a:pPr lvl="1"/>
            <a:r>
              <a:rPr lang="tr-TR" dirty="0" smtClean="0"/>
              <a:t>Hüsnü Efendi</a:t>
            </a:r>
          </a:p>
          <a:p>
            <a:pPr lvl="1"/>
            <a:r>
              <a:rPr lang="tr-TR" dirty="0" smtClean="0"/>
              <a:t>Dilek </a:t>
            </a:r>
            <a:r>
              <a:rPr lang="tr-TR" dirty="0" err="1" smtClean="0"/>
              <a:t>Bayramgürler</a:t>
            </a:r>
            <a:endParaRPr lang="tr-TR" dirty="0" smtClean="0"/>
          </a:p>
          <a:p>
            <a:pPr lvl="1"/>
            <a:r>
              <a:rPr lang="tr-TR" dirty="0" smtClean="0"/>
              <a:t>Murat</a:t>
            </a:r>
            <a:r>
              <a:rPr lang="tr-TR" dirty="0"/>
              <a:t> </a:t>
            </a:r>
            <a:r>
              <a:rPr lang="tr-TR" dirty="0" smtClean="0"/>
              <a:t>Kolay</a:t>
            </a:r>
          </a:p>
          <a:p>
            <a:pPr lvl="1"/>
            <a:r>
              <a:rPr lang="tr-TR" dirty="0" smtClean="0"/>
              <a:t>Bölüm Başkanları</a:t>
            </a:r>
            <a:endParaRPr lang="tr-TR" dirty="0"/>
          </a:p>
          <a:p>
            <a:r>
              <a:rPr lang="tr-TR" dirty="0"/>
              <a:t>Sürekli </a:t>
            </a:r>
            <a:r>
              <a:rPr lang="tr-TR" dirty="0" smtClean="0"/>
              <a:t>Yenilenme</a:t>
            </a:r>
          </a:p>
          <a:p>
            <a:pPr lvl="1"/>
            <a:r>
              <a:rPr lang="tr-TR" dirty="0" smtClean="0"/>
              <a:t>Kenan Bek</a:t>
            </a:r>
          </a:p>
          <a:p>
            <a:pPr lvl="1"/>
            <a:r>
              <a:rPr lang="tr-TR" dirty="0" smtClean="0"/>
              <a:t>Ayşe </a:t>
            </a:r>
            <a:r>
              <a:rPr lang="tr-TR" dirty="0" err="1" smtClean="0"/>
              <a:t>Karson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62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pPr algn="ctr"/>
            <a:r>
              <a:rPr lang="tr-TR" b="1" dirty="0" smtClean="0"/>
              <a:t>2016-2017 Eğitim-Öğretim Döneminde</a:t>
            </a:r>
            <a:endParaRPr lang="tr-TR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21536" y="2302145"/>
            <a:ext cx="10515600" cy="341607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Tıp Eğitimi Öğrenci Kurulu (TEÖK) Yönergesi hazırlandı</a:t>
            </a:r>
          </a:p>
          <a:p>
            <a:endParaRPr lang="tr-TR" dirty="0" smtClean="0"/>
          </a:p>
          <a:p>
            <a:r>
              <a:rPr lang="tr-TR" dirty="0" smtClean="0"/>
              <a:t>AKTS güncelleme çalışmaları yapıldı</a:t>
            </a:r>
          </a:p>
          <a:p>
            <a:endParaRPr lang="tr-TR" dirty="0" smtClean="0"/>
          </a:p>
          <a:p>
            <a:r>
              <a:rPr lang="tr-TR" dirty="0" smtClean="0"/>
              <a:t>Dönem I, II, III ders programları Google takvim uygulamasına yönlendirilerek ders değişikliklerinin buradan yapılması sağlandı</a:t>
            </a:r>
          </a:p>
          <a:p>
            <a:endParaRPr lang="tr-TR" dirty="0" smtClean="0"/>
          </a:p>
          <a:p>
            <a:r>
              <a:rPr lang="tr-TR" dirty="0" smtClean="0"/>
              <a:t>Öğretim üyelerine SMS ile dersleri hatırlatıldı</a:t>
            </a:r>
          </a:p>
          <a:p>
            <a:endParaRPr lang="tr-TR" dirty="0" smtClean="0"/>
          </a:p>
          <a:p>
            <a:r>
              <a:rPr lang="tr-TR" dirty="0" smtClean="0"/>
              <a:t>Ulusal Çekirdek Eğitim Programı 2014 Uyumluluk Çalışması ile eğitim programı güncellendi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63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Harvard projeleri</a:t>
            </a:r>
          </a:p>
          <a:p>
            <a:r>
              <a:rPr lang="tr-TR" dirty="0" smtClean="0"/>
              <a:t>Yaz stajı uygulamaları devam ediyor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Öğrenci danışmanlık sistemi</a:t>
            </a:r>
          </a:p>
          <a:p>
            <a:r>
              <a:rPr lang="tr-TR" dirty="0" smtClean="0"/>
              <a:t>Geribildirim sistemi yenilendi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51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490</Words>
  <Application>Microsoft Office PowerPoint</Application>
  <PresentationFormat>Geniş ekran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MEZUNİYET ÖNCESİ TIP EĞİTİMİ ÇALIŞTAYI</vt:lpstr>
      <vt:lpstr>Tıp Eğitimi</vt:lpstr>
      <vt:lpstr>Mezuniyet Öncesi Eğitim Komisyonu</vt:lpstr>
      <vt:lpstr>Çalışma Grupları, Kurul ve Komisyonlar</vt:lpstr>
      <vt:lpstr>PowerPoint Sunusu</vt:lpstr>
      <vt:lpstr>PowerPoint Sunusu</vt:lpstr>
      <vt:lpstr>Sürekli Gelişim Koordinatörlüğü</vt:lpstr>
      <vt:lpstr>2016-2017 Eğitim-Öğretim Döneminde</vt:lpstr>
      <vt:lpstr>PowerPoint Sunusu</vt:lpstr>
      <vt:lpstr>Anatomi laboratuvar sunumları</vt:lpstr>
      <vt:lpstr>"Eğitim ve Güncel Sorunlar" Toplantıları </vt:lpstr>
      <vt:lpstr>Beyaz Önlük Giyme Töreni</vt:lpstr>
      <vt:lpstr>EMSA (Avrupa Tıp Öğrencileri Birliği) Türkiye 8. Ulusal Kurultayı   11-13 Kasım 2016 tarihleri arasında üniversitemiz ev sahipliğinde gerçekleşti.</vt:lpstr>
      <vt:lpstr>Eğitici Gelişim Programları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69</cp:revision>
  <dcterms:created xsi:type="dcterms:W3CDTF">2017-04-25T07:49:45Z</dcterms:created>
  <dcterms:modified xsi:type="dcterms:W3CDTF">2017-05-07T20:20:50Z</dcterms:modified>
</cp:coreProperties>
</file>