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79" r:id="rId2"/>
    <p:sldId id="257" r:id="rId3"/>
    <p:sldId id="283" r:id="rId4"/>
    <p:sldId id="272" r:id="rId5"/>
    <p:sldId id="285" r:id="rId6"/>
    <p:sldId id="259" r:id="rId7"/>
    <p:sldId id="258" r:id="rId8"/>
    <p:sldId id="277" r:id="rId9"/>
    <p:sldId id="260" r:id="rId10"/>
    <p:sldId id="261" r:id="rId11"/>
    <p:sldId id="273" r:id="rId12"/>
    <p:sldId id="280" r:id="rId13"/>
    <p:sldId id="275" r:id="rId14"/>
    <p:sldId id="282" r:id="rId15"/>
    <p:sldId id="265" r:id="rId16"/>
    <p:sldId id="262" r:id="rId17"/>
    <p:sldId id="276" r:id="rId18"/>
    <p:sldId id="264" r:id="rId19"/>
    <p:sldId id="266" r:id="rId20"/>
    <p:sldId id="267" r:id="rId21"/>
    <p:sldId id="284" r:id="rId22"/>
    <p:sldId id="268" r:id="rId23"/>
    <p:sldId id="278" r:id="rId24"/>
    <p:sldId id="271" r:id="rId25"/>
    <p:sldId id="270" r:id="rId26"/>
    <p:sldId id="269" r:id="rId27"/>
    <p:sldId id="274" r:id="rId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80"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tr-TR" dirty="0" smtClean="0"/>
              <a:t>Sınıf</a:t>
            </a:r>
            <a:r>
              <a:rPr lang="tr-TR" baseline="0" dirty="0" smtClean="0"/>
              <a:t> Mevcudu</a:t>
            </a:r>
          </a:p>
        </c:rich>
      </c:tx>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tr-TR"/>
        </a:p>
      </c:txPr>
    </c:title>
    <c:autoTitleDeleted val="0"/>
    <c:plotArea>
      <c:layout/>
      <c:barChart>
        <c:barDir val="col"/>
        <c:grouping val="clustered"/>
        <c:varyColors val="0"/>
        <c:ser>
          <c:idx val="0"/>
          <c:order val="0"/>
          <c:tx>
            <c:strRef>
              <c:f>Sayfa1!$B$1</c:f>
              <c:strCache>
                <c:ptCount val="1"/>
                <c:pt idx="0">
                  <c:v>Seri 1</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Sayfa1!$A$2:$A$5</c:f>
              <c:strCache>
                <c:ptCount val="4"/>
                <c:pt idx="0">
                  <c:v>Kız</c:v>
                </c:pt>
                <c:pt idx="1">
                  <c:v>Erkek</c:v>
                </c:pt>
                <c:pt idx="2">
                  <c:v>Yabancı Uyruklu</c:v>
                </c:pt>
                <c:pt idx="3">
                  <c:v>Toplam</c:v>
                </c:pt>
              </c:strCache>
            </c:strRef>
          </c:cat>
          <c:val>
            <c:numRef>
              <c:f>Sayfa1!$B$2:$B$5</c:f>
              <c:numCache>
                <c:formatCode>General</c:formatCode>
                <c:ptCount val="4"/>
                <c:pt idx="0">
                  <c:v>153</c:v>
                </c:pt>
                <c:pt idx="1">
                  <c:v>171</c:v>
                </c:pt>
                <c:pt idx="2">
                  <c:v>29</c:v>
                </c:pt>
                <c:pt idx="3">
                  <c:v>324</c:v>
                </c:pt>
              </c:numCache>
            </c:numRef>
          </c:val>
        </c:ser>
        <c:dLbls>
          <c:dLblPos val="inEnd"/>
          <c:showLegendKey val="0"/>
          <c:showVal val="1"/>
          <c:showCatName val="0"/>
          <c:showSerName val="0"/>
          <c:showPercent val="0"/>
          <c:showBubbleSize val="0"/>
        </c:dLbls>
        <c:gapWidth val="41"/>
        <c:axId val="154816112"/>
        <c:axId val="154819248"/>
      </c:barChart>
      <c:catAx>
        <c:axId val="1548161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tr-TR"/>
          </a:p>
        </c:txPr>
        <c:crossAx val="154819248"/>
        <c:crosses val="autoZero"/>
        <c:auto val="1"/>
        <c:lblAlgn val="ctr"/>
        <c:lblOffset val="100"/>
        <c:noMultiLvlLbl val="0"/>
      </c:catAx>
      <c:valAx>
        <c:axId val="154819248"/>
        <c:scaling>
          <c:orientation val="minMax"/>
        </c:scaling>
        <c:delete val="1"/>
        <c:axPos val="l"/>
        <c:numFmt formatCode="General" sourceLinked="1"/>
        <c:majorTickMark val="none"/>
        <c:minorTickMark val="none"/>
        <c:tickLblPos val="nextTo"/>
        <c:crossAx val="154816112"/>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D9F75050-0E15-4C5B-92B0-66D068882F1F}" type="datetimeFigureOut">
              <a:rPr lang="tr-TR" smtClean="0"/>
              <a:pPr/>
              <a:t>4.5.2016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003312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F75050-0E15-4C5B-92B0-66D068882F1F}" type="datetimeFigureOut">
              <a:rPr lang="tr-TR" smtClean="0"/>
              <a:pPr/>
              <a:t>4.5.2016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67359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F75050-0E15-4C5B-92B0-66D068882F1F}" type="datetimeFigureOut">
              <a:rPr lang="tr-TR" smtClean="0"/>
              <a:pPr/>
              <a:t>4.5.2016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160489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9F75050-0E15-4C5B-92B0-66D068882F1F}" type="datetimeFigureOut">
              <a:rPr lang="tr-TR" smtClean="0"/>
              <a:pPr/>
              <a:t>4.5.2016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3267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D9F75050-0E15-4C5B-92B0-66D068882F1F}" type="datetimeFigureOut">
              <a:rPr lang="tr-TR" smtClean="0"/>
              <a:pPr/>
              <a:t>4.5.2016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88844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9F75050-0E15-4C5B-92B0-66D068882F1F}" type="datetimeFigureOut">
              <a:rPr lang="tr-TR" smtClean="0"/>
              <a:pPr/>
              <a:t>4.5.2016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632950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9F75050-0E15-4C5B-92B0-66D068882F1F}" type="datetimeFigureOut">
              <a:rPr lang="tr-TR" smtClean="0"/>
              <a:pPr/>
              <a:t>4.5.2016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429534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9F75050-0E15-4C5B-92B0-66D068882F1F}" type="datetimeFigureOut">
              <a:rPr lang="tr-TR" smtClean="0"/>
              <a:pPr/>
              <a:t>4.5.2016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57492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9F75050-0E15-4C5B-92B0-66D068882F1F}" type="datetimeFigureOut">
              <a:rPr lang="tr-TR" smtClean="0"/>
              <a:pPr/>
              <a:t>4.5.2016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323445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9F75050-0E15-4C5B-92B0-66D068882F1F}" type="datetimeFigureOut">
              <a:rPr lang="tr-TR" smtClean="0"/>
              <a:pPr/>
              <a:t>4.5.2016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195007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9F75050-0E15-4C5B-92B0-66D068882F1F}" type="datetimeFigureOut">
              <a:rPr lang="tr-TR" smtClean="0"/>
              <a:pPr/>
              <a:t>4.5.2016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5054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9F75050-0E15-4C5B-92B0-66D068882F1F}" type="datetimeFigureOut">
              <a:rPr lang="tr-TR" smtClean="0"/>
              <a:pPr/>
              <a:t>4.5.2016</a:t>
            </a:fld>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DEFA8C-F947-479F-BE07-76B6B3F80BF1}" type="slidenum">
              <a:rPr lang="tr-TR" smtClean="0"/>
              <a:pPr/>
              <a:t>‹#›</a:t>
            </a:fld>
            <a:endParaRPr lang="tr-TR"/>
          </a:p>
        </p:txBody>
      </p:sp>
    </p:spTree>
    <p:extLst>
      <p:ext uri="{BB962C8B-B14F-4D97-AF65-F5344CB8AC3E}">
        <p14:creationId xmlns:p14="http://schemas.microsoft.com/office/powerpoint/2010/main" val="105589561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3304" y="222911"/>
            <a:ext cx="1863152" cy="1911826"/>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04664"/>
            <a:ext cx="1620032" cy="1620032"/>
          </a:xfrm>
          <a:prstGeom prst="rect">
            <a:avLst/>
          </a:prstGeom>
        </p:spPr>
      </p:pic>
      <p:sp>
        <p:nvSpPr>
          <p:cNvPr id="2" name="Unvan 1"/>
          <p:cNvSpPr>
            <a:spLocks noGrp="1"/>
          </p:cNvSpPr>
          <p:nvPr>
            <p:ph type="title"/>
          </p:nvPr>
        </p:nvSpPr>
        <p:spPr>
          <a:xfrm>
            <a:off x="179512" y="2420888"/>
            <a:ext cx="8775427" cy="4248471"/>
          </a:xfrm>
        </p:spPr>
        <p:txBody>
          <a:bodyPr>
            <a:normAutofit fontScale="90000"/>
          </a:bodyPr>
          <a:lstStyle/>
          <a:p>
            <a:pPr algn="ctr"/>
            <a:r>
              <a:rPr lang="tr-TR" sz="2800" b="1" dirty="0" smtClean="0">
                <a:latin typeface="Segoe UI" panose="020B0502040204020203" pitchFamily="34" charset="0"/>
                <a:cs typeface="Segoe UI" panose="020B0502040204020203" pitchFamily="34" charset="0"/>
              </a:rPr>
              <a:t/>
            </a:r>
            <a:br>
              <a:rPr lang="tr-TR" sz="2800" b="1" dirty="0" smtClean="0">
                <a:latin typeface="Segoe UI" panose="020B0502040204020203" pitchFamily="34" charset="0"/>
                <a:cs typeface="Segoe UI" panose="020B0502040204020203" pitchFamily="34" charset="0"/>
              </a:rPr>
            </a:br>
            <a:r>
              <a:rPr lang="tr-TR" sz="2800" b="1" dirty="0">
                <a:latin typeface="Segoe UI" panose="020B0502040204020203" pitchFamily="34" charset="0"/>
                <a:cs typeface="Segoe UI" panose="020B0502040204020203" pitchFamily="34" charset="0"/>
              </a:rPr>
              <a:t/>
            </a:r>
            <a:br>
              <a:rPr lang="tr-TR" sz="2800" b="1" dirty="0">
                <a:latin typeface="Segoe UI" panose="020B0502040204020203" pitchFamily="34" charset="0"/>
                <a:cs typeface="Segoe UI" panose="020B0502040204020203" pitchFamily="34" charset="0"/>
              </a:rPr>
            </a:br>
            <a:r>
              <a:rPr lang="tr-TR" sz="2800" b="1" dirty="0" smtClean="0">
                <a:latin typeface="Segoe UI" panose="020B0502040204020203" pitchFamily="34" charset="0"/>
                <a:cs typeface="Segoe UI" panose="020B0502040204020203" pitchFamily="34" charset="0"/>
              </a:rPr>
              <a:t/>
            </a:r>
            <a:br>
              <a:rPr lang="tr-TR" sz="2800" b="1" dirty="0" smtClean="0">
                <a:latin typeface="Segoe UI" panose="020B0502040204020203" pitchFamily="34" charset="0"/>
                <a:cs typeface="Segoe UI" panose="020B0502040204020203" pitchFamily="34" charset="0"/>
              </a:rPr>
            </a:br>
            <a:r>
              <a:rPr lang="tr-TR" sz="2800" b="1" dirty="0">
                <a:latin typeface="Segoe UI" panose="020B0502040204020203" pitchFamily="34" charset="0"/>
                <a:cs typeface="Segoe UI" panose="020B0502040204020203" pitchFamily="34" charset="0"/>
              </a:rPr>
              <a:t>9</a:t>
            </a:r>
            <a:r>
              <a:rPr lang="tr-TR" sz="2800" b="1" dirty="0" smtClean="0">
                <a:latin typeface="Segoe UI" panose="020B0502040204020203" pitchFamily="34" charset="0"/>
                <a:cs typeface="Segoe UI" panose="020B0502040204020203" pitchFamily="34" charset="0"/>
              </a:rPr>
              <a:t>. MEZUNİYET ÖNCESİ TIP EĞİTİMİ ÇALIŞTAYI</a:t>
            </a:r>
            <a:br>
              <a:rPr lang="tr-TR" sz="2800" b="1" dirty="0" smtClean="0">
                <a:latin typeface="Segoe UI" panose="020B0502040204020203" pitchFamily="34" charset="0"/>
                <a:cs typeface="Segoe UI" panose="020B0502040204020203" pitchFamily="34" charset="0"/>
              </a:rPr>
            </a:br>
            <a:r>
              <a:rPr lang="tr-TR" sz="1100" b="1" dirty="0" smtClean="0">
                <a:latin typeface="Segoe UI" panose="020B0502040204020203" pitchFamily="34" charset="0"/>
                <a:cs typeface="Segoe UI" panose="020B0502040204020203" pitchFamily="34" charset="0"/>
              </a:rPr>
              <a:t> </a:t>
            </a:r>
            <a:r>
              <a:rPr lang="tr-TR" sz="2800" b="1" dirty="0" smtClean="0">
                <a:latin typeface="Segoe UI" panose="020B0502040204020203" pitchFamily="34" charset="0"/>
                <a:cs typeface="Segoe UI" panose="020B0502040204020203" pitchFamily="34" charset="0"/>
              </a:rPr>
              <a:t/>
            </a:r>
            <a:br>
              <a:rPr lang="tr-TR" sz="2800" b="1" dirty="0" smtClean="0">
                <a:latin typeface="Segoe UI" panose="020B0502040204020203" pitchFamily="34" charset="0"/>
                <a:cs typeface="Segoe UI" panose="020B0502040204020203" pitchFamily="34" charset="0"/>
              </a:rPr>
            </a:br>
            <a:r>
              <a:rPr lang="tr-TR" sz="2000" b="1" dirty="0" smtClean="0">
                <a:latin typeface="Segoe UI" panose="020B0502040204020203" pitchFamily="34" charset="0"/>
                <a:cs typeface="Segoe UI" panose="020B0502040204020203" pitchFamily="34" charset="0"/>
              </a:rPr>
              <a:t>2015-2016</a:t>
            </a:r>
            <a:r>
              <a:rPr lang="tr-TR" sz="2800" b="1" dirty="0" smtClean="0">
                <a:latin typeface="Segoe UI" panose="020B0502040204020203" pitchFamily="34" charset="0"/>
                <a:cs typeface="Segoe UI" panose="020B0502040204020203" pitchFamily="34" charset="0"/>
              </a:rPr>
              <a:t/>
            </a:r>
            <a:br>
              <a:rPr lang="tr-TR" sz="2800" b="1" dirty="0" smtClean="0">
                <a:latin typeface="Segoe UI" panose="020B0502040204020203" pitchFamily="34" charset="0"/>
                <a:cs typeface="Segoe UI" panose="020B0502040204020203" pitchFamily="34" charset="0"/>
              </a:rPr>
            </a:br>
            <a:r>
              <a:rPr lang="tr-TR" sz="2800" b="1" dirty="0">
                <a:latin typeface="Segoe UI" panose="020B0502040204020203" pitchFamily="34" charset="0"/>
                <a:cs typeface="Segoe UI" panose="020B0502040204020203" pitchFamily="34" charset="0"/>
              </a:rPr>
              <a:t/>
            </a:r>
            <a:br>
              <a:rPr lang="tr-TR" sz="2800" b="1" dirty="0">
                <a:latin typeface="Segoe UI" panose="020B0502040204020203" pitchFamily="34" charset="0"/>
                <a:cs typeface="Segoe UI" panose="020B0502040204020203" pitchFamily="34" charset="0"/>
              </a:rPr>
            </a:br>
            <a:r>
              <a:rPr lang="tr-TR" sz="2800" b="1" dirty="0" smtClean="0">
                <a:latin typeface="Segoe UI" panose="020B0502040204020203" pitchFamily="34" charset="0"/>
                <a:cs typeface="Segoe UI" panose="020B0502040204020203" pitchFamily="34" charset="0"/>
              </a:rPr>
              <a:t/>
            </a:r>
            <a:br>
              <a:rPr lang="tr-TR" sz="2800" b="1" dirty="0" smtClean="0">
                <a:latin typeface="Segoe UI" panose="020B0502040204020203" pitchFamily="34" charset="0"/>
                <a:cs typeface="Segoe UI" panose="020B0502040204020203" pitchFamily="34" charset="0"/>
              </a:rPr>
            </a:br>
            <a:r>
              <a:rPr lang="tr-TR" sz="2800" b="1" dirty="0" smtClean="0">
                <a:latin typeface="Segoe UI" panose="020B0502040204020203" pitchFamily="34" charset="0"/>
                <a:cs typeface="Segoe UI" panose="020B0502040204020203" pitchFamily="34" charset="0"/>
              </a:rPr>
              <a:t/>
            </a:r>
            <a:br>
              <a:rPr lang="tr-TR" sz="2800" b="1" dirty="0" smtClean="0">
                <a:latin typeface="Segoe UI" panose="020B0502040204020203" pitchFamily="34" charset="0"/>
                <a:cs typeface="Segoe UI" panose="020B0502040204020203" pitchFamily="34" charset="0"/>
              </a:rPr>
            </a:br>
            <a:r>
              <a:rPr lang="tr-TR" sz="2800" b="1" dirty="0" smtClean="0">
                <a:latin typeface="Segoe UI" panose="020B0502040204020203" pitchFamily="34" charset="0"/>
                <a:cs typeface="Segoe UI" panose="020B0502040204020203" pitchFamily="34" charset="0"/>
              </a:rPr>
              <a:t>TIP EĞİTİMİ ÖĞRENCİ KOMİSYONU</a:t>
            </a:r>
            <a:br>
              <a:rPr lang="tr-TR" sz="2800" b="1" dirty="0" smtClean="0">
                <a:latin typeface="Segoe UI" panose="020B0502040204020203" pitchFamily="34" charset="0"/>
                <a:cs typeface="Segoe UI" panose="020B0502040204020203" pitchFamily="34" charset="0"/>
              </a:rPr>
            </a:br>
            <a:r>
              <a:rPr lang="tr-TR" sz="2800" b="1" dirty="0">
                <a:latin typeface="Segoe UI" panose="020B0502040204020203" pitchFamily="34" charset="0"/>
                <a:cs typeface="Segoe UI" panose="020B0502040204020203" pitchFamily="34" charset="0"/>
              </a:rPr>
              <a:t/>
            </a:r>
            <a:br>
              <a:rPr lang="tr-TR" sz="2800" b="1" dirty="0">
                <a:latin typeface="Segoe UI" panose="020B0502040204020203" pitchFamily="34" charset="0"/>
                <a:cs typeface="Segoe UI" panose="020B0502040204020203" pitchFamily="34" charset="0"/>
              </a:rPr>
            </a:br>
            <a:r>
              <a:rPr lang="tr-TR" sz="2800" b="1" dirty="0" smtClean="0">
                <a:latin typeface="Segoe UI" panose="020B0502040204020203" pitchFamily="34" charset="0"/>
                <a:cs typeface="Segoe UI" panose="020B0502040204020203" pitchFamily="34" charset="0"/>
              </a:rPr>
              <a:t>DÖNEM 1 </a:t>
            </a:r>
            <a:br>
              <a:rPr lang="tr-TR" sz="2800" b="1" dirty="0" smtClean="0">
                <a:latin typeface="Segoe UI" panose="020B0502040204020203" pitchFamily="34" charset="0"/>
                <a:cs typeface="Segoe UI" panose="020B0502040204020203" pitchFamily="34" charset="0"/>
              </a:rPr>
            </a:br>
            <a:r>
              <a:rPr lang="tr-TR" sz="2800" b="1" dirty="0">
                <a:latin typeface="Segoe UI" panose="020B0502040204020203" pitchFamily="34" charset="0"/>
                <a:cs typeface="Segoe UI" panose="020B0502040204020203" pitchFamily="34" charset="0"/>
              </a:rPr>
              <a:t/>
            </a:r>
            <a:br>
              <a:rPr lang="tr-TR" sz="2800" b="1" dirty="0">
                <a:latin typeface="Segoe UI" panose="020B0502040204020203" pitchFamily="34" charset="0"/>
                <a:cs typeface="Segoe UI" panose="020B0502040204020203" pitchFamily="34" charset="0"/>
              </a:rPr>
            </a:br>
            <a:r>
              <a:rPr lang="tr-TR" sz="2400" b="1" dirty="0" smtClean="0">
                <a:latin typeface="Segoe UI" panose="020B0502040204020203" pitchFamily="34" charset="0"/>
                <a:cs typeface="Segoe UI" panose="020B0502040204020203" pitchFamily="34" charset="0"/>
              </a:rPr>
              <a:t>MERVE BİKEM UÇAR</a:t>
            </a:r>
            <a:br>
              <a:rPr lang="tr-TR" sz="2400" b="1" dirty="0" smtClean="0">
                <a:latin typeface="Segoe UI" panose="020B0502040204020203" pitchFamily="34" charset="0"/>
                <a:cs typeface="Segoe UI" panose="020B0502040204020203" pitchFamily="34" charset="0"/>
              </a:rPr>
            </a:br>
            <a:r>
              <a:rPr lang="tr-TR" sz="2400" b="1" dirty="0" smtClean="0">
                <a:latin typeface="Segoe UI" panose="020B0502040204020203" pitchFamily="34" charset="0"/>
                <a:cs typeface="Segoe UI" panose="020B0502040204020203" pitchFamily="34" charset="0"/>
              </a:rPr>
              <a:t/>
            </a:r>
            <a:br>
              <a:rPr lang="tr-TR" sz="2400" b="1" dirty="0" smtClean="0">
                <a:latin typeface="Segoe UI" panose="020B0502040204020203" pitchFamily="34" charset="0"/>
                <a:cs typeface="Segoe UI" panose="020B0502040204020203" pitchFamily="34" charset="0"/>
              </a:rPr>
            </a:br>
            <a:r>
              <a:rPr lang="tr-TR" sz="2400" b="1" dirty="0" smtClean="0">
                <a:latin typeface="Segoe UI" panose="020B0502040204020203" pitchFamily="34" charset="0"/>
                <a:cs typeface="Segoe UI" panose="020B0502040204020203" pitchFamily="34" charset="0"/>
              </a:rPr>
              <a:t>MUHARREM KARATAŞ</a:t>
            </a:r>
            <a:r>
              <a:rPr lang="tr-TR" sz="2800" b="1" dirty="0" smtClean="0">
                <a:latin typeface="Segoe UI" panose="020B0502040204020203" pitchFamily="34" charset="0"/>
                <a:cs typeface="Segoe UI" panose="020B0502040204020203" pitchFamily="34" charset="0"/>
              </a:rPr>
              <a:t/>
            </a:r>
            <a:br>
              <a:rPr lang="tr-TR" sz="2800" b="1" dirty="0" smtClean="0">
                <a:latin typeface="Segoe UI" panose="020B0502040204020203" pitchFamily="34" charset="0"/>
                <a:cs typeface="Segoe UI" panose="020B0502040204020203" pitchFamily="34" charset="0"/>
              </a:rPr>
            </a:br>
            <a:r>
              <a:rPr lang="tr-TR" sz="2800" b="1" dirty="0" smtClean="0">
                <a:latin typeface="Segoe UI" panose="020B0502040204020203" pitchFamily="34" charset="0"/>
                <a:cs typeface="Segoe UI" panose="020B0502040204020203" pitchFamily="34" charset="0"/>
              </a:rPr>
              <a:t/>
            </a:r>
            <a:br>
              <a:rPr lang="tr-TR" sz="2800" b="1" dirty="0" smtClean="0">
                <a:latin typeface="Segoe UI" panose="020B0502040204020203" pitchFamily="34" charset="0"/>
                <a:cs typeface="Segoe UI" panose="020B0502040204020203" pitchFamily="34" charset="0"/>
              </a:rPr>
            </a:br>
            <a:r>
              <a:rPr lang="tr-TR" sz="2800" b="1" dirty="0">
                <a:latin typeface="Segoe UI" panose="020B0502040204020203" pitchFamily="34" charset="0"/>
                <a:cs typeface="Segoe UI" panose="020B0502040204020203" pitchFamily="34" charset="0"/>
              </a:rPr>
              <a:t/>
            </a:r>
            <a:br>
              <a:rPr lang="tr-TR" sz="2800" b="1" dirty="0">
                <a:latin typeface="Segoe UI" panose="020B0502040204020203" pitchFamily="34" charset="0"/>
                <a:cs typeface="Segoe UI" panose="020B0502040204020203" pitchFamily="34" charset="0"/>
              </a:rPr>
            </a:br>
            <a:r>
              <a:rPr lang="tr-TR" sz="2800" b="1" dirty="0" smtClean="0">
                <a:latin typeface="Segoe UI" panose="020B0502040204020203" pitchFamily="34" charset="0"/>
                <a:cs typeface="Segoe UI" panose="020B0502040204020203" pitchFamily="34" charset="0"/>
              </a:rPr>
              <a:t/>
            </a:r>
            <a:br>
              <a:rPr lang="tr-TR" sz="2800" b="1" dirty="0" smtClean="0">
                <a:latin typeface="Segoe UI" panose="020B0502040204020203" pitchFamily="34" charset="0"/>
                <a:cs typeface="Segoe UI" panose="020B0502040204020203" pitchFamily="34" charset="0"/>
              </a:rPr>
            </a:br>
            <a:r>
              <a:rPr lang="tr-TR" sz="2800" b="1" dirty="0">
                <a:latin typeface="Segoe UI" panose="020B0502040204020203" pitchFamily="34" charset="0"/>
                <a:cs typeface="Segoe UI" panose="020B0502040204020203" pitchFamily="34" charset="0"/>
              </a:rPr>
              <a:t/>
            </a:r>
            <a:br>
              <a:rPr lang="tr-TR" sz="2800" b="1" dirty="0">
                <a:latin typeface="Segoe UI" panose="020B0502040204020203" pitchFamily="34" charset="0"/>
                <a:cs typeface="Segoe UI" panose="020B0502040204020203" pitchFamily="34" charset="0"/>
              </a:rPr>
            </a:br>
            <a:endParaRPr lang="tr-TR" sz="28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48559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sz="3600" b="1" dirty="0" err="1" smtClean="0"/>
              <a:t>Laboratuvarda</a:t>
            </a:r>
            <a:r>
              <a:rPr lang="tr-TR" sz="3600" b="1" dirty="0" smtClean="0"/>
              <a:t> Yaşadığımız Sorunlar</a:t>
            </a:r>
            <a:endParaRPr lang="tr-TR" sz="3600" b="1" dirty="0"/>
          </a:p>
        </p:txBody>
      </p:sp>
      <p:sp>
        <p:nvSpPr>
          <p:cNvPr id="2" name="1 İçerik Yer Tutucusu"/>
          <p:cNvSpPr>
            <a:spLocks noGrp="1"/>
          </p:cNvSpPr>
          <p:nvPr>
            <p:ph idx="1"/>
          </p:nvPr>
        </p:nvSpPr>
        <p:spPr/>
        <p:txBody>
          <a:bodyPr>
            <a:normAutofit/>
          </a:bodyPr>
          <a:lstStyle/>
          <a:p>
            <a:r>
              <a:rPr lang="tr-TR" sz="2600" dirty="0" smtClean="0"/>
              <a:t>Sınıf mevcudunun 324 olup da grup sayısının 4 oluşu </a:t>
            </a:r>
            <a:r>
              <a:rPr lang="tr-TR" sz="2600" dirty="0" err="1" smtClean="0"/>
              <a:t>laboratuvar</a:t>
            </a:r>
            <a:r>
              <a:rPr lang="tr-TR" sz="2600" dirty="0" smtClean="0"/>
              <a:t> derslerinden aldığımız verimi azaltıp dersin anlaşılmasını zorlaştırıyor. </a:t>
            </a:r>
          </a:p>
          <a:p>
            <a:r>
              <a:rPr lang="tr-TR" sz="2600" dirty="0" smtClean="0"/>
              <a:t>Gerek materyal gerekse asistan sayısının az olması bilgi aktarımını zorlaştırıyor.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sz="3600" b="1" dirty="0" smtClean="0"/>
              <a:t>Çözüm Önerisi</a:t>
            </a:r>
            <a:endParaRPr lang="tr-TR" sz="3600" b="1" dirty="0"/>
          </a:p>
        </p:txBody>
      </p:sp>
      <p:sp>
        <p:nvSpPr>
          <p:cNvPr id="2" name="1 İçerik Yer Tutucusu"/>
          <p:cNvSpPr>
            <a:spLocks noGrp="1"/>
          </p:cNvSpPr>
          <p:nvPr>
            <p:ph idx="1"/>
          </p:nvPr>
        </p:nvSpPr>
        <p:spPr/>
        <p:txBody>
          <a:bodyPr>
            <a:normAutofit lnSpcReduction="10000"/>
          </a:bodyPr>
          <a:lstStyle/>
          <a:p>
            <a:r>
              <a:rPr lang="tr-TR" sz="2600" dirty="0" smtClean="0"/>
              <a:t>Grup içinde başka gruplara ayrılarak grup içindeki kişi sayısı azaltılabilir. Bunun yanında asistan hocalarımızın anlatım tekrarını artırmasıyla öğrenmemiz pekiştirilebilir.</a:t>
            </a:r>
          </a:p>
          <a:p>
            <a:r>
              <a:rPr lang="tr-TR" sz="2600" dirty="0" smtClean="0"/>
              <a:t>Laboratuvardaki materyaller ve maketler artırılmalı.</a:t>
            </a:r>
            <a:endParaRPr lang="tr-TR" sz="2600" dirty="0"/>
          </a:p>
          <a:p>
            <a:r>
              <a:rPr lang="tr-TR" sz="2600" dirty="0"/>
              <a:t>Örneğin mikrobiyoloji </a:t>
            </a:r>
            <a:r>
              <a:rPr lang="tr-TR" sz="2600" dirty="0" err="1"/>
              <a:t>lablarının</a:t>
            </a:r>
            <a:r>
              <a:rPr lang="tr-TR" sz="2600" dirty="0"/>
              <a:t> işleniş biçimi dersin anlaşılmasını kolaylaştırıyor. Derse hocalarımızın çektiği videolarla başlanıp asistan anlatımıyla devam edilmesi ve herkesin önünde deney yapmak için kendi materyallerinin olması verimi artırıyor. Diğer laboratuvar derslerimizde de bu sistemin uygulanmasını talep ediyoruz.</a:t>
            </a:r>
          </a:p>
          <a:p>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sz="2600" dirty="0"/>
              <a:t>“Duyduklarınızın bazılarını, okuduklarınızın çoğunu, gördüklerinizin daha çoğunu ve denediklerinizin hemen hepsini hatırlayacak ve tam olarak anlayacaksınız.”</a:t>
            </a:r>
          </a:p>
          <a:p>
            <a:pPr marL="0" indent="0">
              <a:buNone/>
            </a:pPr>
            <a:r>
              <a:rPr lang="tr-TR" sz="2600" dirty="0" smtClean="0"/>
              <a:t>                                                 </a:t>
            </a:r>
            <a:r>
              <a:rPr lang="tr-TR" sz="2600" dirty="0" err="1"/>
              <a:t>Moore’dan</a:t>
            </a:r>
            <a:r>
              <a:rPr lang="tr-TR" sz="2600" dirty="0"/>
              <a:t> öğrencilerine</a:t>
            </a:r>
          </a:p>
          <a:p>
            <a:endParaRPr lang="tr-TR" dirty="0"/>
          </a:p>
        </p:txBody>
      </p:sp>
    </p:spTree>
    <p:extLst>
      <p:ext uri="{BB962C8B-B14F-4D97-AF65-F5344CB8AC3E}">
        <p14:creationId xmlns:p14="http://schemas.microsoft.com/office/powerpoint/2010/main" val="2183179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sz="3600" b="1" dirty="0" smtClean="0"/>
              <a:t>Adaptasyon Süreci</a:t>
            </a:r>
            <a:endParaRPr lang="tr-TR" sz="3600" b="1" dirty="0"/>
          </a:p>
        </p:txBody>
      </p:sp>
      <p:sp>
        <p:nvSpPr>
          <p:cNvPr id="2" name="1 İçerik Yer Tutucusu"/>
          <p:cNvSpPr>
            <a:spLocks noGrp="1"/>
          </p:cNvSpPr>
          <p:nvPr>
            <p:ph idx="1"/>
          </p:nvPr>
        </p:nvSpPr>
        <p:spPr/>
        <p:txBody>
          <a:bodyPr>
            <a:normAutofit/>
          </a:bodyPr>
          <a:lstStyle/>
          <a:p>
            <a:r>
              <a:rPr lang="tr-TR" sz="2600" dirty="0" smtClean="0"/>
              <a:t>Hazırlamış olduğumuz ankette okula uyum sürecinin nasıl geçtiğini de sorduk. Sınıfın çoğunluğu bu sürecin olumlu geçtiğini belirtti. </a:t>
            </a:r>
          </a:p>
          <a:p>
            <a:r>
              <a:rPr lang="tr-TR" sz="2600" dirty="0" smtClean="0"/>
              <a:t>Bu süreci kolaylaştırıp öğrencilerin kaynaşmasını sağlayan </a:t>
            </a:r>
            <a:r>
              <a:rPr lang="tr-TR" sz="2600" dirty="0" smtClean="0"/>
              <a:t>önemli </a:t>
            </a:r>
            <a:r>
              <a:rPr lang="tr-TR" sz="2600" dirty="0" smtClean="0"/>
              <a:t>etkenlerden bir tanesi sene başında yapılan önlük giyme töreni. </a:t>
            </a:r>
          </a:p>
          <a:p>
            <a:r>
              <a:rPr lang="tr-TR" sz="2600" dirty="0" smtClean="0"/>
              <a:t>Bir diğerinin ise İletişim Becerileri ve TODUP dersleri olduğunu düşünüyoruz. Bu yüzden «İletişim Becerileri» ders saati artırılabilir.</a:t>
            </a:r>
            <a:endParaRPr lang="tr-TR" sz="2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836712"/>
            <a:ext cx="5052219" cy="5052219"/>
          </a:xfrm>
        </p:spPr>
      </p:pic>
    </p:spTree>
    <p:extLst>
      <p:ext uri="{BB962C8B-B14F-4D97-AF65-F5344CB8AC3E}">
        <p14:creationId xmlns:p14="http://schemas.microsoft.com/office/powerpoint/2010/main" val="14759870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sz="3600" b="1" dirty="0" smtClean="0"/>
              <a:t>Kütüphane ve BİDEM</a:t>
            </a:r>
            <a:endParaRPr lang="tr-TR" sz="3600" b="1"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78420" y="1940792"/>
            <a:ext cx="5167687" cy="3875764"/>
          </a:xfr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163915" y="1939480"/>
            <a:ext cx="5157192" cy="386789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sz="3600" b="1" dirty="0" smtClean="0"/>
              <a:t>Kütüphane Sorunları</a:t>
            </a:r>
            <a:endParaRPr lang="tr-TR" sz="3600" b="1" dirty="0"/>
          </a:p>
        </p:txBody>
      </p:sp>
      <p:sp>
        <p:nvSpPr>
          <p:cNvPr id="2" name="1 İçerik Yer Tutucusu"/>
          <p:cNvSpPr>
            <a:spLocks noGrp="1"/>
          </p:cNvSpPr>
          <p:nvPr>
            <p:ph idx="1"/>
          </p:nvPr>
        </p:nvSpPr>
        <p:spPr/>
        <p:txBody>
          <a:bodyPr/>
          <a:lstStyle/>
          <a:p>
            <a:r>
              <a:rPr lang="tr-TR" sz="2600" dirty="0" smtClean="0"/>
              <a:t>Özellikle dönem 1,2 ve 3’ün kurul zamanlarında kütüphanenin yoğunluğunun artması sonucu yer bulmakta zorlanıyoruz. Kütüphanedeki koltuk sayısı yetersiz kalıyor. </a:t>
            </a:r>
          </a:p>
          <a:p>
            <a:r>
              <a:rPr lang="tr-TR" sz="2600" dirty="0" smtClean="0"/>
              <a:t>Kütüphanemizde bulunan kitaplar eski basım, bunlardan gerekli olanların güncellenmesini talep ediyoruz.</a:t>
            </a:r>
          </a:p>
          <a:p>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sz="3600" b="1" dirty="0" smtClean="0"/>
              <a:t>Çözüm Önerisi</a:t>
            </a:r>
            <a:endParaRPr lang="tr-TR" sz="3600" b="1" dirty="0"/>
          </a:p>
        </p:txBody>
      </p:sp>
      <p:sp>
        <p:nvSpPr>
          <p:cNvPr id="2" name="1 İçerik Yer Tutucusu"/>
          <p:cNvSpPr>
            <a:spLocks noGrp="1"/>
          </p:cNvSpPr>
          <p:nvPr>
            <p:ph idx="1"/>
          </p:nvPr>
        </p:nvSpPr>
        <p:spPr/>
        <p:txBody>
          <a:bodyPr>
            <a:normAutofit/>
          </a:bodyPr>
          <a:lstStyle/>
          <a:p>
            <a:r>
              <a:rPr lang="tr-TR" sz="2600" dirty="0" smtClean="0"/>
              <a:t>Dönem 5 ve 6’lar için yeni bir çalışma salonunun açılması hem biz hem de onlar için çok daha iyi olacaktır.</a:t>
            </a:r>
            <a:endParaRPr lang="tr-TR" sz="2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sz="3600" b="1" dirty="0" smtClean="0"/>
              <a:t>Yemekhane</a:t>
            </a:r>
            <a:endParaRPr lang="tr-TR" sz="3600" b="1"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971600" y="1918861"/>
            <a:ext cx="5200798" cy="3900597"/>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sz="3600" b="1" dirty="0" smtClean="0"/>
              <a:t>Yemekhane</a:t>
            </a:r>
            <a:endParaRPr lang="tr-TR" sz="3600" b="1" dirty="0"/>
          </a:p>
        </p:txBody>
      </p:sp>
      <p:sp>
        <p:nvSpPr>
          <p:cNvPr id="2" name="1 İçerik Yer Tutucusu"/>
          <p:cNvSpPr>
            <a:spLocks noGrp="1"/>
          </p:cNvSpPr>
          <p:nvPr>
            <p:ph idx="1"/>
          </p:nvPr>
        </p:nvSpPr>
        <p:spPr/>
        <p:txBody>
          <a:bodyPr>
            <a:normAutofit/>
          </a:bodyPr>
          <a:lstStyle/>
          <a:p>
            <a:r>
              <a:rPr lang="tr-TR" sz="2600" dirty="0" smtClean="0"/>
              <a:t>Yemekhanenin hijyeni ve yemeklerin kalitesi açısından verdiğimiz paranın karşılığını alıyoruz. </a:t>
            </a:r>
          </a:p>
          <a:p>
            <a:r>
              <a:rPr lang="tr-TR" sz="2600" dirty="0" smtClean="0"/>
              <a:t>Derslerimizin bitiş saatinin 17.20 oluşu ve devamında da yine okulda kalıp ders çalıştığımız için yemekhanenin akşam belli saatler arasında açılmasını istiyoruz. </a:t>
            </a:r>
            <a:endParaRPr lang="tr-TR" sz="2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sz="3600" b="1" dirty="0" smtClean="0"/>
              <a:t>Sınıfın Tanıtımı</a:t>
            </a:r>
            <a:endParaRPr lang="tr-TR" sz="3600" b="1" dirty="0"/>
          </a:p>
        </p:txBody>
      </p:sp>
      <p:graphicFrame>
        <p:nvGraphicFramePr>
          <p:cNvPr id="22" name="İçerik Yer Tutucusu 21"/>
          <p:cNvGraphicFramePr>
            <a:graphicFrameLocks noGrp="1"/>
          </p:cNvGraphicFramePr>
          <p:nvPr>
            <p:ph idx="1"/>
            <p:extLst>
              <p:ext uri="{D42A27DB-BD31-4B8C-83A1-F6EECF244321}">
                <p14:modId xmlns:p14="http://schemas.microsoft.com/office/powerpoint/2010/main" val="370334083"/>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sz="3600" b="1" dirty="0" smtClean="0"/>
              <a:t>Kurul Süreleri</a:t>
            </a:r>
            <a:endParaRPr lang="tr-TR" sz="3600" b="1" dirty="0"/>
          </a:p>
        </p:txBody>
      </p:sp>
      <p:sp>
        <p:nvSpPr>
          <p:cNvPr id="2" name="1 İçerik Yer Tutucusu"/>
          <p:cNvSpPr>
            <a:spLocks noGrp="1"/>
          </p:cNvSpPr>
          <p:nvPr>
            <p:ph idx="1"/>
          </p:nvPr>
        </p:nvSpPr>
        <p:spPr/>
        <p:txBody>
          <a:bodyPr/>
          <a:lstStyle/>
          <a:p>
            <a:r>
              <a:rPr lang="tr-TR" sz="2600" dirty="0" smtClean="0"/>
              <a:t>Diğer kurullara baktığımızda 5. kurulun 4 hafta gibi sıkışık bir zamana konması kurula adapte olmamızı zorlaştırıyor. Adapte olana kadar sınav dönemine girmiş oluyoruz, bu da anatominin temeli olan kemik kurulunu yüzeysel bir şekilde geçmemize yol açıyor. </a:t>
            </a:r>
          </a:p>
          <a:p>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smtClean="0"/>
              <a:t>Çözüm Önerisi</a:t>
            </a:r>
            <a:endParaRPr lang="tr-TR" sz="3600" b="1" dirty="0"/>
          </a:p>
        </p:txBody>
      </p:sp>
      <p:sp>
        <p:nvSpPr>
          <p:cNvPr id="3" name="İçerik Yer Tutucusu 2"/>
          <p:cNvSpPr>
            <a:spLocks noGrp="1"/>
          </p:cNvSpPr>
          <p:nvPr>
            <p:ph idx="1"/>
          </p:nvPr>
        </p:nvSpPr>
        <p:spPr/>
        <p:txBody>
          <a:bodyPr>
            <a:normAutofit/>
          </a:bodyPr>
          <a:lstStyle/>
          <a:p>
            <a:r>
              <a:rPr lang="tr-TR" sz="2600" dirty="0" smtClean="0"/>
              <a:t>Sene başındaki boşlukların doldurularak 5. kurul süresinin artırılması ya da 8 hafta süren 4. kurulun bir kısmının 5. kurula katılmasını talep ediyoruz. </a:t>
            </a:r>
            <a:endParaRPr lang="tr-TR" sz="2600" dirty="0"/>
          </a:p>
        </p:txBody>
      </p:sp>
    </p:spTree>
    <p:extLst>
      <p:ext uri="{BB962C8B-B14F-4D97-AF65-F5344CB8AC3E}">
        <p14:creationId xmlns:p14="http://schemas.microsoft.com/office/powerpoint/2010/main" val="14244546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sz="3600" b="1" dirty="0" smtClean="0"/>
              <a:t>Derslerin İşlenişi</a:t>
            </a:r>
            <a:endParaRPr lang="tr-TR" sz="3600" b="1" dirty="0"/>
          </a:p>
        </p:txBody>
      </p:sp>
      <p:sp>
        <p:nvSpPr>
          <p:cNvPr id="2" name="1 İçerik Yer Tutucusu"/>
          <p:cNvSpPr>
            <a:spLocks noGrp="1"/>
          </p:cNvSpPr>
          <p:nvPr>
            <p:ph idx="1"/>
          </p:nvPr>
        </p:nvSpPr>
        <p:spPr/>
        <p:txBody>
          <a:bodyPr/>
          <a:lstStyle/>
          <a:p>
            <a:r>
              <a:rPr lang="tr-TR" sz="2600" dirty="0" smtClean="0"/>
              <a:t>Özellikle sene başındaki derslerin konu bütünlüğüne bakılmaksızın sık sık yerlerinin değiştirilmesi dersleri anlamamızı güçleştirdi. Konuların yerlerinin değiştirilmesi yerine hocaların yer değiştirmesi konu bütünlüğünün korunması açısından çok daha sağlıklı olur. </a:t>
            </a:r>
          </a:p>
          <a:p>
            <a:endParaRPr lang="tr-T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sz="3600" b="1" dirty="0" smtClean="0"/>
              <a:t>PDÖ ve Kanıta Dayalı Tıp</a:t>
            </a:r>
            <a:endParaRPr lang="tr-TR" sz="3600" b="1" dirty="0"/>
          </a:p>
        </p:txBody>
      </p:sp>
      <p:sp>
        <p:nvSpPr>
          <p:cNvPr id="2" name="1 İçerik Yer Tutucusu"/>
          <p:cNvSpPr>
            <a:spLocks noGrp="1"/>
          </p:cNvSpPr>
          <p:nvPr>
            <p:ph idx="1"/>
          </p:nvPr>
        </p:nvSpPr>
        <p:spPr/>
        <p:txBody>
          <a:bodyPr>
            <a:normAutofit/>
          </a:bodyPr>
          <a:lstStyle/>
          <a:p>
            <a:r>
              <a:rPr lang="tr-TR" sz="2600" dirty="0" smtClean="0"/>
              <a:t>PDÖ ve kanıta dayalı tıp oturumlarından büyük çoğunluğumuz memnun. Bu gibi oturumlarla beyin fırtınası yapılmasının ileriki dönem için hekimlik becerilerimize katkı sağlayacağını düşünüyoruz. Bu gibi derslerin artırılması biz öğrencileri daha fazla araştırma yapmaya yönlendirecek.</a:t>
            </a:r>
            <a:endParaRPr lang="tr-TR" sz="2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sz="3600" b="1" dirty="0" smtClean="0"/>
              <a:t>Kurul Sınavları</a:t>
            </a:r>
            <a:endParaRPr lang="tr-TR" sz="3600" b="1" dirty="0"/>
          </a:p>
        </p:txBody>
      </p:sp>
      <p:sp>
        <p:nvSpPr>
          <p:cNvPr id="2" name="1 İçerik Yer Tutucusu"/>
          <p:cNvSpPr>
            <a:spLocks noGrp="1"/>
          </p:cNvSpPr>
          <p:nvPr>
            <p:ph idx="1"/>
          </p:nvPr>
        </p:nvSpPr>
        <p:spPr/>
        <p:txBody>
          <a:bodyPr>
            <a:normAutofit/>
          </a:bodyPr>
          <a:lstStyle/>
          <a:p>
            <a:pPr marL="0" indent="0">
              <a:buNone/>
            </a:pPr>
            <a:r>
              <a:rPr lang="tr-TR" sz="2600" dirty="0" smtClean="0"/>
              <a:t>Kurul değerlendirme saatlerinde sadece sınav sorularının cevapları konuşulmamalı, o kurul hakkındaki olumlu olumsuz düşüncelerimiz de alınmalı.</a:t>
            </a:r>
            <a:endParaRPr lang="tr-TR" sz="2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sz="3600" b="1" dirty="0" smtClean="0"/>
              <a:t>Kültür Dersleri</a:t>
            </a:r>
            <a:endParaRPr lang="tr-TR" sz="3600" b="1" dirty="0"/>
          </a:p>
        </p:txBody>
      </p:sp>
      <p:sp>
        <p:nvSpPr>
          <p:cNvPr id="2" name="1 İçerik Yer Tutucusu"/>
          <p:cNvSpPr>
            <a:spLocks noGrp="1"/>
          </p:cNvSpPr>
          <p:nvPr>
            <p:ph idx="1"/>
          </p:nvPr>
        </p:nvSpPr>
        <p:spPr/>
        <p:txBody>
          <a:bodyPr>
            <a:normAutofit/>
          </a:bodyPr>
          <a:lstStyle/>
          <a:p>
            <a:r>
              <a:rPr lang="tr-TR" sz="2600" dirty="0" smtClean="0"/>
              <a:t>Türk Dili ve Edebiyatı ile Atatürk İlkeleri ve İnkılapları derslerini yurtdışından gelen arkadaşlarımız kısa bir sürede öğrenmede büyük sıkıntı yaşıyorlar.  TC vatandaşı olan öğrencilerle yabancı uyruklu öğrenciler arasında seviye farkı oluyor. Bu yüzden bu derslerin sınavlarının onlara daha farklı bir seviyede uygulanmasını, hatta mümkünse bu arkadaşlarımızın bu derslerden muaf olmasını talep ediyoruz.</a:t>
            </a:r>
            <a:endParaRPr lang="tr-TR" sz="2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sz="3600" b="1" dirty="0" err="1" smtClean="0"/>
              <a:t>Çalıştayın</a:t>
            </a:r>
            <a:r>
              <a:rPr lang="tr-TR" sz="3600" b="1" dirty="0" smtClean="0"/>
              <a:t> Önemi</a:t>
            </a:r>
            <a:endParaRPr lang="tr-TR" sz="3600" b="1" dirty="0"/>
          </a:p>
        </p:txBody>
      </p:sp>
      <p:sp>
        <p:nvSpPr>
          <p:cNvPr id="2" name="1 İçerik Yer Tutucusu"/>
          <p:cNvSpPr>
            <a:spLocks noGrp="1"/>
          </p:cNvSpPr>
          <p:nvPr>
            <p:ph idx="1"/>
          </p:nvPr>
        </p:nvSpPr>
        <p:spPr/>
        <p:txBody>
          <a:bodyPr>
            <a:normAutofit fontScale="92500" lnSpcReduction="10000"/>
          </a:bodyPr>
          <a:lstStyle/>
          <a:p>
            <a:pPr marL="0" indent="0">
              <a:buNone/>
            </a:pPr>
            <a:r>
              <a:rPr lang="tr-TR" dirty="0" smtClean="0"/>
              <a:t> </a:t>
            </a:r>
            <a:r>
              <a:rPr lang="tr-TR" sz="2600" dirty="0" smtClean="0"/>
              <a:t>Bu </a:t>
            </a:r>
            <a:r>
              <a:rPr lang="tr-TR" sz="2600" dirty="0" err="1" smtClean="0"/>
              <a:t>çalıştayları</a:t>
            </a:r>
            <a:r>
              <a:rPr lang="tr-TR" sz="2600" dirty="0" smtClean="0"/>
              <a:t> öğrenciler olarak önemseyip </a:t>
            </a:r>
            <a:r>
              <a:rPr lang="tr-TR" sz="2600" dirty="0" err="1" smtClean="0"/>
              <a:t>çalıştayların</a:t>
            </a:r>
            <a:r>
              <a:rPr lang="tr-TR" sz="2600" dirty="0" smtClean="0"/>
              <a:t> etkinliğine inanıyoruz çünkü daha önceki </a:t>
            </a:r>
            <a:r>
              <a:rPr lang="tr-TR" sz="2600" dirty="0" err="1" smtClean="0"/>
              <a:t>çalıştaylarda</a:t>
            </a:r>
            <a:r>
              <a:rPr lang="tr-TR" sz="2600" dirty="0" smtClean="0"/>
              <a:t> dile getirilen sorunların şu an çözülmüş olduğunu görüyoruz.</a:t>
            </a:r>
          </a:p>
          <a:p>
            <a:endParaRPr lang="tr-TR" sz="2600" dirty="0" smtClean="0"/>
          </a:p>
          <a:p>
            <a:r>
              <a:rPr lang="tr-TR" sz="2600" dirty="0" smtClean="0"/>
              <a:t>Morfoloji binasında Anadolu Salonu’nun girişine öğrenci kantininin açılması</a:t>
            </a:r>
          </a:p>
          <a:p>
            <a:r>
              <a:rPr lang="tr-TR" sz="2600" dirty="0" err="1" smtClean="0"/>
              <a:t>BİDEM’in</a:t>
            </a:r>
            <a:r>
              <a:rPr lang="tr-TR" sz="2600" dirty="0" smtClean="0"/>
              <a:t> kütüphaneye katılması</a:t>
            </a:r>
          </a:p>
          <a:p>
            <a:r>
              <a:rPr lang="tr-TR" sz="2600" dirty="0" smtClean="0"/>
              <a:t>Kütüphanedeki ısıtma sorununun giderilmesi</a:t>
            </a:r>
          </a:p>
          <a:p>
            <a:r>
              <a:rPr lang="tr-TR" sz="2600" dirty="0" smtClean="0"/>
              <a:t>Sınavların vaktinde açıklanması</a:t>
            </a:r>
          </a:p>
          <a:p>
            <a:r>
              <a:rPr lang="tr-TR" sz="2600" dirty="0" smtClean="0"/>
              <a:t>Ders değişikliklerinin zamanında bildirilmesi</a:t>
            </a:r>
          </a:p>
          <a:p>
            <a:r>
              <a:rPr lang="tr-TR" sz="2600" dirty="0" smtClean="0"/>
              <a:t>Embriyoloji derslerinde animasyonlara yer verilmesi</a:t>
            </a:r>
          </a:p>
          <a:p>
            <a:endParaRPr lang="tr-T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endParaRPr lang="tr-TR" sz="3600" b="1" dirty="0"/>
          </a:p>
        </p:txBody>
      </p:sp>
      <p:sp>
        <p:nvSpPr>
          <p:cNvPr id="2" name="1 İçerik Yer Tutucusu"/>
          <p:cNvSpPr>
            <a:spLocks noGrp="1"/>
          </p:cNvSpPr>
          <p:nvPr>
            <p:ph idx="1"/>
          </p:nvPr>
        </p:nvSpPr>
        <p:spPr>
          <a:xfrm>
            <a:off x="1403648" y="2564904"/>
            <a:ext cx="6480720" cy="1819399"/>
          </a:xfrm>
        </p:spPr>
        <p:txBody>
          <a:bodyPr>
            <a:noAutofit/>
          </a:bodyPr>
          <a:lstStyle/>
          <a:p>
            <a:pPr marL="0" indent="0">
              <a:buNone/>
            </a:pPr>
            <a:r>
              <a:rPr lang="tr-TR" sz="4800" dirty="0" smtClean="0"/>
              <a:t>Hepinize </a:t>
            </a:r>
          </a:p>
          <a:p>
            <a:pPr marL="0" indent="0">
              <a:buNone/>
            </a:pPr>
            <a:r>
              <a:rPr lang="tr-TR" sz="4800" dirty="0" smtClean="0"/>
              <a:t>               teşekkür </a:t>
            </a:r>
          </a:p>
          <a:p>
            <a:pPr marL="0" indent="0">
              <a:buNone/>
            </a:pPr>
            <a:r>
              <a:rPr lang="tr-TR" sz="4800" dirty="0" smtClean="0"/>
              <a:t>                              ederiz.  </a:t>
            </a:r>
            <a:endParaRPr lang="tr-TR" sz="4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smtClean="0"/>
              <a:t>Dönem 1 Ders Programı</a:t>
            </a:r>
            <a:endParaRPr lang="tr-TR" sz="3600" b="1" dirty="0"/>
          </a:p>
        </p:txBody>
      </p:sp>
      <p:sp>
        <p:nvSpPr>
          <p:cNvPr id="3" name="İçerik Yer Tutucusu 2"/>
          <p:cNvSpPr>
            <a:spLocks noGrp="1"/>
          </p:cNvSpPr>
          <p:nvPr>
            <p:ph idx="1"/>
          </p:nvPr>
        </p:nvSpPr>
        <p:spPr>
          <a:xfrm>
            <a:off x="628650" y="1690689"/>
            <a:ext cx="7886700" cy="4486274"/>
          </a:xfrm>
        </p:spPr>
        <p:txBody>
          <a:bodyPr>
            <a:noAutofit/>
          </a:bodyPr>
          <a:lstStyle/>
          <a:p>
            <a:r>
              <a:rPr lang="tr-TR" sz="2400" dirty="0" smtClean="0"/>
              <a:t>Hücre Bilimleri Ders Kurulu I (14 Eylül 2015-19 Ekim 2015)</a:t>
            </a:r>
          </a:p>
          <a:p>
            <a:r>
              <a:rPr lang="tr-TR" sz="2400" dirty="0" smtClean="0"/>
              <a:t>Hücre Bilimleri Ders Kurulu II (20 Ekim 2015- 26 Kasım 2015)</a:t>
            </a:r>
          </a:p>
          <a:p>
            <a:r>
              <a:rPr lang="tr-TR" sz="2400" dirty="0" smtClean="0"/>
              <a:t>Hücre Bilimleri Ders Kurulu III (27 Kasım 2015- 6 Ocak 2016)</a:t>
            </a:r>
          </a:p>
          <a:p>
            <a:r>
              <a:rPr lang="tr-TR" sz="2400" dirty="0" smtClean="0"/>
              <a:t>Genetik ve Gelişim Biyolojisi Ders Kurulu ( 7 Ocak 2016- 14 Mart 2016)</a:t>
            </a:r>
          </a:p>
          <a:p>
            <a:r>
              <a:rPr lang="tr-TR" sz="2400" dirty="0" smtClean="0"/>
              <a:t>İskelet ve Doku Sistemleri Ders Kurulu (15 Mart 2016- 8 Nisan 2016)</a:t>
            </a:r>
          </a:p>
          <a:p>
            <a:r>
              <a:rPr lang="tr-TR" sz="2400" dirty="0" smtClean="0"/>
              <a:t>Kas ve Sinir Dokuları Ders Kurulu (11 Nisan 2016- 27 Mayıs 2016)</a:t>
            </a:r>
            <a:endParaRPr lang="tr-TR" sz="2400" dirty="0"/>
          </a:p>
        </p:txBody>
      </p:sp>
    </p:spTree>
    <p:extLst>
      <p:ext uri="{BB962C8B-B14F-4D97-AF65-F5344CB8AC3E}">
        <p14:creationId xmlns:p14="http://schemas.microsoft.com/office/powerpoint/2010/main" val="2472006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sz="3600" b="1" dirty="0" smtClean="0"/>
              <a:t>Öğrencilere anket yaptık.</a:t>
            </a:r>
            <a:endParaRPr lang="tr-TR" sz="3600" b="1" dirty="0"/>
          </a:p>
        </p:txBody>
      </p:sp>
      <p:sp>
        <p:nvSpPr>
          <p:cNvPr id="2" name="1 İçerik Yer Tutucusu"/>
          <p:cNvSpPr>
            <a:spLocks noGrp="1"/>
          </p:cNvSpPr>
          <p:nvPr>
            <p:ph idx="1"/>
          </p:nvPr>
        </p:nvSpPr>
        <p:spPr/>
        <p:txBody>
          <a:bodyPr>
            <a:normAutofit/>
          </a:bodyPr>
          <a:lstStyle/>
          <a:p>
            <a:r>
              <a:rPr lang="tr-TR" sz="2600" dirty="0" smtClean="0"/>
              <a:t>Önceliğimiz olan eğitim kalitesini artırmak için sorunlarımızı daha nesnel bir şekilde ifade edebilmek amacıyla arkadaşlarımıza 15 soruluk bir anket hazırladık. Aynı </a:t>
            </a:r>
            <a:r>
              <a:rPr lang="tr-TR" sz="2600" dirty="0" smtClean="0"/>
              <a:t>zamanda </a:t>
            </a:r>
            <a:r>
              <a:rPr lang="tr-TR" sz="2600" dirty="0" err="1" smtClean="0"/>
              <a:t>arkadaşlarmızın</a:t>
            </a:r>
            <a:r>
              <a:rPr lang="tr-TR" sz="2600" dirty="0" smtClean="0"/>
              <a:t> </a:t>
            </a:r>
            <a:r>
              <a:rPr lang="tr-TR" sz="2600" dirty="0" smtClean="0"/>
              <a:t>eklemek istedikleri sorunları ve çözüm önerilerini de öğrenebileceğimiz bir bölüm açtık. 188 arkadaşımızın geri bildirimiyle oluşturduğumuz sunumu sizlerle paylaşacağız.</a:t>
            </a:r>
            <a:endParaRPr lang="tr-TR" sz="2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8998" y="476672"/>
            <a:ext cx="3688175" cy="5368130"/>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6918" y="476672"/>
            <a:ext cx="3888432" cy="5750786"/>
          </a:xfrm>
          <a:prstGeom prst="rect">
            <a:avLst/>
          </a:prstGeom>
        </p:spPr>
      </p:pic>
    </p:spTree>
    <p:extLst>
      <p:ext uri="{BB962C8B-B14F-4D97-AF65-F5344CB8AC3E}">
        <p14:creationId xmlns:p14="http://schemas.microsoft.com/office/powerpoint/2010/main" val="3090652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sz="3600" b="1" dirty="0" smtClean="0"/>
              <a:t>Morfoloji</a:t>
            </a:r>
            <a:r>
              <a:rPr lang="tr-TR" dirty="0" smtClean="0"/>
              <a:t> </a:t>
            </a:r>
            <a:endParaRPr lang="tr-TR" dirty="0"/>
          </a:p>
        </p:txBody>
      </p:sp>
      <p:sp>
        <p:nvSpPr>
          <p:cNvPr id="2" name="1 İçerik Yer Tutucusu"/>
          <p:cNvSpPr>
            <a:spLocks noGrp="1"/>
          </p:cNvSpPr>
          <p:nvPr>
            <p:ph idx="1"/>
          </p:nvPr>
        </p:nvSpPr>
        <p:spPr/>
        <p:txBody>
          <a:bodyPr>
            <a:noAutofit/>
          </a:bodyPr>
          <a:lstStyle/>
          <a:p>
            <a:r>
              <a:rPr lang="tr-TR" sz="2400" dirty="0" smtClean="0"/>
              <a:t>Eğitim gördüğümüz salonun konferans salonu olmasından ötürü eğitim için gerekli materyalleri içermemesi dönem 1 olarak en önemli problemimiz. Bunun yanı sıra salondaki ışıkların sarı oluşu sınıfta loş bir ortam yaratıyor, bu da öğrencilerin derste uyuması için güzel bir ortam oluşturuyor.</a:t>
            </a:r>
          </a:p>
          <a:p>
            <a:r>
              <a:rPr lang="tr-TR" sz="2400" dirty="0" smtClean="0"/>
              <a:t>Sene başında dağıtılan sekreterliklere rağmen defter ve kitaplarımızı koymak için masamızın olmayışı not tutmamızı engelliyor, doğal olarak da derse katılımı azaltıyor. Sene içinde ses sistemi ve projeksiyonda yaşadığımız sıkıntılar da derse odaklanmamızı engelledi.</a:t>
            </a:r>
          </a:p>
          <a:p>
            <a:r>
              <a:rPr lang="tr-TR" sz="2400" dirty="0" smtClean="0"/>
              <a:t>Sınıf klimasının bozuk olması sebebiyle sınıf ya çok sıcak ya da çok soğuk oluyor; bu, hem hocalar hem de öğrenciler açısından ders işlenmesini bir hayli zorlaştırıyor.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839668" y="1192780"/>
            <a:ext cx="5728857" cy="4296642"/>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sz="3600" b="1" dirty="0" smtClean="0"/>
              <a:t>Çözüm Önerisi</a:t>
            </a:r>
            <a:endParaRPr lang="tr-TR" sz="3600" b="1" dirty="0"/>
          </a:p>
        </p:txBody>
      </p:sp>
      <p:sp>
        <p:nvSpPr>
          <p:cNvPr id="2" name="1 İçerik Yer Tutucusu"/>
          <p:cNvSpPr>
            <a:spLocks noGrp="1"/>
          </p:cNvSpPr>
          <p:nvPr>
            <p:ph idx="1"/>
          </p:nvPr>
        </p:nvSpPr>
        <p:spPr/>
        <p:txBody>
          <a:bodyPr/>
          <a:lstStyle/>
          <a:p>
            <a:r>
              <a:rPr lang="tr-TR" sz="2600" dirty="0" smtClean="0"/>
              <a:t>Morfolojideki sarı ışıklar beyaz ışığa çevrilmeli, böylece loş ortamın yerini aydınlık bir ortama bırakması sağlanmalı.</a:t>
            </a:r>
          </a:p>
          <a:p>
            <a:r>
              <a:rPr lang="tr-TR" sz="2600" dirty="0" smtClean="0"/>
              <a:t>Isıtma ve ses sistemi değiştirilmeli. </a:t>
            </a:r>
          </a:p>
          <a:p>
            <a:pPr>
              <a:buNone/>
            </a:pPr>
            <a:endParaRPr lang="tr-TR" dirty="0" smtClean="0"/>
          </a:p>
          <a:p>
            <a:endParaRPr lang="tr-TR" dirty="0" smtClean="0"/>
          </a:p>
          <a:p>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normAutofit/>
          </a:bodyPr>
          <a:lstStyle/>
          <a:p>
            <a:r>
              <a:rPr lang="tr-TR" sz="3600" b="1" dirty="0" smtClean="0"/>
              <a:t>Laboratuvar Derslerimiz</a:t>
            </a:r>
            <a:endParaRPr lang="tr-TR" sz="3600" b="1"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4144" y="1825625"/>
            <a:ext cx="7735712" cy="4351338"/>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514</TotalTime>
  <Words>833</Words>
  <Application>Microsoft Office PowerPoint</Application>
  <PresentationFormat>Ekran Gösterisi (4:3)</PresentationFormat>
  <Paragraphs>68</Paragraphs>
  <Slides>27</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27</vt:i4>
      </vt:variant>
    </vt:vector>
  </HeadingPairs>
  <TitlesOfParts>
    <vt:vector size="32" baseType="lpstr">
      <vt:lpstr>Arial</vt:lpstr>
      <vt:lpstr>Calibri</vt:lpstr>
      <vt:lpstr>Calibri Light</vt:lpstr>
      <vt:lpstr>Segoe UI</vt:lpstr>
      <vt:lpstr>Office Teması</vt:lpstr>
      <vt:lpstr>   9. MEZUNİYET ÖNCESİ TIP EĞİTİMİ ÇALIŞTAYI   2015-2016    TIP EĞİTİMİ ÖĞRENCİ KOMİSYONU  DÖNEM 1   MERVE BİKEM UÇAR  MUHARREM KARATAŞ     </vt:lpstr>
      <vt:lpstr>Sınıfın Tanıtımı</vt:lpstr>
      <vt:lpstr>Dönem 1 Ders Programı</vt:lpstr>
      <vt:lpstr>Öğrencilere anket yaptık.</vt:lpstr>
      <vt:lpstr>PowerPoint Sunusu</vt:lpstr>
      <vt:lpstr>Morfoloji </vt:lpstr>
      <vt:lpstr>PowerPoint Sunusu</vt:lpstr>
      <vt:lpstr>Çözüm Önerisi</vt:lpstr>
      <vt:lpstr>Laboratuvar Derslerimiz</vt:lpstr>
      <vt:lpstr>Laboratuvarda Yaşadığımız Sorunlar</vt:lpstr>
      <vt:lpstr>Çözüm Önerisi</vt:lpstr>
      <vt:lpstr>PowerPoint Sunusu</vt:lpstr>
      <vt:lpstr>Adaptasyon Süreci</vt:lpstr>
      <vt:lpstr>PowerPoint Sunusu</vt:lpstr>
      <vt:lpstr>Kütüphane ve BİDEM</vt:lpstr>
      <vt:lpstr>Kütüphane Sorunları</vt:lpstr>
      <vt:lpstr>Çözüm Önerisi</vt:lpstr>
      <vt:lpstr>Yemekhane</vt:lpstr>
      <vt:lpstr>Yemekhane</vt:lpstr>
      <vt:lpstr>Kurul Süreleri</vt:lpstr>
      <vt:lpstr>Çözüm Önerisi</vt:lpstr>
      <vt:lpstr>Derslerin İşlenişi</vt:lpstr>
      <vt:lpstr>PDÖ ve Kanıta Dayalı Tıp</vt:lpstr>
      <vt:lpstr>Kurul Sınavları</vt:lpstr>
      <vt:lpstr>Kültür Dersleri</vt:lpstr>
      <vt:lpstr>Çalıştayın Önemi</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firat</dc:creator>
  <cp:lastModifiedBy>bikem uçar</cp:lastModifiedBy>
  <cp:revision>59</cp:revision>
  <dcterms:created xsi:type="dcterms:W3CDTF">2016-05-01T14:07:16Z</dcterms:created>
  <dcterms:modified xsi:type="dcterms:W3CDTF">2016-05-04T19:02:56Z</dcterms:modified>
</cp:coreProperties>
</file>