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0" r:id="rId2"/>
    <p:sldId id="278" r:id="rId3"/>
    <p:sldId id="267" r:id="rId4"/>
    <p:sldId id="269" r:id="rId5"/>
    <p:sldId id="262" r:id="rId6"/>
    <p:sldId id="275" r:id="rId7"/>
    <p:sldId id="276" r:id="rId8"/>
    <p:sldId id="277" r:id="rId9"/>
    <p:sldId id="268" r:id="rId10"/>
    <p:sldId id="259" r:id="rId11"/>
    <p:sldId id="260" r:id="rId12"/>
    <p:sldId id="261" r:id="rId13"/>
    <p:sldId id="270" r:id="rId14"/>
    <p:sldId id="263" r:id="rId15"/>
    <p:sldId id="279" r:id="rId16"/>
    <p:sldId id="265" r:id="rId17"/>
    <p:sldId id="281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7357"/>
    <a:srgbClr val="139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1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82563" y="182563"/>
            <a:ext cx="8778875" cy="64928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7"/>
          <p:cNvCxnSpPr/>
          <p:nvPr/>
        </p:nvCxnSpPr>
        <p:spPr>
          <a:xfrm>
            <a:off x="1484313" y="3733800"/>
            <a:ext cx="61722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A27074-1622-42A6-A78C-039874967D0A}" type="datetimeFigureOut">
              <a:rPr lang="en-US"/>
              <a:pPr>
                <a:defRPr/>
              </a:pPr>
              <a:t>5/5/2016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B2236A-F4F5-4C9F-A7BD-0981A7AFE56D}" type="slidenum">
              <a:rPr lang="en-US" altLang="tr-TR"/>
              <a:pPr/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20535271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24499-A510-406B-8CF8-D0A5254B5195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44BB8-FAFF-492B-9147-C856CD15D1B7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1088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E10B5-10D2-46B3-88B9-56CA3772C357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1EE57-6BE8-4B8A-9992-82B5609A6D80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20236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6BA6-D4DA-4237-98B5-AE24D3813030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38958-5C46-495B-8C30-69544A0B7C60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1007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1485900" y="4021138"/>
            <a:ext cx="6172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FF3D-45A7-4306-A243-BD010E86F21A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E2788-365C-447A-BF7C-85AB269F7C81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08123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8D482-1C62-40B6-9A56-51FD70D3D260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2B9C7-132A-47D7-9FD8-A65C84819AC4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8085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682F1-A2C7-475B-93D2-8E156F533E8F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CD0E5-7159-42FF-B89F-671EF91162F3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81287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DB33E-AA9D-4900-B7E0-4165E6D1D105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768BA-B00D-4E00-A494-517EEB80F232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3973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4F9C9-13C1-4D37-AAB8-2B3B1323FFA2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B7426-CA7E-484B-8FC3-871DE652D91F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36571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277ED-5983-4D56-B650-80CC9AB58E05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8F95D-7865-401D-839E-62F5416DAE52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68441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rtlCol="0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CBEE2-7D65-410A-92D9-82C5318D5EBF}" type="datetimeFigureOut">
              <a:rPr lang="en-US">
                <a:solidFill>
                  <a:srgbClr val="2F7357"/>
                </a:solidFill>
              </a:rPr>
              <a:pPr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434B8-A36E-439B-B632-5B1587F99CE8}" type="slidenum">
              <a:rPr lang="en-US" altLang="tr-TR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34240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563" y="182563"/>
            <a:ext cx="8778875" cy="6492875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57250" y="609600"/>
            <a:ext cx="7407275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57250" y="2057400"/>
            <a:ext cx="74041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50" y="6224588"/>
            <a:ext cx="1746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F38BA5-107A-4148-B1BB-CD479D5BFE02}" type="datetimeFigureOut">
              <a:rPr lang="en-US">
                <a:solidFill>
                  <a:srgbClr val="2F735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5/5/2016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2275" y="6224588"/>
            <a:ext cx="3538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00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700" y="6224588"/>
            <a:ext cx="12795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F7BD85-89E7-48F6-970C-C199FE29201D}" type="slidenum">
              <a:rPr lang="en-US" altLang="tr-TR">
                <a:solidFill>
                  <a:srgbClr val="2F7357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 dirty="0">
              <a:solidFill>
                <a:srgbClr val="2F7357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5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orbel" panose="020B0503020204020204" pitchFamily="34" charset="0"/>
        </a:defRPr>
      </a:lvl9pPr>
    </p:titleStyle>
    <p:bodyStyle>
      <a:lvl1pPr marL="171450" indent="-136525" algn="l" defTabSz="685800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Corbel" panose="020B0503020204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6525" algn="l" defTabSz="685800" rtl="0" eaLnBrk="1" fontAlgn="base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kern="1200">
          <a:solidFill>
            <a:schemeClr val="accent1"/>
          </a:solidFill>
          <a:latin typeface="+mn-lt"/>
          <a:ea typeface="+mn-ea"/>
          <a:cs typeface="+mn-cs"/>
        </a:defRPr>
      </a:lvl2pPr>
      <a:lvl3pPr marL="547688" indent="-136525" algn="l" defTabSz="685800" rtl="0" eaLnBrk="1" fontAlgn="base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063" indent="-136525" algn="l" defTabSz="685800" rtl="0" eaLnBrk="1" fontAlgn="base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19163" indent="-136525" algn="l" defTabSz="685800" rtl="0" eaLnBrk="1" fontAlgn="base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9512" y="2276872"/>
            <a:ext cx="8775427" cy="439248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9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. MEZUNİYET ÖNCESİ TIP EĞİTİMİ ÇALIŞTAYI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11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2015-2016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12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TIP EĞİTİMİ ÖĞRENCİ KOMİSYONU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DÖNEM 2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ÖMER TAYYİP ÖZEN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tr-TR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3807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4075" y="2057400"/>
            <a:ext cx="7407275" cy="1355725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PDÖ 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3228314"/>
            <a:ext cx="7404100" cy="4038600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Hocalarımızın ilgisi</a:t>
            </a:r>
          </a:p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PDÖ saatleri, çeşitliliği, verimliliği ve değeri artabilir mi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16" y="368808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815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4075" y="2167441"/>
            <a:ext cx="7407275" cy="1355725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İletişim becerileri dersleri</a:t>
            </a:r>
            <a:b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4075" y="2996184"/>
            <a:ext cx="7404100" cy="4038600"/>
          </a:xfrm>
        </p:spPr>
        <p:txBody>
          <a:bodyPr/>
          <a:lstStyle/>
          <a:p>
            <a:r>
              <a:rPr lang="tr-TR" dirty="0" smtClean="0"/>
              <a:t>Saatleri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5091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7250" y="2167441"/>
            <a:ext cx="7407275" cy="1355725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Kültür dersleri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3325368"/>
            <a:ext cx="7404100" cy="4038600"/>
          </a:xfrm>
        </p:spPr>
        <p:txBody>
          <a:bodyPr/>
          <a:lstStyle/>
          <a:p>
            <a:r>
              <a:rPr lang="tr-TR" dirty="0" smtClean="0"/>
              <a:t>3.sınıftan 4. sınıfa geçerken şart olmasının çıkartılması</a:t>
            </a:r>
          </a:p>
          <a:p>
            <a:r>
              <a:rPr lang="tr-TR" dirty="0" smtClean="0"/>
              <a:t>Kurul sınavlarımıza yakın tarihlerde olmaması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280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4075" y="1687002"/>
            <a:ext cx="7407275" cy="1355725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Sınıf Ortalaması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4075" y="2849373"/>
            <a:ext cx="7404100" cy="403860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Geçen seneye göre düşük olması</a:t>
            </a:r>
          </a:p>
          <a:p>
            <a:pPr marL="0" indent="0">
              <a:buNone/>
            </a:pPr>
            <a:r>
              <a:rPr lang="tr-TR" dirty="0" smtClean="0"/>
              <a:t>Hocalarımızın derste anlattığıyla sorularının uyumlu olmaması </a:t>
            </a:r>
          </a:p>
          <a:p>
            <a:pPr marL="0" indent="0">
              <a:buNone/>
            </a:pPr>
            <a:r>
              <a:rPr lang="tr-TR" dirty="0" smtClean="0"/>
              <a:t>Kurul sınavlarındaki barajlar</a:t>
            </a:r>
          </a:p>
          <a:p>
            <a:pPr marL="0" indent="0">
              <a:buNone/>
            </a:pPr>
            <a:r>
              <a:rPr lang="tr-TR" dirty="0" smtClean="0"/>
              <a:t>Aynı konu üzerinde farklı görüşler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363367"/>
              </p:ext>
            </p:extLst>
          </p:nvPr>
        </p:nvGraphicFramePr>
        <p:xfrm>
          <a:off x="854079" y="4596384"/>
          <a:ext cx="7404096" cy="196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016"/>
                <a:gridCol w="1234016"/>
                <a:gridCol w="1234016"/>
                <a:gridCol w="1234016"/>
                <a:gridCol w="1234016"/>
                <a:gridCol w="1234016"/>
              </a:tblGrid>
              <a:tr h="730166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KURUL 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KURUL 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KURUL 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KURUL 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KURUL 5</a:t>
                      </a:r>
                      <a:endParaRPr lang="tr-TR" dirty="0"/>
                    </a:p>
                  </a:txBody>
                  <a:tcPr/>
                </a:tc>
              </a:tr>
              <a:tr h="61637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2014-2015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74,09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76,57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66,94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72,48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72,76</a:t>
                      </a:r>
                      <a:endParaRPr lang="tr-TR" dirty="0"/>
                    </a:p>
                  </a:txBody>
                  <a:tcPr/>
                </a:tc>
              </a:tr>
              <a:tr h="61637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2015-2016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66,44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65,73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67,26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71,09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7642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7250" y="2134737"/>
            <a:ext cx="7407275" cy="1355725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Sınav sonuçlarının açıklanması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3264408"/>
            <a:ext cx="7404100" cy="4038600"/>
          </a:xfrm>
        </p:spPr>
        <p:txBody>
          <a:bodyPr/>
          <a:lstStyle/>
          <a:p>
            <a:r>
              <a:rPr lang="tr-TR" dirty="0" smtClean="0"/>
              <a:t>Pratik puanlar ve hatalı soruların geç gönderilmesinden dolayı yaşanan gecikme</a:t>
            </a:r>
          </a:p>
          <a:p>
            <a:r>
              <a:rPr lang="tr-TR" dirty="0" smtClean="0"/>
              <a:t>İletişim becerileri puanı</a:t>
            </a:r>
          </a:p>
          <a:p>
            <a:r>
              <a:rPr lang="tr-TR" dirty="0" smtClean="0"/>
              <a:t>Kurul değerlendirme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325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7250" y="2418116"/>
            <a:ext cx="7407275" cy="1355725"/>
          </a:xfrm>
        </p:spPr>
        <p:txBody>
          <a:bodyPr/>
          <a:lstStyle/>
          <a:p>
            <a:r>
              <a:rPr lang="tr-TR" dirty="0" smtClean="0"/>
              <a:t>Kurul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0425" y="3496056"/>
            <a:ext cx="7404100" cy="4038600"/>
          </a:xfrm>
        </p:spPr>
        <p:txBody>
          <a:bodyPr/>
          <a:lstStyle/>
          <a:p>
            <a:r>
              <a:rPr lang="tr-TR" dirty="0" smtClean="0"/>
              <a:t>Sınavdan sonra olması </a:t>
            </a:r>
          </a:p>
          <a:p>
            <a:r>
              <a:rPr lang="tr-TR" dirty="0" smtClean="0"/>
              <a:t>Yeterli sürenin tanınması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5604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5797221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Kütüphane</a:t>
            </a:r>
            <a:b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Çalışma Odaları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7732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0746" y="2902226"/>
            <a:ext cx="7407275" cy="1355725"/>
          </a:xfrm>
        </p:spPr>
        <p:txBody>
          <a:bodyPr/>
          <a:lstStyle/>
          <a:p>
            <a:r>
              <a:rPr lang="tr-TR" dirty="0" smtClean="0"/>
              <a:t>Teşekkürler…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5269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743456" y="4364735"/>
            <a:ext cx="5787404" cy="2027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7250" y="1973763"/>
            <a:ext cx="7407275" cy="1355725"/>
          </a:xfrm>
        </p:spPr>
        <p:txBody>
          <a:bodyPr/>
          <a:lstStyle/>
          <a:p>
            <a:r>
              <a:rPr lang="tr-TR" dirty="0" smtClean="0"/>
              <a:t>Öğrenci Temsilcisi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2996184"/>
            <a:ext cx="7404100" cy="4038600"/>
          </a:xfrm>
        </p:spPr>
        <p:txBody>
          <a:bodyPr/>
          <a:lstStyle/>
          <a:p>
            <a:r>
              <a:rPr lang="tr-TR" dirty="0" smtClean="0"/>
              <a:t>Öğrenci temsilcilerinin görevlerinin tam olarak belirlenmesi ve görevlerinin seçilen temsilcilere anlatılması</a:t>
            </a:r>
          </a:p>
          <a:p>
            <a:r>
              <a:rPr lang="tr-TR" dirty="0" smtClean="0"/>
              <a:t>Üst dönemlerden tecrübeli temsilci arkadaşlarımızın bu konuda yardımcı olması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488" y="4442072"/>
            <a:ext cx="5505494" cy="1860554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5960853" y="6392175"/>
            <a:ext cx="186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/>
              <a:t>http://tip.kocaeli.edu.tr/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606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7250" y="1840992"/>
            <a:ext cx="7407275" cy="1355725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Ders kurulları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3196717"/>
            <a:ext cx="7404100" cy="4038600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Dolaşım ve Solunum Sistemi</a:t>
            </a:r>
          </a:p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Sindirim Sistemi ve Metabolizma</a:t>
            </a:r>
          </a:p>
          <a:p>
            <a:r>
              <a:rPr lang="tr-TR" dirty="0" err="1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Ürogenital</a:t>
            </a:r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ve Endokrin Sistem</a:t>
            </a:r>
          </a:p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Sinir Sistemi ve Duyu Organları</a:t>
            </a:r>
          </a:p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Hastalıkların Biyolojik ve </a:t>
            </a:r>
            <a:r>
              <a:rPr lang="tr-TR" dirty="0" err="1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Psikososyal</a:t>
            </a:r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Nedenleri</a:t>
            </a:r>
          </a:p>
          <a:p>
            <a:endParaRPr lang="tr-TR" dirty="0" smtClean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0107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7250" y="2167441"/>
            <a:ext cx="7407275" cy="1355725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Ders programı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0425" y="3642351"/>
            <a:ext cx="7404100" cy="4038600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Derslerin sıralaması</a:t>
            </a:r>
          </a:p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Değişen dersler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5659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4075" y="2305425"/>
            <a:ext cx="7407275" cy="1355725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Klinik korelasyon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4075" y="3544824"/>
            <a:ext cx="7404100" cy="4038600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Hocalarımıza derslerin zamanının haber </a:t>
            </a:r>
            <a:r>
              <a:rPr lang="en-US" dirty="0" err="1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verilmesi</a:t>
            </a:r>
            <a:endParaRPr lang="tr-TR" dirty="0" smtClean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Arkadaşlarımızın ilgisi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1752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7250" y="2024696"/>
            <a:ext cx="7407275" cy="1355725"/>
          </a:xfrm>
        </p:spPr>
        <p:txBody>
          <a:bodyPr/>
          <a:lstStyle/>
          <a:p>
            <a:r>
              <a:rPr lang="tr-TR" dirty="0" smtClean="0"/>
              <a:t>Anatomi laboratuvarı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3162906"/>
            <a:ext cx="7404100" cy="4038600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Maketlerin durumu</a:t>
            </a:r>
          </a:p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Pratik Sınav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389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7250" y="2279904"/>
            <a:ext cx="7407275" cy="1355725"/>
          </a:xfrm>
        </p:spPr>
        <p:txBody>
          <a:bodyPr/>
          <a:lstStyle/>
          <a:p>
            <a:r>
              <a:rPr lang="tr-TR" dirty="0" smtClean="0"/>
              <a:t>Biyokimya laboratuvarı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3422904"/>
            <a:ext cx="7404100" cy="4038600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Laboratuvar </a:t>
            </a:r>
            <a:r>
              <a:rPr lang="tr-TR" dirty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öncesi video ile </a:t>
            </a:r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anlatım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17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4075" y="2167441"/>
            <a:ext cx="7407275" cy="1355725"/>
          </a:xfrm>
        </p:spPr>
        <p:txBody>
          <a:bodyPr/>
          <a:lstStyle/>
          <a:p>
            <a:r>
              <a:rPr lang="tr-TR" dirty="0" smtClean="0"/>
              <a:t>Histoloji laboratuvarı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4075" y="3665911"/>
            <a:ext cx="7404100" cy="4038600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tr-TR" dirty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kurulda </a:t>
            </a:r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pratik sınavın </a:t>
            </a:r>
            <a:r>
              <a:rPr lang="tr-TR" dirty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olmayışı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1513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57250" y="1748855"/>
            <a:ext cx="7407275" cy="1355725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KBL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7250" y="3264408"/>
            <a:ext cx="7404100" cy="4038600"/>
          </a:xfrm>
        </p:spPr>
        <p:txBody>
          <a:bodyPr/>
          <a:lstStyle/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Belirli bir düzen olmaması</a:t>
            </a:r>
          </a:p>
          <a:p>
            <a:r>
              <a:rPr lang="tr-TR" dirty="0" smtClean="0">
                <a:solidFill>
                  <a:srgbClr val="2F7357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Yalnızca bir hocamızın ilgileniyor olması</a:t>
            </a:r>
            <a:endParaRPr lang="tr-TR" dirty="0">
              <a:solidFill>
                <a:srgbClr val="2F7357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96" y="368808"/>
            <a:ext cx="1620032" cy="162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7749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ANOPE">
  <a:themeElements>
    <a:clrScheme name="Özel 3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2F7357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emel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200</Words>
  <Application>Microsoft Office PowerPoint</Application>
  <PresentationFormat>Ekran Gösterisi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Corbel</vt:lpstr>
      <vt:lpstr>Segoe UI</vt:lpstr>
      <vt:lpstr>Wingdings</vt:lpstr>
      <vt:lpstr>1_KANOPE</vt:lpstr>
      <vt:lpstr>   9. MEZUNİYET ÖNCESİ TIP EĞİTİMİ ÇALIŞTAYI   2015-2016   TIP EĞİTİMİ ÖĞRENCİ KOMİSYONU DÖNEM 2 ÖMER TAYYİP ÖZEN     </vt:lpstr>
      <vt:lpstr>Öğrenci Temsilcisi</vt:lpstr>
      <vt:lpstr>Ders kurulları</vt:lpstr>
      <vt:lpstr>Ders programı</vt:lpstr>
      <vt:lpstr>Klinik korelasyon</vt:lpstr>
      <vt:lpstr>Anatomi laboratuvarı</vt:lpstr>
      <vt:lpstr>Biyokimya laboratuvarı</vt:lpstr>
      <vt:lpstr>Histoloji laboratuvarı</vt:lpstr>
      <vt:lpstr>KBL</vt:lpstr>
      <vt:lpstr>PDÖ </vt:lpstr>
      <vt:lpstr>İletişim becerileri dersleri </vt:lpstr>
      <vt:lpstr>Kültür dersleri</vt:lpstr>
      <vt:lpstr>Sınıf Ortalaması</vt:lpstr>
      <vt:lpstr>Sınav sonuçlarının açıklanması</vt:lpstr>
      <vt:lpstr>Kurul değerlendirme</vt:lpstr>
      <vt:lpstr>Kütüphane Çalışma Odaları</vt:lpstr>
      <vt:lpstr>Teşekkürler…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ömer tayyip özen</dc:creator>
  <cp:lastModifiedBy>ömer tayyip özen</cp:lastModifiedBy>
  <cp:revision>40</cp:revision>
  <dcterms:created xsi:type="dcterms:W3CDTF">2016-05-01T11:56:12Z</dcterms:created>
  <dcterms:modified xsi:type="dcterms:W3CDTF">2016-05-04T23:27:46Z</dcterms:modified>
</cp:coreProperties>
</file>