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0" r:id="rId2"/>
    <p:sldId id="281" r:id="rId3"/>
    <p:sldId id="267" r:id="rId4"/>
    <p:sldId id="270" r:id="rId5"/>
    <p:sldId id="283" r:id="rId6"/>
    <p:sldId id="301" r:id="rId7"/>
    <p:sldId id="262" r:id="rId8"/>
    <p:sldId id="268" r:id="rId9"/>
    <p:sldId id="269" r:id="rId10"/>
    <p:sldId id="282" r:id="rId11"/>
    <p:sldId id="285" r:id="rId12"/>
    <p:sldId id="263" r:id="rId13"/>
    <p:sldId id="287" r:id="rId14"/>
    <p:sldId id="289" r:id="rId15"/>
    <p:sldId id="292" r:id="rId16"/>
    <p:sldId id="293" r:id="rId17"/>
    <p:sldId id="297" r:id="rId18"/>
    <p:sldId id="300" r:id="rId19"/>
    <p:sldId id="296" r:id="rId20"/>
    <p:sldId id="298" r:id="rId21"/>
    <p:sldId id="295" r:id="rId22"/>
    <p:sldId id="302" r:id="rId23"/>
    <p:sldId id="303" r:id="rId24"/>
    <p:sldId id="299"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Varsayılan Bölüm" id="{815D784C-0B7F-4C02-8E48-50280FF5A512}">
          <p14:sldIdLst>
            <p14:sldId id="280"/>
            <p14:sldId id="281"/>
            <p14:sldId id="267"/>
            <p14:sldId id="270"/>
            <p14:sldId id="283"/>
            <p14:sldId id="301"/>
            <p14:sldId id="262"/>
            <p14:sldId id="268"/>
            <p14:sldId id="269"/>
            <p14:sldId id="282"/>
            <p14:sldId id="285"/>
            <p14:sldId id="263"/>
            <p14:sldId id="287"/>
            <p14:sldId id="289"/>
            <p14:sldId id="292"/>
            <p14:sldId id="293"/>
            <p14:sldId id="297"/>
            <p14:sldId id="300"/>
            <p14:sldId id="296"/>
            <p14:sldId id="298"/>
            <p14:sldId id="295"/>
            <p14:sldId id="302"/>
            <p14:sldId id="303"/>
            <p14:sldId id="29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6B246"/>
    <a:srgbClr val="2F7357"/>
    <a:srgbClr val="139C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6" d="100"/>
          <a:sy n="96" d="100"/>
        </p:scale>
        <p:origin x="-1037" y="125"/>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stacked"/>
        <c:ser>
          <c:idx val="0"/>
          <c:order val="0"/>
          <c:tx>
            <c:strRef>
              <c:f>Sayfa1!$B$1</c:f>
              <c:strCache>
                <c:ptCount val="1"/>
                <c:pt idx="0">
                  <c:v>Seri 1</c:v>
                </c:pt>
              </c:strCache>
            </c:strRef>
          </c:tx>
          <c:spPr>
            <a:solidFill>
              <a:srgbClr val="16B246"/>
            </a:solidFill>
          </c:spPr>
          <c:dLbls>
            <c:showVal val="1"/>
          </c:dLbls>
          <c:cat>
            <c:strRef>
              <c:f>Sayfa1!$A$2:$A$5</c:f>
              <c:strCache>
                <c:ptCount val="3"/>
                <c:pt idx="0">
                  <c:v>SINIF MEVCUDU</c:v>
                </c:pt>
                <c:pt idx="1">
                  <c:v>KIZ</c:v>
                </c:pt>
                <c:pt idx="2">
                  <c:v>ERKEK</c:v>
                </c:pt>
              </c:strCache>
            </c:strRef>
          </c:cat>
          <c:val>
            <c:numRef>
              <c:f>Sayfa1!$B$2:$B$5</c:f>
              <c:numCache>
                <c:formatCode>General</c:formatCode>
                <c:ptCount val="4"/>
                <c:pt idx="0">
                  <c:v>335</c:v>
                </c:pt>
                <c:pt idx="1">
                  <c:v>163</c:v>
                </c:pt>
                <c:pt idx="2">
                  <c:v>172</c:v>
                </c:pt>
              </c:numCache>
            </c:numRef>
          </c:val>
        </c:ser>
        <c:ser>
          <c:idx val="1"/>
          <c:order val="1"/>
          <c:tx>
            <c:strRef>
              <c:f>Sayfa1!$C$1</c:f>
              <c:strCache>
                <c:ptCount val="1"/>
                <c:pt idx="0">
                  <c:v>Seri 2</c:v>
                </c:pt>
              </c:strCache>
            </c:strRef>
          </c:tx>
          <c:cat>
            <c:strRef>
              <c:f>Sayfa1!$A$2:$A$5</c:f>
              <c:strCache>
                <c:ptCount val="3"/>
                <c:pt idx="0">
                  <c:v>SINIF MEVCUDU</c:v>
                </c:pt>
                <c:pt idx="1">
                  <c:v>KIZ</c:v>
                </c:pt>
                <c:pt idx="2">
                  <c:v>ERKEK</c:v>
                </c:pt>
              </c:strCache>
            </c:strRef>
          </c:cat>
          <c:val>
            <c:numRef>
              <c:f>Sayfa1!$C$2:$C$5</c:f>
              <c:numCache>
                <c:formatCode>General</c:formatCode>
                <c:ptCount val="4"/>
              </c:numCache>
            </c:numRef>
          </c:val>
        </c:ser>
        <c:ser>
          <c:idx val="2"/>
          <c:order val="2"/>
          <c:tx>
            <c:strRef>
              <c:f>Sayfa1!$D$1</c:f>
              <c:strCache>
                <c:ptCount val="1"/>
                <c:pt idx="0">
                  <c:v>Seri 3</c:v>
                </c:pt>
              </c:strCache>
            </c:strRef>
          </c:tx>
          <c:cat>
            <c:strRef>
              <c:f>Sayfa1!$A$2:$A$5</c:f>
              <c:strCache>
                <c:ptCount val="3"/>
                <c:pt idx="0">
                  <c:v>SINIF MEVCUDU</c:v>
                </c:pt>
                <c:pt idx="1">
                  <c:v>KIZ</c:v>
                </c:pt>
                <c:pt idx="2">
                  <c:v>ERKEK</c:v>
                </c:pt>
              </c:strCache>
            </c:strRef>
          </c:cat>
          <c:val>
            <c:numRef>
              <c:f>Sayfa1!$D$2:$D$5</c:f>
              <c:numCache>
                <c:formatCode>General</c:formatCode>
                <c:ptCount val="4"/>
              </c:numCache>
            </c:numRef>
          </c:val>
        </c:ser>
        <c:dLbls/>
        <c:overlap val="100"/>
        <c:axId val="161892608"/>
        <c:axId val="167972864"/>
      </c:barChart>
      <c:catAx>
        <c:axId val="161892608"/>
        <c:scaling>
          <c:orientation val="minMax"/>
        </c:scaling>
        <c:axPos val="b"/>
        <c:tickLblPos val="nextTo"/>
        <c:crossAx val="167972864"/>
        <c:crosses val="autoZero"/>
        <c:auto val="1"/>
        <c:lblAlgn val="ctr"/>
        <c:lblOffset val="100"/>
      </c:catAx>
      <c:valAx>
        <c:axId val="167972864"/>
        <c:scaling>
          <c:orientation val="minMax"/>
        </c:scaling>
        <c:axPos val="l"/>
        <c:majorGridlines/>
        <c:numFmt formatCode="General" sourceLinked="1"/>
        <c:tickLblPos val="nextTo"/>
        <c:crossAx val="161892608"/>
        <c:crosses val="autoZero"/>
        <c:crossBetween val="between"/>
      </c:valAx>
    </c:plotArea>
    <c:plotVisOnly val="1"/>
    <c:dispBlanksAs val="gap"/>
  </c:chart>
  <c:txPr>
    <a:bodyPr/>
    <a:lstStyle/>
    <a:p>
      <a:pPr>
        <a:defRPr sz="1800"/>
      </a:pPr>
      <a:endParaRPr lang="tr-T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ectangle 6"/>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0FA27074-1622-42A6-A78C-039874967D0A}" type="datetimeFigureOut">
              <a:rPr lang="en-US"/>
              <a:pPr>
                <a:defRPr/>
              </a:pPr>
              <a:t>5/7/2017</a:t>
            </a:fld>
            <a:endParaRPr lang="en-US" dirty="0"/>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55B2236A-F4F5-4C9F-A7BD-0981A7AFE56D}" type="slidenum">
              <a:rPr lang="en-US" altLang="tr-TR"/>
              <a:pPr/>
              <a:t>‹#›</a:t>
            </a:fld>
            <a:endParaRPr lang="en-US" altLang="tr-TR" dirty="0"/>
          </a:p>
        </p:txBody>
      </p:sp>
    </p:spTree>
    <p:extLst>
      <p:ext uri="{BB962C8B-B14F-4D97-AF65-F5344CB8AC3E}">
        <p14:creationId xmlns:p14="http://schemas.microsoft.com/office/powerpoint/2010/main" xmlns="" val="220535271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32524499-A510-406B-8CF8-D0A5254B5195}" type="datetimeFigureOut">
              <a:rPr lang="en-US">
                <a:solidFill>
                  <a:srgbClr val="2F7357"/>
                </a:solidFill>
              </a:rPr>
              <a:pPr>
                <a:defRPr/>
              </a:pPr>
              <a:t>5/7/2017</a:t>
            </a:fld>
            <a:endParaRPr lang="en-US" dirty="0">
              <a:solidFill>
                <a:srgbClr val="2F735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6" name="Slide Number Placeholder 5"/>
          <p:cNvSpPr>
            <a:spLocks noGrp="1"/>
          </p:cNvSpPr>
          <p:nvPr>
            <p:ph type="sldNum" sz="quarter" idx="12"/>
          </p:nvPr>
        </p:nvSpPr>
        <p:spPr/>
        <p:txBody>
          <a:bodyPr/>
          <a:lstStyle>
            <a:lvl1pPr>
              <a:defRPr/>
            </a:lvl1pPr>
          </a:lstStyle>
          <a:p>
            <a:fld id="{6A844BB8-FAFF-492B-9147-C856CD15D1B7}"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1044410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B5CE10B5-10D2-46B3-88B9-56CA3772C357}" type="datetimeFigureOut">
              <a:rPr lang="en-US">
                <a:solidFill>
                  <a:srgbClr val="2F7357"/>
                </a:solidFill>
              </a:rPr>
              <a:pPr>
                <a:defRPr/>
              </a:pPr>
              <a:t>5/7/2017</a:t>
            </a:fld>
            <a:endParaRPr lang="en-US" dirty="0">
              <a:solidFill>
                <a:srgbClr val="2F735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6" name="Slide Number Placeholder 5"/>
          <p:cNvSpPr>
            <a:spLocks noGrp="1"/>
          </p:cNvSpPr>
          <p:nvPr>
            <p:ph type="sldNum" sz="quarter" idx="12"/>
          </p:nvPr>
        </p:nvSpPr>
        <p:spPr/>
        <p:txBody>
          <a:bodyPr/>
          <a:lstStyle>
            <a:lvl1pPr>
              <a:defRPr/>
            </a:lvl1pPr>
          </a:lstStyle>
          <a:p>
            <a:fld id="{8061EE57-6BE8-4B8A-9992-82B5609A6D80}"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16795202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ECA16BA6-D4DA-4237-98B5-AE24D3813030}" type="datetimeFigureOut">
              <a:rPr lang="en-US">
                <a:solidFill>
                  <a:srgbClr val="2F7357"/>
                </a:solidFill>
              </a:rPr>
              <a:pPr>
                <a:defRPr/>
              </a:pPr>
              <a:t>5/7/2017</a:t>
            </a:fld>
            <a:endParaRPr lang="en-US" dirty="0">
              <a:solidFill>
                <a:srgbClr val="2F735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6" name="Slide Number Placeholder 5"/>
          <p:cNvSpPr>
            <a:spLocks noGrp="1"/>
          </p:cNvSpPr>
          <p:nvPr>
            <p:ph type="sldNum" sz="quarter" idx="12"/>
          </p:nvPr>
        </p:nvSpPr>
        <p:spPr/>
        <p:txBody>
          <a:bodyPr/>
          <a:lstStyle>
            <a:lvl1pPr>
              <a:defRPr/>
            </a:lvl1pPr>
          </a:lstStyle>
          <a:p>
            <a:fld id="{6D238958-5C46-495B-8C30-69544A0B7C60}"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202011007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6"/>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689FFF3D-45A7-4306-A243-BD010E86F21A}" type="datetimeFigureOut">
              <a:rPr lang="en-US">
                <a:solidFill>
                  <a:srgbClr val="2F7357"/>
                </a:solidFill>
              </a:rPr>
              <a:pPr>
                <a:defRPr/>
              </a:pPr>
              <a:t>5/7/2017</a:t>
            </a:fld>
            <a:endParaRPr lang="en-US" dirty="0">
              <a:solidFill>
                <a:srgbClr val="2F735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7" name="Slide Number Placeholder 5"/>
          <p:cNvSpPr>
            <a:spLocks noGrp="1"/>
          </p:cNvSpPr>
          <p:nvPr>
            <p:ph type="sldNum" sz="quarter" idx="12"/>
          </p:nvPr>
        </p:nvSpPr>
        <p:spPr/>
        <p:txBody>
          <a:bodyPr/>
          <a:lstStyle>
            <a:lvl1pPr>
              <a:defRPr/>
            </a:lvl1pPr>
          </a:lstStyle>
          <a:p>
            <a:fld id="{C24E2788-365C-447A-BF7C-85AB269F7C81}"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380408123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93A8D482-1C62-40B6-9A56-51FD70D3D260}" type="datetimeFigureOut">
              <a:rPr lang="en-US">
                <a:solidFill>
                  <a:srgbClr val="2F7357"/>
                </a:solidFill>
              </a:rPr>
              <a:pPr>
                <a:defRPr/>
              </a:pPr>
              <a:t>5/7/2017</a:t>
            </a:fld>
            <a:endParaRPr lang="en-US" dirty="0">
              <a:solidFill>
                <a:srgbClr val="2F735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7" name="Slide Number Placeholder 5"/>
          <p:cNvSpPr>
            <a:spLocks noGrp="1"/>
          </p:cNvSpPr>
          <p:nvPr>
            <p:ph type="sldNum" sz="quarter" idx="12"/>
          </p:nvPr>
        </p:nvSpPr>
        <p:spPr/>
        <p:txBody>
          <a:bodyPr/>
          <a:lstStyle>
            <a:lvl1pPr>
              <a:defRPr/>
            </a:lvl1pPr>
          </a:lstStyle>
          <a:p>
            <a:fld id="{9392B9C7-132A-47D7-9FD8-A65C84819AC4}"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411398085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ECE682F1-A2C7-475B-93D2-8E156F533E8F}" type="datetimeFigureOut">
              <a:rPr lang="en-US">
                <a:solidFill>
                  <a:srgbClr val="2F7357"/>
                </a:solidFill>
              </a:rPr>
              <a:pPr>
                <a:defRPr/>
              </a:pPr>
              <a:t>5/7/2017</a:t>
            </a:fld>
            <a:endParaRPr lang="en-US" dirty="0">
              <a:solidFill>
                <a:srgbClr val="2F7357"/>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9" name="Slide Number Placeholder 5"/>
          <p:cNvSpPr>
            <a:spLocks noGrp="1"/>
          </p:cNvSpPr>
          <p:nvPr>
            <p:ph type="sldNum" sz="quarter" idx="12"/>
          </p:nvPr>
        </p:nvSpPr>
        <p:spPr/>
        <p:txBody>
          <a:bodyPr/>
          <a:lstStyle>
            <a:lvl1pPr>
              <a:defRPr/>
            </a:lvl1pPr>
          </a:lstStyle>
          <a:p>
            <a:fld id="{047CD0E5-7159-42FF-B89F-671EF91162F3}"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324381287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BA4DB33E-AA9D-4900-B7E0-4165E6D1D105}" type="datetimeFigureOut">
              <a:rPr lang="en-US">
                <a:solidFill>
                  <a:srgbClr val="2F7357"/>
                </a:solidFill>
              </a:rPr>
              <a:pPr>
                <a:defRPr/>
              </a:pPr>
              <a:t>5/7/2017</a:t>
            </a:fld>
            <a:endParaRPr lang="en-US" dirty="0">
              <a:solidFill>
                <a:srgbClr val="2F735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5" name="Slide Number Placeholder 5"/>
          <p:cNvSpPr>
            <a:spLocks noGrp="1"/>
          </p:cNvSpPr>
          <p:nvPr>
            <p:ph type="sldNum" sz="quarter" idx="12"/>
          </p:nvPr>
        </p:nvSpPr>
        <p:spPr/>
        <p:txBody>
          <a:bodyPr/>
          <a:lstStyle>
            <a:lvl1pPr>
              <a:defRPr/>
            </a:lvl1pPr>
          </a:lstStyle>
          <a:p>
            <a:fld id="{2AA768BA-B00D-4E00-A494-517EEB80F232}"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326273973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34F9C9-13C1-4D37-AAB8-2B3B1323FFA2}" type="datetimeFigureOut">
              <a:rPr lang="en-US">
                <a:solidFill>
                  <a:srgbClr val="2F7357"/>
                </a:solidFill>
              </a:rPr>
              <a:pPr>
                <a:defRPr/>
              </a:pPr>
              <a:t>5/7/2017</a:t>
            </a:fld>
            <a:endParaRPr lang="en-US" dirty="0">
              <a:solidFill>
                <a:srgbClr val="2F7357"/>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4" name="Slide Number Placeholder 5"/>
          <p:cNvSpPr>
            <a:spLocks noGrp="1"/>
          </p:cNvSpPr>
          <p:nvPr>
            <p:ph type="sldNum" sz="quarter" idx="12"/>
          </p:nvPr>
        </p:nvSpPr>
        <p:spPr/>
        <p:txBody>
          <a:bodyPr/>
          <a:lstStyle>
            <a:lvl1pPr>
              <a:defRPr/>
            </a:lvl1pPr>
          </a:lstStyle>
          <a:p>
            <a:fld id="{B95B7426-CA7E-484B-8FC3-871DE652D91F}"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341736571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tr-TR" smtClean="0"/>
              <a:t>Asıl başlık stili için tıklatın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EE3277ED-5983-4D56-B650-80CC9AB58E05}" type="datetimeFigureOut">
              <a:rPr lang="en-US">
                <a:solidFill>
                  <a:srgbClr val="2F7357"/>
                </a:solidFill>
              </a:rPr>
              <a:pPr>
                <a:defRPr/>
              </a:pPr>
              <a:t>5/7/2017</a:t>
            </a:fld>
            <a:endParaRPr lang="en-US" dirty="0">
              <a:solidFill>
                <a:srgbClr val="2F735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7" name="Slide Number Placeholder 5"/>
          <p:cNvSpPr>
            <a:spLocks noGrp="1"/>
          </p:cNvSpPr>
          <p:nvPr>
            <p:ph type="sldNum" sz="quarter" idx="12"/>
          </p:nvPr>
        </p:nvSpPr>
        <p:spPr/>
        <p:txBody>
          <a:bodyPr/>
          <a:lstStyle>
            <a:lvl1pPr>
              <a:defRPr/>
            </a:lvl1pPr>
          </a:lstStyle>
          <a:p>
            <a:fld id="{04C8F95D-7865-401D-839E-62F5416DAE52}"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57868441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515CBEE2-7D65-410A-92D9-82C5318D5EBF}" type="datetimeFigureOut">
              <a:rPr lang="en-US">
                <a:solidFill>
                  <a:srgbClr val="2F7357"/>
                </a:solidFill>
              </a:rPr>
              <a:pPr>
                <a:defRPr/>
              </a:pPr>
              <a:t>5/7/2017</a:t>
            </a:fld>
            <a:endParaRPr lang="en-US" dirty="0">
              <a:solidFill>
                <a:srgbClr val="2F735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2F7357"/>
              </a:solidFill>
            </a:endParaRPr>
          </a:p>
        </p:txBody>
      </p:sp>
      <p:sp>
        <p:nvSpPr>
          <p:cNvPr id="7" name="Slide Number Placeholder 5"/>
          <p:cNvSpPr>
            <a:spLocks noGrp="1"/>
          </p:cNvSpPr>
          <p:nvPr>
            <p:ph type="sldNum" sz="quarter" idx="12"/>
          </p:nvPr>
        </p:nvSpPr>
        <p:spPr/>
        <p:txBody>
          <a:bodyPr/>
          <a:lstStyle>
            <a:lvl1pPr>
              <a:defRPr/>
            </a:lvl1pPr>
          </a:lstStyle>
          <a:p>
            <a:fld id="{087434B8-A36E-439B-B632-5B1587F99CE8}" type="slidenum">
              <a:rPr lang="en-US" altLang="tr-TR">
                <a:solidFill>
                  <a:srgbClr val="2F7357"/>
                </a:solidFill>
              </a:rPr>
              <a:pPr/>
              <a:t>‹#›</a:t>
            </a:fld>
            <a:endParaRPr lang="en-US" altLang="tr-TR" dirty="0">
              <a:solidFill>
                <a:srgbClr val="2F7357"/>
              </a:solidFill>
            </a:endParaRPr>
          </a:p>
        </p:txBody>
      </p:sp>
    </p:spTree>
    <p:extLst>
      <p:ext uri="{BB962C8B-B14F-4D97-AF65-F5344CB8AC3E}">
        <p14:creationId xmlns:p14="http://schemas.microsoft.com/office/powerpoint/2010/main" xmlns="" val="78934240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hangingPunct="1">
              <a:defRPr sz="1000">
                <a:solidFill>
                  <a:schemeClr val="accent1"/>
                </a:solidFill>
                <a:latin typeface="Arial" panose="020B0604020202020204" pitchFamily="34" charset="0"/>
              </a:defRPr>
            </a:lvl1pPr>
          </a:lstStyle>
          <a:p>
            <a:pPr fontAlgn="base">
              <a:spcBef>
                <a:spcPct val="0"/>
              </a:spcBef>
              <a:spcAft>
                <a:spcPct val="0"/>
              </a:spcAft>
              <a:defRPr/>
            </a:pPr>
            <a:fld id="{DCF38BA5-107A-4148-B1BB-CD479D5BFE02}" type="datetimeFigureOut">
              <a:rPr lang="en-US">
                <a:solidFill>
                  <a:srgbClr val="2F7357"/>
                </a:solidFill>
              </a:rPr>
              <a:pPr fontAlgn="base">
                <a:spcBef>
                  <a:spcPct val="0"/>
                </a:spcBef>
                <a:spcAft>
                  <a:spcPct val="0"/>
                </a:spcAft>
                <a:defRPr/>
              </a:pPr>
              <a:t>5/7/2017</a:t>
            </a:fld>
            <a:endParaRPr lang="en-US" dirty="0">
              <a:solidFill>
                <a:srgbClr val="2F7357"/>
              </a:solidFill>
            </a:endParaRPr>
          </a:p>
        </p:txBody>
      </p:sp>
      <p:sp>
        <p:nvSpPr>
          <p:cNvPr id="5" name="Footer Placeholder 4"/>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hangingPunct="1">
              <a:defRPr sz="1000">
                <a:solidFill>
                  <a:schemeClr val="accent1"/>
                </a:solidFill>
                <a:latin typeface="Arial" panose="020B0604020202020204" pitchFamily="34" charset="0"/>
              </a:defRPr>
            </a:lvl1pPr>
          </a:lstStyle>
          <a:p>
            <a:pPr fontAlgn="base">
              <a:spcBef>
                <a:spcPct val="0"/>
              </a:spcBef>
              <a:spcAft>
                <a:spcPct val="0"/>
              </a:spcAft>
              <a:defRPr/>
            </a:pPr>
            <a:endParaRPr lang="en-US" dirty="0">
              <a:solidFill>
                <a:srgbClr val="2F7357"/>
              </a:solidFill>
            </a:endParaRPr>
          </a:p>
        </p:txBody>
      </p:sp>
      <p:sp>
        <p:nvSpPr>
          <p:cNvPr id="6" name="Slide Number Placeholder 5"/>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accent1"/>
                </a:solidFill>
              </a:defRPr>
            </a:lvl1pPr>
          </a:lstStyle>
          <a:p>
            <a:pPr fontAlgn="base">
              <a:spcBef>
                <a:spcPct val="0"/>
              </a:spcBef>
              <a:spcAft>
                <a:spcPct val="0"/>
              </a:spcAft>
            </a:pPr>
            <a:fld id="{F3F7BD85-89E7-48F6-970C-C199FE29201D}" type="slidenum">
              <a:rPr lang="en-US" altLang="tr-TR">
                <a:solidFill>
                  <a:srgbClr val="2F7357"/>
                </a:solidFill>
                <a:latin typeface="Arial" charset="0"/>
              </a:rPr>
              <a:pPr fontAlgn="base">
                <a:spcBef>
                  <a:spcPct val="0"/>
                </a:spcBef>
                <a:spcAft>
                  <a:spcPct val="0"/>
                </a:spcAft>
              </a:pPr>
              <a:t>‹#›</a:t>
            </a:fld>
            <a:endParaRPr lang="en-US" altLang="tr-TR" dirty="0">
              <a:solidFill>
                <a:srgbClr val="2F7357"/>
              </a:solidFill>
              <a:latin typeface="Arial" charset="0"/>
            </a:endParaRPr>
          </a:p>
        </p:txBody>
      </p:sp>
    </p:spTree>
    <p:extLst>
      <p:ext uri="{BB962C8B-B14F-4D97-AF65-F5344CB8AC3E}">
        <p14:creationId xmlns:p14="http://schemas.microsoft.com/office/powerpoint/2010/main" xmlns="" val="1922251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txStyles>
    <p:titleStyle>
      <a:lvl1pPr algn="l" defTabSz="685800" rtl="0" eaLnBrk="1" fontAlgn="base" hangingPunct="1">
        <a:lnSpc>
          <a:spcPct val="90000"/>
        </a:lnSpc>
        <a:spcBef>
          <a:spcPct val="0"/>
        </a:spcBef>
        <a:spcAft>
          <a:spcPct val="0"/>
        </a:spcAft>
        <a:defRPr sz="4000" kern="1200">
          <a:solidFill>
            <a:schemeClr val="accent1"/>
          </a:solidFill>
          <a:latin typeface="+mj-lt"/>
          <a:ea typeface="+mj-ea"/>
          <a:cs typeface="+mj-cs"/>
        </a:defRPr>
      </a:lvl1pPr>
      <a:lvl2pPr algn="l" defTabSz="685800" rtl="0" eaLnBrk="1" fontAlgn="base" hangingPunct="1">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1" fontAlgn="base" hangingPunct="1">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1" fontAlgn="base" hangingPunct="1">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1" fontAlgn="base" hangingPunct="1">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eaLnBrk="1" fontAlgn="base" hangingPunct="1">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eaLnBrk="1" fontAlgn="base" hangingPunct="1">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eaLnBrk="1" fontAlgn="base" hangingPunct="1">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eaLnBrk="1" fontAlgn="base" hangingPunct="1">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1" fontAlgn="base" hangingPunct="1">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1" fontAlgn="base" hangingPunct="1">
        <a:lnSpc>
          <a:spcPct val="90000"/>
        </a:lnSpc>
        <a:spcBef>
          <a:spcPts val="150"/>
        </a:spcBef>
        <a:spcAft>
          <a:spcPts val="300"/>
        </a:spcAft>
        <a:buClr>
          <a:schemeClr val="accent1"/>
        </a:buClr>
        <a:buSzPct val="80000"/>
        <a:buFont typeface="Corbel" pitchFamily="34" charset="0"/>
        <a:buChar char="•"/>
        <a:defRPr kern="1200">
          <a:solidFill>
            <a:schemeClr val="accent1"/>
          </a:solidFill>
          <a:latin typeface="+mn-lt"/>
          <a:ea typeface="+mn-ea"/>
          <a:cs typeface="+mn-cs"/>
        </a:defRPr>
      </a:lvl2pPr>
      <a:lvl3pPr marL="547688" indent="-136525" algn="l" defTabSz="685800" rtl="0" eaLnBrk="1" fontAlgn="base"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063" indent="-136525" algn="l" defTabSz="685800" rtl="0" eaLnBrk="1" fontAlgn="base"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19163" indent="-136525" algn="l" defTabSz="685800" rtl="0" eaLnBrk="1" fontAlgn="base"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13304" y="222911"/>
            <a:ext cx="1863152" cy="191182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404664"/>
            <a:ext cx="1620032" cy="1620032"/>
          </a:xfrm>
          <a:prstGeom prst="rect">
            <a:avLst/>
          </a:prstGeom>
        </p:spPr>
      </p:pic>
      <p:sp>
        <p:nvSpPr>
          <p:cNvPr id="2" name="Unvan 1"/>
          <p:cNvSpPr>
            <a:spLocks noGrp="1"/>
          </p:cNvSpPr>
          <p:nvPr>
            <p:ph type="title"/>
          </p:nvPr>
        </p:nvSpPr>
        <p:spPr>
          <a:xfrm>
            <a:off x="179512" y="2862442"/>
            <a:ext cx="8775427" cy="3792771"/>
          </a:xfrm>
        </p:spPr>
        <p:txBody>
          <a:bodyPr>
            <a:normAutofit fontScale="90000"/>
          </a:bodyPr>
          <a:lstStyle/>
          <a:p>
            <a:pPr algn="ctr">
              <a:lnSpc>
                <a:spcPct val="150000"/>
              </a:lnSpc>
            </a:pP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10. MEZUNİYET ÖNCESİ TIP EĞİTİMİ ÇALIŞTAYI</a:t>
            </a:r>
            <a:br>
              <a:rPr lang="tr-TR" sz="2800" b="1" dirty="0" smtClean="0">
                <a:latin typeface="Segoe UI" panose="020B0502040204020203" pitchFamily="34" charset="0"/>
                <a:cs typeface="Segoe UI" panose="020B0502040204020203" pitchFamily="34" charset="0"/>
              </a:rPr>
            </a:br>
            <a:r>
              <a:rPr lang="tr-TR" sz="1100" b="1" dirty="0" smtClean="0">
                <a:latin typeface="Segoe UI" panose="020B0502040204020203" pitchFamily="34" charset="0"/>
                <a:cs typeface="Segoe UI" panose="020B0502040204020203" pitchFamily="34" charset="0"/>
              </a:rPr>
              <a:t> </a:t>
            </a: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000" b="1" dirty="0" smtClean="0">
                <a:latin typeface="Segoe UI" panose="020B0502040204020203" pitchFamily="34" charset="0"/>
                <a:cs typeface="Segoe UI" panose="020B0502040204020203" pitchFamily="34" charset="0"/>
              </a:rPr>
              <a:t>2016-2017</a:t>
            </a: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1200" b="1" dirty="0" smtClean="0">
                <a:latin typeface="Segoe UI" panose="020B0502040204020203" pitchFamily="34" charset="0"/>
                <a:cs typeface="Segoe UI" panose="020B0502040204020203" pitchFamily="34" charset="0"/>
              </a:rPr>
              <a:t/>
            </a:r>
            <a:br>
              <a:rPr lang="tr-TR" sz="12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TIP EĞİTİMİ ÖĞRENCİ KOMİSYONU</a:t>
            </a:r>
            <a:br>
              <a:rPr lang="tr-TR" sz="28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DÖNEM 2</a:t>
            </a:r>
            <a:br>
              <a:rPr lang="tr-TR" sz="28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ELİF SÖNMEZ</a:t>
            </a:r>
            <a:br>
              <a:rPr lang="tr-TR" sz="28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endParaRPr lang="tr-TR" sz="2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415938077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8539" y="609600"/>
            <a:ext cx="8603311" cy="654657"/>
          </a:xfrm>
        </p:spPr>
        <p:txBody>
          <a:bodyPr/>
          <a:lstStyle/>
          <a:p>
            <a:r>
              <a:rPr lang="tr-TR" sz="4400" dirty="0" smtClean="0"/>
              <a:t>Hastane Hizmetlerinden Yararlanma</a:t>
            </a:r>
            <a:endParaRPr lang="tr-TR" sz="4400" dirty="0"/>
          </a:p>
        </p:txBody>
      </p:sp>
      <p:sp>
        <p:nvSpPr>
          <p:cNvPr id="3" name="2 İçerik Yer Tutucusu"/>
          <p:cNvSpPr>
            <a:spLocks noGrp="1"/>
          </p:cNvSpPr>
          <p:nvPr>
            <p:ph idx="1"/>
          </p:nvPr>
        </p:nvSpPr>
        <p:spPr>
          <a:xfrm>
            <a:off x="500932" y="1628026"/>
            <a:ext cx="7911548" cy="3500561"/>
          </a:xfrm>
        </p:spPr>
        <p:txBody>
          <a:bodyPr/>
          <a:lstStyle/>
          <a:p>
            <a:r>
              <a:rPr lang="tr-TR" sz="2400" dirty="0" smtClean="0"/>
              <a:t>Fakülte öğrencilerinin acil servis- polikliniklerde gerekli özen ve önceliğin sağlanması.</a:t>
            </a:r>
          </a:p>
          <a:p>
            <a:pPr>
              <a:buFont typeface="Arial" pitchFamily="34" charset="0"/>
              <a:buChar char="•"/>
            </a:pPr>
            <a:r>
              <a:rPr lang="tr-TR" sz="2400" dirty="0" smtClean="0"/>
              <a:t>Meslektaş olarak görüldüğümüz bu zamanlarda okulumuz sağlık çalışanlarından gerekli ilgi ve hassasiyeti görememek bizi daha az değersiz hissettiriyor.</a:t>
            </a:r>
          </a:p>
          <a:p>
            <a:pPr>
              <a:buFont typeface="Courier New" pitchFamily="49" charset="0"/>
              <a:buChar char="o"/>
            </a:pPr>
            <a:endParaRPr lang="tr-TR" sz="2400" dirty="0" smtClean="0"/>
          </a:p>
          <a:p>
            <a:pPr>
              <a:buFont typeface="Courier New" pitchFamily="49" charset="0"/>
              <a:buChar char="o"/>
            </a:pPr>
            <a:r>
              <a:rPr lang="tr-TR" sz="2400" b="1" dirty="0" smtClean="0"/>
              <a:t> Bu konuda nasıl davranmamız gerektiğine dair bize yol gösterir misiniz?</a:t>
            </a:r>
          </a:p>
          <a:p>
            <a:pPr>
              <a:buNone/>
            </a:pPr>
            <a:endParaRPr lang="tr-TR" sz="2400" dirty="0" smtClean="0"/>
          </a:p>
          <a:p>
            <a:pPr>
              <a:buNone/>
            </a:pPr>
            <a:endParaRPr lang="tr-TR" sz="2400"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9685" y="84814"/>
            <a:ext cx="7407275" cy="1355725"/>
          </a:xfrm>
        </p:spPr>
        <p:txBody>
          <a:bodyPr/>
          <a:lstStyle/>
          <a:p>
            <a:r>
              <a:rPr lang="tr-TR" sz="4800" dirty="0" smtClean="0"/>
              <a:t>DERS PROGRAMI</a:t>
            </a:r>
            <a:endParaRPr lang="tr-TR" sz="4800" dirty="0"/>
          </a:p>
        </p:txBody>
      </p:sp>
      <p:sp>
        <p:nvSpPr>
          <p:cNvPr id="3" name="2 İçerik Yer Tutucusu"/>
          <p:cNvSpPr>
            <a:spLocks noGrp="1"/>
          </p:cNvSpPr>
          <p:nvPr>
            <p:ph idx="1"/>
          </p:nvPr>
        </p:nvSpPr>
        <p:spPr>
          <a:xfrm>
            <a:off x="238539" y="1246378"/>
            <a:ext cx="8698727" cy="5130568"/>
          </a:xfrm>
        </p:spPr>
        <p:txBody>
          <a:bodyPr/>
          <a:lstStyle/>
          <a:p>
            <a:r>
              <a:rPr lang="tr-TR" sz="2400" dirty="0" smtClean="0"/>
              <a:t>Ders programında yapılan son dakika değişiklikleri dersin takibini ve konu bütünlüğünü etkiliyor, katılımı azaltıyor.</a:t>
            </a:r>
          </a:p>
          <a:p>
            <a:endParaRPr lang="tr-TR" sz="1000" b="1" dirty="0" smtClean="0"/>
          </a:p>
          <a:p>
            <a:pPr>
              <a:buNone/>
            </a:pPr>
            <a:r>
              <a:rPr lang="tr-TR" sz="2400" b="1" dirty="0" smtClean="0"/>
              <a:t>ÇÖZÜM ÖNERİLERİMİZ ;</a:t>
            </a:r>
          </a:p>
          <a:p>
            <a:r>
              <a:rPr lang="tr-TR" sz="2400" dirty="0" smtClean="0"/>
              <a:t>Değişikliklerin en aza indirilmesi </a:t>
            </a:r>
            <a:r>
              <a:rPr lang="tr-TR" sz="2400" dirty="0"/>
              <a:t>ve yapılan </a:t>
            </a:r>
            <a:r>
              <a:rPr lang="tr-TR" sz="2400" dirty="0" smtClean="0"/>
              <a:t>değişikliklerin </a:t>
            </a:r>
            <a:r>
              <a:rPr lang="tr-TR" sz="2400" dirty="0"/>
              <a:t>en az 1 </a:t>
            </a:r>
            <a:r>
              <a:rPr lang="tr-TR" sz="2400" dirty="0" smtClean="0"/>
              <a:t>gün öncesinden </a:t>
            </a:r>
            <a:r>
              <a:rPr lang="tr-TR" sz="2400" dirty="0"/>
              <a:t>sınıf </a:t>
            </a:r>
            <a:r>
              <a:rPr lang="tr-TR" sz="2400" dirty="0" smtClean="0"/>
              <a:t>temsilcisine bildirilmesi</a:t>
            </a:r>
          </a:p>
          <a:p>
            <a:r>
              <a:rPr lang="tr-TR" sz="2400" dirty="0" smtClean="0"/>
              <a:t>Fakültenin internet üzerinden ulaşabileceği ders programının kullanımının kolaylaştırılması, yaygınlaştırılması. </a:t>
            </a:r>
          </a:p>
          <a:p>
            <a:r>
              <a:rPr lang="tr-TR" sz="2400" dirty="0" smtClean="0"/>
              <a:t>Ders programının telefon uygulaması haline getirilmesi ve değişikliklerin bildirim olarak gelmesinin sağlanması.</a:t>
            </a:r>
          </a:p>
          <a:p>
            <a:r>
              <a:rPr lang="tr-TR" sz="2400" dirty="0" smtClean="0"/>
              <a:t>Kurul konu yoğunlukları dikkate alınarak öğrencilere ders çalışmak için boş zaman tanıyan bir program oluşturulması                           (Örn. Kurul öncesi en az 3 günlük serbest zaman olması)</a:t>
            </a:r>
          </a:p>
          <a:p>
            <a:pPr marL="34925" indent="0">
              <a:buNone/>
            </a:pPr>
            <a:endParaRPr lang="tr-TR" sz="2400"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4756" y="260503"/>
            <a:ext cx="7407275" cy="892438"/>
          </a:xfrm>
        </p:spPr>
        <p:txBody>
          <a:bodyPr/>
          <a:lstStyle/>
          <a:p>
            <a:r>
              <a:rPr lang="tr-TR" dirty="0" smtClean="0">
                <a:solidFill>
                  <a:srgbClr val="2F7357"/>
                </a:solidFill>
                <a:latin typeface="Segoe UI" panose="020B0502040204020203" pitchFamily="34" charset="0"/>
                <a:cs typeface="Segoe UI" panose="020B0502040204020203" pitchFamily="34" charset="0"/>
              </a:rPr>
              <a:t>ANATOMİ</a:t>
            </a:r>
            <a:endParaRPr lang="tr-TR" dirty="0">
              <a:solidFill>
                <a:srgbClr val="2F7357"/>
              </a:solidFill>
              <a:latin typeface="Segoe UI" panose="020B0502040204020203" pitchFamily="34" charset="0"/>
              <a:cs typeface="Segoe UI" panose="020B0502040204020203" pitchFamily="34" charset="0"/>
            </a:endParaRPr>
          </a:p>
        </p:txBody>
      </p:sp>
      <p:sp>
        <p:nvSpPr>
          <p:cNvPr id="3" name="İçerik Yer Tutucusu 2"/>
          <p:cNvSpPr>
            <a:spLocks noGrp="1"/>
          </p:cNvSpPr>
          <p:nvPr>
            <p:ph idx="1"/>
          </p:nvPr>
        </p:nvSpPr>
        <p:spPr>
          <a:xfrm>
            <a:off x="552829" y="1178896"/>
            <a:ext cx="8217460" cy="4038600"/>
          </a:xfrm>
        </p:spPr>
        <p:txBody>
          <a:bodyPr/>
          <a:lstStyle/>
          <a:p>
            <a:r>
              <a:rPr lang="tr-TR" sz="2400" dirty="0" smtClean="0"/>
              <a:t>Teorik </a:t>
            </a:r>
            <a:r>
              <a:rPr lang="tr-TR" sz="2400" dirty="0"/>
              <a:t>derslerde </a:t>
            </a:r>
            <a:r>
              <a:rPr lang="tr-TR" sz="2400" dirty="0" smtClean="0"/>
              <a:t>maketlerin </a:t>
            </a:r>
            <a:r>
              <a:rPr lang="tr-TR" sz="2400" dirty="0"/>
              <a:t>sınıfa </a:t>
            </a:r>
            <a:r>
              <a:rPr lang="tr-TR" sz="2400" dirty="0" smtClean="0"/>
              <a:t>getirilip gerekli görsel teknolojinin sağlanarak konunun görsel olarak pekiştirilmesi.</a:t>
            </a:r>
          </a:p>
          <a:p>
            <a:r>
              <a:rPr lang="tr-TR" sz="2400" dirty="0" smtClean="0"/>
              <a:t>Anatomi pratik derslerinde:</a:t>
            </a:r>
          </a:p>
          <a:p>
            <a:r>
              <a:rPr lang="tr-TR" sz="2400" dirty="0" smtClean="0"/>
              <a:t>Kişi sayısının fazla olması ve ders materyallerinin azlığı sebebiyle derslerin verimsiz geçmesi</a:t>
            </a:r>
          </a:p>
          <a:p>
            <a:r>
              <a:rPr lang="tr-TR" sz="2400" dirty="0" smtClean="0"/>
              <a:t>Pratik sınavlarında aynı soru sorulmak istendiğinde aynı maketten 2 tane olmadığından yapıların farklı görünmesinin adaletsizliğe yol açması</a:t>
            </a:r>
          </a:p>
          <a:p>
            <a:pPr>
              <a:buNone/>
            </a:pPr>
            <a:endParaRPr lang="tr-TR" sz="1000" b="1" dirty="0" smtClean="0"/>
          </a:p>
          <a:p>
            <a:pPr>
              <a:buNone/>
            </a:pPr>
            <a:r>
              <a:rPr lang="tr-TR" sz="2400" b="1" dirty="0" smtClean="0"/>
              <a:t>ÇÖZÜM ÖNERİLERİMİZ;</a:t>
            </a:r>
          </a:p>
          <a:p>
            <a:r>
              <a:rPr lang="tr-TR" sz="2400" dirty="0" smtClean="0"/>
              <a:t>Sınıfın daha fazla gruba bölünmesi</a:t>
            </a:r>
          </a:p>
          <a:p>
            <a:r>
              <a:rPr lang="tr-TR" sz="2400" dirty="0" smtClean="0"/>
              <a:t>Ders esnasında 4 masada da anlatım yapılması</a:t>
            </a:r>
          </a:p>
          <a:p>
            <a:r>
              <a:rPr lang="tr-TR" sz="2400" dirty="0" smtClean="0"/>
              <a:t>Maket sayısının arttırılması</a:t>
            </a:r>
          </a:p>
        </p:txBody>
      </p:sp>
    </p:spTree>
    <p:extLst>
      <p:ext uri="{BB962C8B-B14F-4D97-AF65-F5344CB8AC3E}">
        <p14:creationId xmlns:p14="http://schemas.microsoft.com/office/powerpoint/2010/main" xmlns="" val="139732521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1825" y="424259"/>
            <a:ext cx="7480754" cy="946422"/>
          </a:xfrm>
        </p:spPr>
        <p:txBody>
          <a:bodyPr/>
          <a:lstStyle/>
          <a:p>
            <a:pPr algn="ctr"/>
            <a:r>
              <a:rPr lang="tr-TR" dirty="0" smtClean="0"/>
              <a:t>ANATOMİ PRATİK VİDEOLARI</a:t>
            </a:r>
            <a:endParaRPr lang="tr-TR" dirty="0"/>
          </a:p>
        </p:txBody>
      </p:sp>
      <p:sp>
        <p:nvSpPr>
          <p:cNvPr id="3" name="2 İçerik Yer Tutucusu"/>
          <p:cNvSpPr>
            <a:spLocks noGrp="1"/>
          </p:cNvSpPr>
          <p:nvPr>
            <p:ph idx="1"/>
          </p:nvPr>
        </p:nvSpPr>
        <p:spPr>
          <a:xfrm>
            <a:off x="305771" y="1483208"/>
            <a:ext cx="4576331" cy="4766522"/>
          </a:xfrm>
        </p:spPr>
        <p:txBody>
          <a:bodyPr/>
          <a:lstStyle/>
          <a:p>
            <a:r>
              <a:rPr lang="tr-TR" sz="2300" dirty="0" smtClean="0"/>
              <a:t>Bu yıl yeni bir düzenlemeyle anatomi pratik derslerinin anlatım videolarının hoca – asistanlar tarafından  internet ortamına yüklenmesinin pratik başarısını ve konuyu pekiştirmeyi olumlu yönde etkilediğini görüyoruz.</a:t>
            </a:r>
          </a:p>
          <a:p>
            <a:endParaRPr lang="tr-TR" sz="1200" dirty="0" smtClean="0"/>
          </a:p>
          <a:p>
            <a:r>
              <a:rPr lang="tr-TR" sz="2300" dirty="0" smtClean="0"/>
              <a:t>Hocalarımızın ve asistanlarımızın çekip </a:t>
            </a:r>
            <a:r>
              <a:rPr lang="tr-TR" sz="2300" dirty="0" err="1" smtClean="0"/>
              <a:t>google</a:t>
            </a:r>
            <a:r>
              <a:rPr lang="tr-TR" sz="2300" dirty="0" smtClean="0"/>
              <a:t> </a:t>
            </a:r>
            <a:r>
              <a:rPr lang="tr-TR" sz="2300" dirty="0" err="1" smtClean="0"/>
              <a:t>drive’a</a:t>
            </a:r>
            <a:r>
              <a:rPr lang="tr-TR" sz="2300" dirty="0" smtClean="0"/>
              <a:t> yüklediği anatomi laboratuar videoları </a:t>
            </a:r>
            <a:r>
              <a:rPr lang="tr-TR" sz="2300" b="1" dirty="0" smtClean="0"/>
              <a:t>mükemmel! </a:t>
            </a:r>
            <a:r>
              <a:rPr lang="tr-TR" sz="2300" dirty="0" smtClean="0"/>
              <a:t>Hem teorik dersleri destekleyici hem pratiğe çalışmak için çok iyi.</a:t>
            </a:r>
          </a:p>
          <a:p>
            <a:endParaRPr lang="tr-TR" sz="2300"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t="15421" r="13137" b="30379"/>
          <a:stretch/>
        </p:blipFill>
        <p:spPr>
          <a:xfrm>
            <a:off x="4874805" y="1534599"/>
            <a:ext cx="4006802" cy="4444782"/>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34613" y="371062"/>
            <a:ext cx="7407275" cy="805731"/>
          </a:xfrm>
        </p:spPr>
        <p:txBody>
          <a:bodyPr/>
          <a:lstStyle/>
          <a:p>
            <a:r>
              <a:rPr lang="tr-TR" dirty="0" smtClean="0"/>
              <a:t>BİYOKİMYA</a:t>
            </a:r>
            <a:endParaRPr lang="tr-TR" dirty="0"/>
          </a:p>
        </p:txBody>
      </p:sp>
      <p:sp>
        <p:nvSpPr>
          <p:cNvPr id="3" name="2 İçerik Yer Tutucusu"/>
          <p:cNvSpPr>
            <a:spLocks noGrp="1"/>
          </p:cNvSpPr>
          <p:nvPr>
            <p:ph idx="1"/>
          </p:nvPr>
        </p:nvSpPr>
        <p:spPr>
          <a:xfrm>
            <a:off x="563051" y="1270221"/>
            <a:ext cx="8111821" cy="4987455"/>
          </a:xfrm>
        </p:spPr>
        <p:txBody>
          <a:bodyPr/>
          <a:lstStyle/>
          <a:p>
            <a:pPr>
              <a:buNone/>
            </a:pPr>
            <a:r>
              <a:rPr lang="tr-TR" sz="2400" b="1" dirty="0" smtClean="0"/>
              <a:t>Teorik derslerde;</a:t>
            </a:r>
          </a:p>
          <a:p>
            <a:pPr marL="34925" indent="0"/>
            <a:r>
              <a:rPr lang="tr-TR" sz="2400" dirty="0" smtClean="0"/>
              <a:t> Doğası gereği anlaşılması zor olan dersin, temelden daha anlaşılabilir anlatılması ve önemli yerlerin vurgulanması</a:t>
            </a:r>
          </a:p>
          <a:p>
            <a:r>
              <a:rPr lang="tr-TR" sz="2400" dirty="0" smtClean="0"/>
              <a:t>Sınav sorularında fazla ayrıntıya kaçılmaması gerektiği</a:t>
            </a:r>
          </a:p>
          <a:p>
            <a:pPr marL="34925" indent="0">
              <a:buNone/>
            </a:pPr>
            <a:endParaRPr lang="tr-TR" sz="1200" b="1" dirty="0" smtClean="0"/>
          </a:p>
          <a:p>
            <a:pPr marL="34925" indent="0">
              <a:buNone/>
            </a:pPr>
            <a:r>
              <a:rPr lang="tr-TR" sz="2400" b="1" dirty="0" smtClean="0"/>
              <a:t>Pratik dersler;</a:t>
            </a:r>
            <a:endParaRPr lang="tr-TR" sz="2400" b="1" dirty="0"/>
          </a:p>
          <a:p>
            <a:r>
              <a:rPr lang="tr-TR" sz="2400" dirty="0" smtClean="0"/>
              <a:t>Asistan – öğrenci ilişkilerinin sağlıksız oluşu</a:t>
            </a:r>
          </a:p>
          <a:p>
            <a:r>
              <a:rPr lang="tr-TR" sz="2400" dirty="0" smtClean="0"/>
              <a:t>Biyokimya Laboratuarlarının verimsizliği</a:t>
            </a:r>
          </a:p>
          <a:p>
            <a:r>
              <a:rPr lang="tr-TR" sz="2400" dirty="0"/>
              <a:t> </a:t>
            </a:r>
            <a:r>
              <a:rPr lang="tr-TR" sz="2400" dirty="0" smtClean="0"/>
              <a:t>Materyal yetersizliği</a:t>
            </a:r>
          </a:p>
          <a:p>
            <a:pPr lvl="1"/>
            <a:r>
              <a:rPr lang="tr-TR" sz="2000" dirty="0" smtClean="0"/>
              <a:t>Deneylerin amacının aktarılamaması</a:t>
            </a:r>
          </a:p>
          <a:p>
            <a:pPr lvl="1"/>
            <a:r>
              <a:rPr lang="tr-TR" sz="2000" dirty="0" smtClean="0"/>
              <a:t>Teorik dersleri desteklemediğini düşünüyoruz.</a:t>
            </a:r>
          </a:p>
          <a:p>
            <a:pPr lvl="1"/>
            <a:r>
              <a:rPr lang="tr-TR" sz="2000" dirty="0" smtClean="0"/>
              <a:t>Öğrencinin  kendi becerisini geliştirmesine olanak sağlanmıyor olması</a:t>
            </a:r>
          </a:p>
          <a:p>
            <a:endParaRPr lang="tr-TR" sz="2400" b="1" dirty="0" smtClean="0"/>
          </a:p>
          <a:p>
            <a:endParaRPr lang="tr-TR" sz="2400" b="1"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734" y="251792"/>
            <a:ext cx="7407275" cy="1355725"/>
          </a:xfrm>
        </p:spPr>
        <p:txBody>
          <a:bodyPr/>
          <a:lstStyle/>
          <a:p>
            <a:r>
              <a:rPr lang="tr-TR" dirty="0" smtClean="0"/>
              <a:t>HİSTOLOJİ-EMBRİYOLOJİ</a:t>
            </a:r>
            <a:endParaRPr lang="en-US" dirty="0"/>
          </a:p>
        </p:txBody>
      </p:sp>
      <p:sp>
        <p:nvSpPr>
          <p:cNvPr id="5" name="Content Placeholder 4"/>
          <p:cNvSpPr>
            <a:spLocks noGrp="1"/>
          </p:cNvSpPr>
          <p:nvPr>
            <p:ph idx="1"/>
          </p:nvPr>
        </p:nvSpPr>
        <p:spPr>
          <a:xfrm>
            <a:off x="396076" y="1357679"/>
            <a:ext cx="8286750" cy="5098775"/>
          </a:xfrm>
        </p:spPr>
        <p:txBody>
          <a:bodyPr/>
          <a:lstStyle/>
          <a:p>
            <a:r>
              <a:rPr lang="tr-TR" sz="2400" dirty="0" smtClean="0"/>
              <a:t>Ders anlatımında hocalarımızın slaydı okumak yerine </a:t>
            </a:r>
            <a:r>
              <a:rPr lang="tr-TR" sz="2400" dirty="0"/>
              <a:t>ö</a:t>
            </a:r>
            <a:r>
              <a:rPr lang="tr-TR" sz="2400" dirty="0" smtClean="0"/>
              <a:t>rnekler vererek konunun özünü, önemini bize kavratmaya  özen göstermesi</a:t>
            </a:r>
          </a:p>
          <a:p>
            <a:r>
              <a:rPr lang="tr-TR" sz="2400" dirty="0" smtClean="0"/>
              <a:t>Teorik sorularının slaytlardan kopyala-yapıştır tarzında olmaması gerektiğini düşünüyoruz.</a:t>
            </a:r>
          </a:p>
          <a:p>
            <a:r>
              <a:rPr lang="tr-TR" sz="2400" dirty="0" smtClean="0"/>
              <a:t>Sınav sorularının çok uzun olması ve sadece tek kelime değiştirilerek yanlış şık oluşturulması. Kelime oyunları yapılması.</a:t>
            </a:r>
          </a:p>
          <a:p>
            <a:r>
              <a:rPr lang="tr-TR" sz="2400" dirty="0" smtClean="0"/>
              <a:t>Histoloji pratik derslerinin anlatımlarını genel olarak verimli buluyoruz. </a:t>
            </a:r>
          </a:p>
          <a:p>
            <a:endParaRPr lang="tr-TR" sz="800" b="1" dirty="0" smtClean="0"/>
          </a:p>
          <a:p>
            <a:r>
              <a:rPr lang="tr-TR" sz="2800" b="1" dirty="0" smtClean="0"/>
              <a:t>Öneri olarak;</a:t>
            </a:r>
          </a:p>
          <a:p>
            <a:r>
              <a:rPr lang="tr-TR" sz="2400" dirty="0" smtClean="0"/>
              <a:t>Pratik dersler teorik derslerden önce yapılırsa daha yararlı olur.</a:t>
            </a:r>
          </a:p>
          <a:p>
            <a:endParaRPr lang="tr-TR" sz="2400" dirty="0" smtClean="0"/>
          </a:p>
          <a:p>
            <a:endParaRPr lang="tr-TR" sz="2400" dirty="0" smtClean="0"/>
          </a:p>
          <a:p>
            <a:endParaRPr lang="tr-TR" sz="2400" dirty="0"/>
          </a:p>
        </p:txBody>
      </p:sp>
    </p:spTree>
    <p:extLst>
      <p:ext uri="{BB962C8B-B14F-4D97-AF65-F5344CB8AC3E}">
        <p14:creationId xmlns:p14="http://schemas.microsoft.com/office/powerpoint/2010/main" xmlns="" val="106585454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393" y="180230"/>
            <a:ext cx="7407275" cy="1355725"/>
          </a:xfrm>
        </p:spPr>
        <p:txBody>
          <a:bodyPr/>
          <a:lstStyle/>
          <a:p>
            <a:r>
              <a:rPr lang="en-US" dirty="0" smtClean="0"/>
              <a:t>F</a:t>
            </a:r>
            <a:r>
              <a:rPr lang="tr-TR" dirty="0" smtClean="0"/>
              <a:t>İZYOLOJİ</a:t>
            </a:r>
            <a:endParaRPr lang="en-US" dirty="0"/>
          </a:p>
        </p:txBody>
      </p:sp>
      <p:sp>
        <p:nvSpPr>
          <p:cNvPr id="5" name="Content Placeholder 4"/>
          <p:cNvSpPr>
            <a:spLocks noGrp="1"/>
          </p:cNvSpPr>
          <p:nvPr>
            <p:ph idx="1"/>
          </p:nvPr>
        </p:nvSpPr>
        <p:spPr>
          <a:xfrm>
            <a:off x="340414" y="1160890"/>
            <a:ext cx="5471990" cy="3466769"/>
          </a:xfrm>
        </p:spPr>
        <p:txBody>
          <a:bodyPr/>
          <a:lstStyle/>
          <a:p>
            <a:r>
              <a:rPr lang="tr-TR" sz="2300" dirty="0" smtClean="0"/>
              <a:t> Ders anlatımında olaylarının mantığının kavratılmasına özen gösterilmesi</a:t>
            </a:r>
          </a:p>
          <a:p>
            <a:r>
              <a:rPr lang="tr-TR" sz="2300" dirty="0" smtClean="0"/>
              <a:t>Pratikler ve teorik derslerde videolu anlatım yapılmalı </a:t>
            </a:r>
          </a:p>
          <a:p>
            <a:pPr lvl="1">
              <a:buNone/>
            </a:pPr>
            <a:r>
              <a:rPr lang="tr-TR" sz="2300" dirty="0" smtClean="0"/>
              <a:t>    Örn: Refleks ölçümü </a:t>
            </a:r>
          </a:p>
          <a:p>
            <a:r>
              <a:rPr lang="tr-TR" sz="2300" dirty="0" smtClean="0"/>
              <a:t>Pratik </a:t>
            </a:r>
            <a:r>
              <a:rPr lang="tr-TR" sz="2300" dirty="0" err="1" smtClean="0"/>
              <a:t>lablarının</a:t>
            </a:r>
            <a:r>
              <a:rPr lang="tr-TR" sz="2300" dirty="0" smtClean="0"/>
              <a:t> daha fazla gruplara bölünmesi (Uyku </a:t>
            </a:r>
            <a:r>
              <a:rPr lang="tr-TR" sz="2300" dirty="0" err="1" smtClean="0"/>
              <a:t>labı</a:t>
            </a:r>
            <a:r>
              <a:rPr lang="tr-TR" sz="2300" dirty="0" smtClean="0"/>
              <a:t> gibi)</a:t>
            </a:r>
          </a:p>
          <a:p>
            <a:r>
              <a:rPr lang="tr-TR" sz="2300" dirty="0" smtClean="0"/>
              <a:t>Güncel ve teknolojiyle uyumlu tekniklerin öğretilmesi</a:t>
            </a:r>
            <a:endParaRPr lang="tr-TR" sz="2300" dirty="0"/>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xmlns="" val="0"/>
              </a:ext>
            </a:extLst>
          </a:blip>
          <a:srcRect l="3418" t="18667" r="14341" b="37159"/>
          <a:stretch/>
        </p:blipFill>
        <p:spPr>
          <a:xfrm>
            <a:off x="5615560" y="1097280"/>
            <a:ext cx="3305804" cy="3156669"/>
          </a:xfrm>
          <a:prstGeom prst="rect">
            <a:avLst/>
          </a:prstGeom>
        </p:spPr>
      </p:pic>
      <p:sp>
        <p:nvSpPr>
          <p:cNvPr id="6" name="Content Placeholder 4"/>
          <p:cNvSpPr txBox="1">
            <a:spLocks/>
          </p:cNvSpPr>
          <p:nvPr/>
        </p:nvSpPr>
        <p:spPr bwMode="auto">
          <a:xfrm>
            <a:off x="310099" y="4643563"/>
            <a:ext cx="8420431" cy="1868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marR="0" lvl="0" indent="-136525" algn="l" defTabSz="685800" rtl="0" eaLnBrk="1" fontAlgn="base" latinLnBrk="0" hangingPunct="1">
              <a:lnSpc>
                <a:spcPct val="90000"/>
              </a:lnSpc>
              <a:spcBef>
                <a:spcPts val="1000"/>
              </a:spcBef>
              <a:spcAft>
                <a:spcPct val="0"/>
              </a:spcAft>
              <a:buClr>
                <a:schemeClr val="accent1"/>
              </a:buClr>
              <a:buSzPct val="80000"/>
              <a:buFont typeface="Corbel" panose="020B0503020204020204" pitchFamily="34" charset="0"/>
              <a:buChar char="•"/>
              <a:tabLst/>
              <a:defRPr/>
            </a:pPr>
            <a:r>
              <a:rPr kumimoji="0" lang="tr-TR" sz="2300" b="0" i="0" u="none" strike="noStrike" kern="1200" cap="none" spc="0" normalizeH="0" baseline="0" noProof="0" dirty="0" smtClean="0">
                <a:ln>
                  <a:noFill/>
                </a:ln>
                <a:solidFill>
                  <a:schemeClr val="accent1"/>
                </a:solidFill>
                <a:effectLst/>
                <a:uLnTx/>
                <a:uFillTx/>
                <a:latin typeface="+mn-lt"/>
                <a:ea typeface="+mn-ea"/>
                <a:cs typeface="+mn-cs"/>
              </a:rPr>
              <a:t>Laboratuar derslerinde kişilerin kendi becerilerini geliştirmeye yönelik olması.</a:t>
            </a:r>
          </a:p>
          <a:p>
            <a:pPr marL="171450" marR="0" lvl="0" indent="-136525" algn="l" defTabSz="685800" rtl="0" eaLnBrk="1" fontAlgn="base" latinLnBrk="0" hangingPunct="1">
              <a:lnSpc>
                <a:spcPct val="90000"/>
              </a:lnSpc>
              <a:spcBef>
                <a:spcPts val="1000"/>
              </a:spcBef>
              <a:spcAft>
                <a:spcPct val="0"/>
              </a:spcAft>
              <a:buClr>
                <a:schemeClr val="accent1"/>
              </a:buClr>
              <a:buSzPct val="80000"/>
              <a:buFont typeface="Corbel" panose="020B0503020204020204" pitchFamily="34" charset="0"/>
              <a:buChar char="•"/>
              <a:tabLst/>
              <a:defRPr/>
            </a:pPr>
            <a:r>
              <a:rPr kumimoji="0" lang="tr-TR" sz="2300" b="0" i="0" u="none" strike="noStrike" kern="1200" cap="none" spc="0" normalizeH="0" baseline="0" noProof="0" dirty="0" smtClean="0">
                <a:ln>
                  <a:noFill/>
                </a:ln>
                <a:solidFill>
                  <a:schemeClr val="accent1"/>
                </a:solidFill>
                <a:effectLst/>
                <a:uLnTx/>
                <a:uFillTx/>
                <a:latin typeface="+mn-lt"/>
                <a:ea typeface="+mn-ea"/>
                <a:cs typeface="+mn-cs"/>
              </a:rPr>
              <a:t>Pratikte konu anlatımını gayet yeterli ve verimli olduğunu düşünüyoruz fakat pratik dersler için verilen notların ders anlatımıyla paralel olmadığı görüşündeyiz.</a:t>
            </a:r>
            <a:endParaRPr kumimoji="0" lang="tr-TR" sz="23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xmlns="" val="165617096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50" y="609600"/>
            <a:ext cx="7407275" cy="797781"/>
          </a:xfrm>
        </p:spPr>
        <p:txBody>
          <a:bodyPr/>
          <a:lstStyle/>
          <a:p>
            <a:pPr algn="ctr"/>
            <a:r>
              <a:rPr lang="tr-TR" sz="4400" dirty="0" smtClean="0"/>
              <a:t>Klinik Korelasyon Dersleri</a:t>
            </a:r>
            <a:endParaRPr lang="tr-TR" sz="4400" dirty="0"/>
          </a:p>
        </p:txBody>
      </p:sp>
      <p:sp>
        <p:nvSpPr>
          <p:cNvPr id="3" name="İçerik Yer Tutucusu 2"/>
          <p:cNvSpPr>
            <a:spLocks noGrp="1"/>
          </p:cNvSpPr>
          <p:nvPr>
            <p:ph idx="1"/>
          </p:nvPr>
        </p:nvSpPr>
        <p:spPr>
          <a:xfrm>
            <a:off x="453223" y="1620078"/>
            <a:ext cx="8245503" cy="4510378"/>
          </a:xfrm>
        </p:spPr>
        <p:txBody>
          <a:bodyPr/>
          <a:lstStyle/>
          <a:p>
            <a:r>
              <a:rPr lang="tr-TR" sz="2500" dirty="0" smtClean="0"/>
              <a:t>Klinik korelasyon derslerini öğrendiğimiz konuların kullanım alanlarını görmek için </a:t>
            </a:r>
            <a:r>
              <a:rPr lang="tr-TR" sz="2500" dirty="0"/>
              <a:t>genel </a:t>
            </a:r>
            <a:r>
              <a:rPr lang="tr-TR" sz="2500" dirty="0" smtClean="0"/>
              <a:t>anlamda yararlı buluyoruz.</a:t>
            </a:r>
          </a:p>
          <a:p>
            <a:r>
              <a:rPr lang="tr-TR" sz="2500" dirty="0" smtClean="0"/>
              <a:t>Hocalarımızın ders saatlerini takip etmesi gerektiğini düşünüyoruz.</a:t>
            </a:r>
          </a:p>
          <a:p>
            <a:r>
              <a:rPr lang="tr-TR" sz="2500" dirty="0" smtClean="0"/>
              <a:t>Bu derslerin öğrendiğimiz teorik derslerin klinikte nasıl kullanıldığını anlatması, bize kliniği tanıtması açısından yararlı  olduğu kanısındayız. Ders sunumlarının da daha ilgi çekici halde hazırlanması gerektiğini düşünüyoruz.              (Örn. Olgu sunumları eklenmesi, klinikte bir günün nasıl geçtiği gibi)</a:t>
            </a:r>
          </a:p>
          <a:p>
            <a:endParaRPr lang="tr-TR" sz="2500" dirty="0"/>
          </a:p>
        </p:txBody>
      </p:sp>
    </p:spTree>
    <p:extLst>
      <p:ext uri="{BB962C8B-B14F-4D97-AF65-F5344CB8AC3E}">
        <p14:creationId xmlns:p14="http://schemas.microsoft.com/office/powerpoint/2010/main" xmlns="" val="278614943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50" y="609600"/>
            <a:ext cx="8024357" cy="654657"/>
          </a:xfrm>
        </p:spPr>
        <p:txBody>
          <a:bodyPr/>
          <a:lstStyle/>
          <a:p>
            <a:r>
              <a:rPr lang="tr-TR" sz="4400" dirty="0" smtClean="0"/>
              <a:t>PDÖ ve Kanıta Dayalı Tıp Dersleri</a:t>
            </a:r>
            <a:endParaRPr lang="tr-TR" sz="4400" dirty="0"/>
          </a:p>
        </p:txBody>
      </p:sp>
      <p:sp>
        <p:nvSpPr>
          <p:cNvPr id="3" name="İçerik Yer Tutucusu 2"/>
          <p:cNvSpPr>
            <a:spLocks noGrp="1"/>
          </p:cNvSpPr>
          <p:nvPr>
            <p:ph idx="1"/>
          </p:nvPr>
        </p:nvSpPr>
        <p:spPr>
          <a:xfrm>
            <a:off x="658467" y="1755250"/>
            <a:ext cx="7801720" cy="3166607"/>
          </a:xfrm>
        </p:spPr>
        <p:txBody>
          <a:bodyPr/>
          <a:lstStyle/>
          <a:p>
            <a:r>
              <a:rPr lang="tr-TR" sz="2400" dirty="0"/>
              <a:t>PDÖ ve kanıta dayalı tıp oturumlarından büyük çoğunluğumuz memnun. Bu gibi oturumlarla beyin fırtınası yapılmasının ileriki dönem için hekimlik becerilerimize katkı sağlayacağını düşünüyoruz. </a:t>
            </a:r>
            <a:endParaRPr lang="tr-TR" sz="2400" dirty="0" smtClean="0"/>
          </a:p>
          <a:p>
            <a:r>
              <a:rPr lang="tr-TR" sz="2400" dirty="0" smtClean="0"/>
              <a:t>Bu </a:t>
            </a:r>
            <a:r>
              <a:rPr lang="tr-TR" sz="2400" dirty="0"/>
              <a:t>gibi derslerin artırılması biz öğrencileri daha fazla araştırma yapmaya yönlendirecek</a:t>
            </a:r>
            <a:r>
              <a:rPr lang="tr-TR" sz="2400" dirty="0" smtClean="0"/>
              <a:t>.</a:t>
            </a:r>
          </a:p>
          <a:p>
            <a:r>
              <a:rPr lang="tr-TR" sz="2400" dirty="0" smtClean="0"/>
              <a:t>PDÖ derslerine hocalarımızın katılmasına özen göstermesi gerektiğini düşünüyoruz.</a:t>
            </a:r>
            <a:endParaRPr lang="tr-TR" sz="2400" dirty="0"/>
          </a:p>
          <a:p>
            <a:endParaRPr lang="tr-TR" sz="2400" dirty="0"/>
          </a:p>
        </p:txBody>
      </p:sp>
    </p:spTree>
    <p:extLst>
      <p:ext uri="{BB962C8B-B14F-4D97-AF65-F5344CB8AC3E}">
        <p14:creationId xmlns:p14="http://schemas.microsoft.com/office/powerpoint/2010/main" xmlns="" val="402656930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830" y="291548"/>
            <a:ext cx="8366264" cy="1355725"/>
          </a:xfrm>
        </p:spPr>
        <p:txBody>
          <a:bodyPr/>
          <a:lstStyle/>
          <a:p>
            <a:r>
              <a:rPr lang="tr-TR" sz="4400" dirty="0" smtClean="0"/>
              <a:t>Kütüphane Oturma Kapasitesi ve Kitap Sayısı</a:t>
            </a:r>
            <a:endParaRPr lang="tr-TR" sz="4400" dirty="0"/>
          </a:p>
        </p:txBody>
      </p:sp>
      <p:sp>
        <p:nvSpPr>
          <p:cNvPr id="5" name="Content Placeholder 4"/>
          <p:cNvSpPr>
            <a:spLocks noGrp="1"/>
          </p:cNvSpPr>
          <p:nvPr>
            <p:ph idx="1"/>
          </p:nvPr>
        </p:nvSpPr>
        <p:spPr>
          <a:xfrm>
            <a:off x="302151" y="1741333"/>
            <a:ext cx="5176298" cy="4802589"/>
          </a:xfrm>
        </p:spPr>
        <p:txBody>
          <a:bodyPr/>
          <a:lstStyle/>
          <a:p>
            <a:r>
              <a:rPr lang="tr-TR" sz="2400" b="1" dirty="0" smtClean="0"/>
              <a:t>Kütüphane girişleri</a:t>
            </a:r>
          </a:p>
          <a:p>
            <a:pPr lvl="1"/>
            <a:r>
              <a:rPr lang="tr-TR" sz="2200" dirty="0" smtClean="0"/>
              <a:t>Turnike ile girişlerin kontrol edilmesi</a:t>
            </a:r>
          </a:p>
          <a:p>
            <a:pPr lvl="1"/>
            <a:r>
              <a:rPr lang="tr-TR" sz="2200" dirty="0" smtClean="0"/>
              <a:t>Sadece Tıp Fakültesi öğrencilerinin girmesi</a:t>
            </a:r>
          </a:p>
          <a:p>
            <a:pPr lvl="1"/>
            <a:endParaRPr lang="tr-TR" sz="1000" b="1" dirty="0" smtClean="0"/>
          </a:p>
          <a:p>
            <a:r>
              <a:rPr lang="tr-TR" sz="2400" b="1" dirty="0" smtClean="0"/>
              <a:t>BİDEM – </a:t>
            </a:r>
          </a:p>
          <a:p>
            <a:pPr>
              <a:buNone/>
            </a:pPr>
            <a:r>
              <a:rPr lang="tr-TR" sz="2400" b="1" dirty="0" smtClean="0"/>
              <a:t>  </a:t>
            </a:r>
            <a:r>
              <a:rPr lang="tr-TR" sz="2400" dirty="0" smtClean="0"/>
              <a:t>Bilgisayar sınıfının birleştirilip yeni bir çalışma ortamı oluşturulması</a:t>
            </a:r>
          </a:p>
          <a:p>
            <a:endParaRPr lang="tr-TR" sz="800" b="1" dirty="0"/>
          </a:p>
          <a:p>
            <a:r>
              <a:rPr lang="tr-TR" sz="2400" dirty="0" smtClean="0"/>
              <a:t>Kitap sayısını yetersiz buluyoruz</a:t>
            </a:r>
          </a:p>
          <a:p>
            <a:r>
              <a:rPr lang="tr-TR" sz="2400" dirty="0" smtClean="0"/>
              <a:t>Derste önerilen kitapların güncel basımlarının alınması gerektiğini düşünüyoruz.</a:t>
            </a:r>
          </a:p>
          <a:p>
            <a:endParaRPr lang="tr-TR" sz="2400" b="1" dirty="0" smtClean="0"/>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xmlns="" val="0"/>
              </a:ext>
            </a:extLst>
          </a:blip>
          <a:srcRect t="13217" r="11043" b="40870"/>
          <a:stretch/>
        </p:blipFill>
        <p:spPr>
          <a:xfrm>
            <a:off x="5207453" y="1566407"/>
            <a:ext cx="3769571" cy="3458817"/>
          </a:xfrm>
          <a:prstGeom prst="rect">
            <a:avLst/>
          </a:prstGeom>
        </p:spPr>
      </p:pic>
    </p:spTree>
    <p:extLst>
      <p:ext uri="{BB962C8B-B14F-4D97-AF65-F5344CB8AC3E}">
        <p14:creationId xmlns:p14="http://schemas.microsoft.com/office/powerpoint/2010/main" xmlns="" val="198527514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xmlns="" val="1576916626"/>
              </p:ext>
            </p:extLst>
          </p:nvPr>
        </p:nvGraphicFramePr>
        <p:xfrm>
          <a:off x="912909" y="1469003"/>
          <a:ext cx="74041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50" y="609600"/>
            <a:ext cx="7407275" cy="1020417"/>
          </a:xfrm>
        </p:spPr>
        <p:txBody>
          <a:bodyPr/>
          <a:lstStyle/>
          <a:p>
            <a:r>
              <a:rPr lang="tr-TR" dirty="0" smtClean="0"/>
              <a:t>YEMEKHANE</a:t>
            </a:r>
            <a:endParaRPr lang="tr-TR" dirty="0"/>
          </a:p>
        </p:txBody>
      </p:sp>
      <p:sp>
        <p:nvSpPr>
          <p:cNvPr id="3" name="İçerik Yer Tutucusu 2"/>
          <p:cNvSpPr>
            <a:spLocks noGrp="1"/>
          </p:cNvSpPr>
          <p:nvPr>
            <p:ph idx="1"/>
          </p:nvPr>
        </p:nvSpPr>
        <p:spPr>
          <a:xfrm>
            <a:off x="644055" y="1922228"/>
            <a:ext cx="7959256" cy="4038600"/>
          </a:xfrm>
        </p:spPr>
        <p:txBody>
          <a:bodyPr/>
          <a:lstStyle/>
          <a:p>
            <a:r>
              <a:rPr lang="tr-TR" sz="2800" dirty="0" smtClean="0"/>
              <a:t>Genel olarak yemekhane temizliği, yemeklerin lezzeti ve sıcaklığı konusunda olumlu geri bildirimler aldık.</a:t>
            </a:r>
          </a:p>
          <a:p>
            <a:r>
              <a:rPr lang="tr-TR" sz="2800" dirty="0"/>
              <a:t> </a:t>
            </a:r>
            <a:r>
              <a:rPr lang="tr-TR" sz="2800" dirty="0" smtClean="0"/>
              <a:t>Salata büfesinin yetersiz olması, çalışanların yetersiz oluşu (ana yemekhaneden istenen miktarda yollanılmamasından kaynaklı)</a:t>
            </a:r>
          </a:p>
          <a:p>
            <a:r>
              <a:rPr lang="tr-TR" sz="2800" dirty="0" smtClean="0"/>
              <a:t>Yemekhanenin kampüs içinde olduğu gibi akşam saatlerinde de açık olmasını talep ediyoruz.</a:t>
            </a:r>
          </a:p>
          <a:p>
            <a:endParaRPr lang="tr-TR" sz="2800" dirty="0"/>
          </a:p>
        </p:txBody>
      </p:sp>
    </p:spTree>
    <p:extLst>
      <p:ext uri="{BB962C8B-B14F-4D97-AF65-F5344CB8AC3E}">
        <p14:creationId xmlns:p14="http://schemas.microsoft.com/office/powerpoint/2010/main" xmlns="" val="34567400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62394" y="609601"/>
            <a:ext cx="8531750" cy="781878"/>
          </a:xfrm>
        </p:spPr>
        <p:txBody>
          <a:bodyPr>
            <a:normAutofit/>
          </a:bodyPr>
          <a:lstStyle/>
          <a:p>
            <a:r>
              <a:rPr lang="tr-TR" sz="3600" b="1" dirty="0" smtClean="0"/>
              <a:t>Fakülte Sosyal </a:t>
            </a:r>
            <a:r>
              <a:rPr lang="tr-TR" sz="3600" b="1" dirty="0"/>
              <a:t>E</a:t>
            </a:r>
            <a:r>
              <a:rPr lang="tr-TR" sz="3600" b="1" dirty="0" smtClean="0"/>
              <a:t>tkinliklerinin Yetersizliği</a:t>
            </a:r>
            <a:endParaRPr lang="tr-TR" sz="3600" b="1" dirty="0"/>
          </a:p>
        </p:txBody>
      </p:sp>
      <p:sp>
        <p:nvSpPr>
          <p:cNvPr id="2" name="1 İçerik Yer Tutucusu"/>
          <p:cNvSpPr>
            <a:spLocks noGrp="1"/>
          </p:cNvSpPr>
          <p:nvPr>
            <p:ph idx="1"/>
          </p:nvPr>
        </p:nvSpPr>
        <p:spPr>
          <a:xfrm>
            <a:off x="547149" y="1755251"/>
            <a:ext cx="7404100" cy="2808798"/>
          </a:xfrm>
        </p:spPr>
        <p:txBody>
          <a:bodyPr>
            <a:normAutofit/>
          </a:bodyPr>
          <a:lstStyle/>
          <a:p>
            <a:pPr>
              <a:buNone/>
            </a:pPr>
            <a:r>
              <a:rPr lang="tr-TR" sz="2800" b="1" dirty="0" smtClean="0"/>
              <a:t>ÇÖZÜM ÖNERİLERİ</a:t>
            </a:r>
          </a:p>
          <a:p>
            <a:pPr>
              <a:buNone/>
            </a:pPr>
            <a:endParaRPr lang="tr-TR" sz="800" b="1" dirty="0" smtClean="0"/>
          </a:p>
          <a:p>
            <a:r>
              <a:rPr lang="tr-TR" sz="2800" dirty="0" smtClean="0"/>
              <a:t>Fakülte içi spor turnuvalarının düzenlenmesi</a:t>
            </a:r>
          </a:p>
          <a:p>
            <a:r>
              <a:rPr lang="tr-TR" sz="2800" dirty="0" smtClean="0"/>
              <a:t>Bahar / Yaz şenliklerinin düzenlenmesi</a:t>
            </a:r>
          </a:p>
          <a:p>
            <a:r>
              <a:rPr lang="tr-TR" sz="2800" dirty="0" smtClean="0"/>
              <a:t>Gezilerin / Pikniğin düzenlenmesi</a:t>
            </a:r>
          </a:p>
          <a:p>
            <a:r>
              <a:rPr lang="tr-TR" sz="2800" dirty="0" smtClean="0"/>
              <a:t>Bilgi yarışmalarının düzenlenmesi</a:t>
            </a:r>
          </a:p>
          <a:p>
            <a:endParaRPr lang="tr-TR" sz="2800" b="1" dirty="0" smtClean="0"/>
          </a:p>
          <a:p>
            <a:endParaRPr lang="tr-TR" sz="2800" b="1" dirty="0"/>
          </a:p>
          <a:p>
            <a:pPr marL="34925" indent="0">
              <a:buNone/>
            </a:pPr>
            <a:endParaRPr lang="tr-TR" sz="2800" b="1" dirty="0" smtClean="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MESCİD</a:t>
            </a:r>
            <a:endParaRPr lang="tr-TR" b="1" dirty="0"/>
          </a:p>
        </p:txBody>
      </p:sp>
      <p:sp>
        <p:nvSpPr>
          <p:cNvPr id="3" name="İçerik Yer Tutucusu 2"/>
          <p:cNvSpPr>
            <a:spLocks noGrp="1"/>
          </p:cNvSpPr>
          <p:nvPr>
            <p:ph idx="1"/>
          </p:nvPr>
        </p:nvSpPr>
        <p:spPr/>
        <p:txBody>
          <a:bodyPr/>
          <a:lstStyle/>
          <a:p>
            <a:r>
              <a:rPr lang="tr-TR" sz="3200" dirty="0" smtClean="0"/>
              <a:t>Öğrenciler hastane içindeki mescidi kullanıyorlar. Fakat söyleme göre mescidin gerekli hijyen ve temizlik konusunda yeterli olmadığı. </a:t>
            </a:r>
          </a:p>
          <a:p>
            <a:r>
              <a:rPr lang="tr-TR" sz="3200" dirty="0" smtClean="0"/>
              <a:t>Bu konunun iyileştirilmesi ya da eğitim bloğuna </a:t>
            </a:r>
            <a:r>
              <a:rPr lang="tr-TR" sz="3200" dirty="0" err="1" smtClean="0"/>
              <a:t>mescid</a:t>
            </a:r>
            <a:r>
              <a:rPr lang="tr-TR" sz="3200" dirty="0" smtClean="0"/>
              <a:t> açılması konusunda geri bildirim aldık.</a:t>
            </a:r>
          </a:p>
          <a:p>
            <a:endParaRPr lang="tr-TR" sz="3200" dirty="0"/>
          </a:p>
        </p:txBody>
      </p:sp>
    </p:spTree>
    <p:extLst>
      <p:ext uri="{BB962C8B-B14F-4D97-AF65-F5344CB8AC3E}">
        <p14:creationId xmlns:p14="http://schemas.microsoft.com/office/powerpoint/2010/main" xmlns="" val="203958901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183253" y="4214191"/>
            <a:ext cx="5090326" cy="763326"/>
          </a:xfrm>
        </p:spPr>
        <p:txBody>
          <a:bodyPr/>
          <a:lstStyle/>
          <a:p>
            <a:pPr marL="34925" indent="0" algn="r">
              <a:buNone/>
            </a:pPr>
            <a:r>
              <a:rPr lang="tr-TR" sz="3200" b="1" dirty="0" smtClean="0"/>
              <a:t>DİNLEDİĞİNİZ İÇİN TEŞEKKÜR EDERİM…</a:t>
            </a:r>
            <a:endParaRPr lang="tr-TR" sz="32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0904" y="271999"/>
            <a:ext cx="6899082" cy="6191926"/>
          </a:xfrm>
          <a:prstGeom prst="rect">
            <a:avLst/>
          </a:prstGeom>
        </p:spPr>
      </p:pic>
    </p:spTree>
    <p:extLst>
      <p:ext uri="{BB962C8B-B14F-4D97-AF65-F5344CB8AC3E}">
        <p14:creationId xmlns:p14="http://schemas.microsoft.com/office/powerpoint/2010/main" xmlns="" val="331913508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3253" y="4214191"/>
            <a:ext cx="7404100" cy="498282"/>
          </a:xfrm>
        </p:spPr>
        <p:txBody>
          <a:bodyPr/>
          <a:lstStyle/>
          <a:p>
            <a:pPr marL="34925" indent="0" algn="r">
              <a:buNone/>
            </a:pPr>
            <a:r>
              <a:rPr lang="tr-TR" sz="3200" b="1" dirty="0" smtClean="0"/>
              <a:t>DİNLEDİĞİNİZ İÇİN TEŞEKKÜR EDERİM…</a:t>
            </a:r>
            <a:endParaRPr lang="tr-TR" sz="3200" b="1" dirty="0"/>
          </a:p>
        </p:txBody>
      </p:sp>
    </p:spTree>
    <p:extLst>
      <p:ext uri="{BB962C8B-B14F-4D97-AF65-F5344CB8AC3E}">
        <p14:creationId xmlns:p14="http://schemas.microsoft.com/office/powerpoint/2010/main" xmlns="" val="423818318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6175" y="608540"/>
            <a:ext cx="7407275" cy="1355725"/>
          </a:xfrm>
        </p:spPr>
        <p:txBody>
          <a:bodyPr/>
          <a:lstStyle/>
          <a:p>
            <a:r>
              <a:rPr lang="tr-TR" b="1" dirty="0" smtClean="0">
                <a:solidFill>
                  <a:srgbClr val="2F7357"/>
                </a:solidFill>
                <a:latin typeface="Segoe UI" panose="020B0502040204020203" pitchFamily="34" charset="0"/>
                <a:cs typeface="Segoe UI" panose="020B0502040204020203" pitchFamily="34" charset="0"/>
              </a:rPr>
              <a:t>Ders Kurulları</a:t>
            </a:r>
            <a:endParaRPr lang="tr-TR" b="1" dirty="0">
              <a:solidFill>
                <a:srgbClr val="2F7357"/>
              </a:solidFill>
              <a:latin typeface="Segoe UI" panose="020B0502040204020203" pitchFamily="34" charset="0"/>
              <a:cs typeface="Segoe UI" panose="020B0502040204020203" pitchFamily="34" charset="0"/>
            </a:endParaRPr>
          </a:p>
        </p:txBody>
      </p:sp>
      <p:sp>
        <p:nvSpPr>
          <p:cNvPr id="3" name="İçerik Yer Tutucusu 2"/>
          <p:cNvSpPr>
            <a:spLocks noGrp="1"/>
          </p:cNvSpPr>
          <p:nvPr>
            <p:ph idx="1"/>
          </p:nvPr>
        </p:nvSpPr>
        <p:spPr>
          <a:xfrm>
            <a:off x="302150" y="1964265"/>
            <a:ext cx="8547652" cy="3625502"/>
          </a:xfrm>
        </p:spPr>
        <p:txBody>
          <a:bodyPr/>
          <a:lstStyle/>
          <a:p>
            <a:r>
              <a:rPr lang="tr-TR" sz="2300" dirty="0" smtClean="0">
                <a:solidFill>
                  <a:srgbClr val="2F7357"/>
                </a:solidFill>
                <a:latin typeface="Segoe UI" panose="020B0502040204020203" pitchFamily="34" charset="0"/>
                <a:cs typeface="Segoe UI" panose="020B0502040204020203" pitchFamily="34" charset="0"/>
              </a:rPr>
              <a:t>Dolaşım ve Solunum Sistemi (6 Hafta, 132 teorik-64 pratik)</a:t>
            </a:r>
          </a:p>
          <a:p>
            <a:endParaRPr lang="tr-TR" sz="900" dirty="0" smtClean="0">
              <a:solidFill>
                <a:srgbClr val="2F7357"/>
              </a:solidFill>
              <a:latin typeface="Segoe UI" panose="020B0502040204020203" pitchFamily="34" charset="0"/>
              <a:cs typeface="Segoe UI" panose="020B0502040204020203" pitchFamily="34" charset="0"/>
            </a:endParaRPr>
          </a:p>
          <a:p>
            <a:r>
              <a:rPr lang="tr-TR" sz="2300" dirty="0" smtClean="0">
                <a:solidFill>
                  <a:srgbClr val="2F7357"/>
                </a:solidFill>
                <a:latin typeface="Segoe UI" panose="020B0502040204020203" pitchFamily="34" charset="0"/>
                <a:cs typeface="Segoe UI" panose="020B0502040204020203" pitchFamily="34" charset="0"/>
              </a:rPr>
              <a:t>Sindirim Sistemi ve Metabolizma(5 Hafta, 93 teorik-46 pratik)</a:t>
            </a:r>
          </a:p>
          <a:p>
            <a:endParaRPr lang="tr-TR" sz="800" dirty="0" smtClean="0">
              <a:solidFill>
                <a:srgbClr val="2F7357"/>
              </a:solidFill>
              <a:latin typeface="Segoe UI" panose="020B0502040204020203" pitchFamily="34" charset="0"/>
              <a:cs typeface="Segoe UI" panose="020B0502040204020203" pitchFamily="34" charset="0"/>
            </a:endParaRPr>
          </a:p>
          <a:p>
            <a:r>
              <a:rPr lang="tr-TR" sz="2300" dirty="0" err="1" smtClean="0">
                <a:solidFill>
                  <a:srgbClr val="2F7357"/>
                </a:solidFill>
                <a:latin typeface="Segoe UI" panose="020B0502040204020203" pitchFamily="34" charset="0"/>
                <a:cs typeface="Segoe UI" panose="020B0502040204020203" pitchFamily="34" charset="0"/>
              </a:rPr>
              <a:t>Ürogenital</a:t>
            </a:r>
            <a:r>
              <a:rPr lang="tr-TR" sz="2300" dirty="0" smtClean="0">
                <a:solidFill>
                  <a:srgbClr val="2F7357"/>
                </a:solidFill>
                <a:latin typeface="Segoe UI" panose="020B0502040204020203" pitchFamily="34" charset="0"/>
                <a:cs typeface="Segoe UI" panose="020B0502040204020203" pitchFamily="34" charset="0"/>
              </a:rPr>
              <a:t> ve Endokrin Sistem(6 Hafta, 115 teorik 54 pratik</a:t>
            </a:r>
          </a:p>
          <a:p>
            <a:endParaRPr lang="tr-TR" sz="800" dirty="0" smtClean="0">
              <a:solidFill>
                <a:srgbClr val="2F7357"/>
              </a:solidFill>
              <a:latin typeface="Segoe UI" panose="020B0502040204020203" pitchFamily="34" charset="0"/>
              <a:cs typeface="Segoe UI" panose="020B0502040204020203" pitchFamily="34" charset="0"/>
            </a:endParaRPr>
          </a:p>
          <a:p>
            <a:r>
              <a:rPr lang="tr-TR" sz="2300" dirty="0" smtClean="0">
                <a:solidFill>
                  <a:srgbClr val="2F7357"/>
                </a:solidFill>
                <a:latin typeface="Segoe UI" panose="020B0502040204020203" pitchFamily="34" charset="0"/>
                <a:cs typeface="Segoe UI" panose="020B0502040204020203" pitchFamily="34" charset="0"/>
              </a:rPr>
              <a:t>Sinir Sistemi ve Duyu Organları(8 Hafta, 137 teorik 74 pratik)</a:t>
            </a:r>
          </a:p>
          <a:p>
            <a:endParaRPr lang="tr-TR" sz="800" dirty="0" smtClean="0">
              <a:solidFill>
                <a:srgbClr val="2F7357"/>
              </a:solidFill>
              <a:latin typeface="Segoe UI" panose="020B0502040204020203" pitchFamily="34" charset="0"/>
              <a:cs typeface="Segoe UI" panose="020B0502040204020203" pitchFamily="34" charset="0"/>
            </a:endParaRPr>
          </a:p>
          <a:p>
            <a:r>
              <a:rPr lang="tr-TR" sz="2300" dirty="0" smtClean="0">
                <a:solidFill>
                  <a:srgbClr val="2F7357"/>
                </a:solidFill>
                <a:latin typeface="Segoe UI" panose="020B0502040204020203" pitchFamily="34" charset="0"/>
                <a:cs typeface="Segoe UI" panose="020B0502040204020203" pitchFamily="34" charset="0"/>
              </a:rPr>
              <a:t>Hastalıkların Biyolojik ve </a:t>
            </a:r>
            <a:r>
              <a:rPr lang="tr-TR" sz="2300" dirty="0" err="1" smtClean="0">
                <a:solidFill>
                  <a:srgbClr val="2F7357"/>
                </a:solidFill>
                <a:latin typeface="Segoe UI" panose="020B0502040204020203" pitchFamily="34" charset="0"/>
                <a:cs typeface="Segoe UI" panose="020B0502040204020203" pitchFamily="34" charset="0"/>
              </a:rPr>
              <a:t>Psikososyal</a:t>
            </a:r>
            <a:r>
              <a:rPr lang="tr-TR" sz="2300" dirty="0" smtClean="0">
                <a:solidFill>
                  <a:srgbClr val="2F7357"/>
                </a:solidFill>
                <a:latin typeface="Segoe UI" panose="020B0502040204020203" pitchFamily="34" charset="0"/>
                <a:cs typeface="Segoe UI" panose="020B0502040204020203" pitchFamily="34" charset="0"/>
              </a:rPr>
              <a:t> Nedenleri( 5 Hafta, 124 teorik 32 pratik)</a:t>
            </a:r>
          </a:p>
          <a:p>
            <a:endParaRPr lang="tr-TR" sz="2300" dirty="0">
              <a:solidFill>
                <a:srgbClr val="2F7357"/>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45201072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6996" y="651062"/>
            <a:ext cx="7407275" cy="1010762"/>
          </a:xfrm>
        </p:spPr>
        <p:txBody>
          <a:bodyPr/>
          <a:lstStyle/>
          <a:p>
            <a:pPr algn="ctr"/>
            <a:r>
              <a:rPr lang="tr-TR" dirty="0" smtClean="0">
                <a:solidFill>
                  <a:srgbClr val="2F7357"/>
                </a:solidFill>
                <a:latin typeface="Segoe UI" panose="020B0502040204020203" pitchFamily="34" charset="0"/>
                <a:cs typeface="Segoe UI" panose="020B0502040204020203" pitchFamily="34" charset="0"/>
              </a:rPr>
              <a:t>Sınıf Ortalaması</a:t>
            </a:r>
            <a:endParaRPr lang="tr-TR" dirty="0">
              <a:solidFill>
                <a:srgbClr val="2F7357"/>
              </a:solidFill>
              <a:latin typeface="Segoe UI" panose="020B0502040204020203" pitchFamily="34" charset="0"/>
              <a:cs typeface="Segoe UI" panose="020B0502040204020203"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1251331094"/>
              </p:ext>
            </p:extLst>
          </p:nvPr>
        </p:nvGraphicFramePr>
        <p:xfrm>
          <a:off x="341903" y="1759541"/>
          <a:ext cx="8173944" cy="3698531"/>
        </p:xfrm>
        <a:graphic>
          <a:graphicData uri="http://schemas.openxmlformats.org/drawingml/2006/table">
            <a:tbl>
              <a:tblPr firstRow="1" bandRow="1">
                <a:tableStyleId>{5C22544A-7EE6-4342-B048-85BDC9FD1C3A}</a:tableStyleId>
              </a:tblPr>
              <a:tblGrid>
                <a:gridCol w="1622069"/>
                <a:gridCol w="1288111"/>
                <a:gridCol w="1256307"/>
                <a:gridCol w="1343770"/>
                <a:gridCol w="1296063"/>
                <a:gridCol w="1367624"/>
              </a:tblGrid>
              <a:tr h="1375783">
                <a:tc>
                  <a:txBody>
                    <a:bodyPr/>
                    <a:lstStyle/>
                    <a:p>
                      <a:endParaRPr lang="tr-TR" sz="2400" dirty="0"/>
                    </a:p>
                  </a:txBody>
                  <a:tcPr/>
                </a:tc>
                <a:tc>
                  <a:txBody>
                    <a:bodyPr/>
                    <a:lstStyle/>
                    <a:p>
                      <a:pPr algn="ctr"/>
                      <a:r>
                        <a:rPr lang="tr-TR" sz="2400" dirty="0" smtClean="0"/>
                        <a:t>KURUL 1</a:t>
                      </a:r>
                      <a:endParaRPr lang="tr-TR" sz="2400" dirty="0"/>
                    </a:p>
                  </a:txBody>
                  <a:tcPr/>
                </a:tc>
                <a:tc>
                  <a:txBody>
                    <a:bodyPr/>
                    <a:lstStyle/>
                    <a:p>
                      <a:pPr algn="ctr"/>
                      <a:r>
                        <a:rPr lang="tr-TR" sz="2400" dirty="0" smtClean="0"/>
                        <a:t>KURUL 2</a:t>
                      </a:r>
                      <a:endParaRPr lang="tr-TR" sz="2400" dirty="0"/>
                    </a:p>
                  </a:txBody>
                  <a:tcPr/>
                </a:tc>
                <a:tc>
                  <a:txBody>
                    <a:bodyPr/>
                    <a:lstStyle/>
                    <a:p>
                      <a:pPr algn="ctr"/>
                      <a:r>
                        <a:rPr lang="tr-TR" sz="2400" dirty="0" smtClean="0"/>
                        <a:t>KURUL 3</a:t>
                      </a:r>
                      <a:endParaRPr lang="tr-TR" sz="2400" dirty="0"/>
                    </a:p>
                  </a:txBody>
                  <a:tcPr/>
                </a:tc>
                <a:tc>
                  <a:txBody>
                    <a:bodyPr/>
                    <a:lstStyle/>
                    <a:p>
                      <a:pPr algn="ctr"/>
                      <a:r>
                        <a:rPr lang="tr-TR" sz="2400" dirty="0" smtClean="0"/>
                        <a:t>KURUL 4</a:t>
                      </a:r>
                      <a:endParaRPr lang="tr-TR" sz="2400" dirty="0"/>
                    </a:p>
                  </a:txBody>
                  <a:tcPr/>
                </a:tc>
                <a:tc>
                  <a:txBody>
                    <a:bodyPr/>
                    <a:lstStyle/>
                    <a:p>
                      <a:pPr algn="ctr"/>
                      <a:r>
                        <a:rPr lang="tr-TR" sz="2400" dirty="0" smtClean="0"/>
                        <a:t>KURUL 5</a:t>
                      </a:r>
                      <a:endParaRPr lang="tr-TR" sz="2400" dirty="0"/>
                    </a:p>
                  </a:txBody>
                  <a:tcPr/>
                </a:tc>
              </a:tr>
              <a:tr h="1161374">
                <a:tc>
                  <a:txBody>
                    <a:bodyPr/>
                    <a:lstStyle/>
                    <a:p>
                      <a:r>
                        <a:rPr lang="tr-TR" sz="2400" dirty="0" smtClean="0"/>
                        <a:t>2015-2016</a:t>
                      </a:r>
                      <a:endParaRPr lang="tr-TR" sz="2400"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tr-TR" sz="2400" dirty="0" smtClean="0"/>
                        <a:t>66,44</a:t>
                      </a:r>
                      <a:endParaRPr lang="tr-TR" sz="2400"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tr-TR" sz="2400" dirty="0" smtClean="0"/>
                        <a:t>65,73</a:t>
                      </a:r>
                      <a:endParaRPr lang="tr-TR" sz="2400"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tr-TR" sz="2400" dirty="0" smtClean="0"/>
                        <a:t>67,26</a:t>
                      </a:r>
                      <a:endParaRPr lang="tr-TR" sz="2400"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tr-TR" sz="2400" dirty="0" smtClean="0"/>
                        <a:t>71,09</a:t>
                      </a:r>
                      <a:endParaRPr lang="tr-TR" sz="2400" dirty="0"/>
                    </a:p>
                  </a:txBody>
                  <a:tcPr anchor="ctr"/>
                </a:tc>
                <a:tc>
                  <a:txBody>
                    <a:bodyPr/>
                    <a:lstStyle/>
                    <a:p>
                      <a:pPr algn="ctr"/>
                      <a:r>
                        <a:rPr lang="tr-TR" sz="2400" dirty="0" smtClean="0"/>
                        <a:t>68,5</a:t>
                      </a:r>
                      <a:endParaRPr lang="tr-TR" sz="2400" dirty="0"/>
                    </a:p>
                  </a:txBody>
                  <a:tcPr anchor="ctr"/>
                </a:tc>
              </a:tr>
              <a:tr h="1161374">
                <a:tc>
                  <a:txBody>
                    <a:bodyPr/>
                    <a:lstStyle/>
                    <a:p>
                      <a:r>
                        <a:rPr lang="tr-TR" sz="2400" dirty="0" smtClean="0"/>
                        <a:t>2016-2017</a:t>
                      </a:r>
                      <a:endParaRPr lang="tr-TR" sz="2400" dirty="0"/>
                    </a:p>
                  </a:txBody>
                  <a:tcPr anchor="ctr"/>
                </a:tc>
                <a:tc>
                  <a:txBody>
                    <a:bodyPr/>
                    <a:lstStyle/>
                    <a:p>
                      <a:pPr algn="ctr"/>
                      <a:r>
                        <a:rPr lang="tr-TR" sz="2400" dirty="0" smtClean="0"/>
                        <a:t>65,31</a:t>
                      </a:r>
                      <a:endParaRPr lang="tr-TR" sz="2400" dirty="0"/>
                    </a:p>
                  </a:txBody>
                  <a:tcPr anchor="ctr"/>
                </a:tc>
                <a:tc>
                  <a:txBody>
                    <a:bodyPr/>
                    <a:lstStyle/>
                    <a:p>
                      <a:pPr algn="ctr"/>
                      <a:r>
                        <a:rPr lang="tr-TR" sz="2400" dirty="0" smtClean="0"/>
                        <a:t>69,75</a:t>
                      </a:r>
                      <a:endParaRPr lang="tr-TR" sz="2400" dirty="0"/>
                    </a:p>
                  </a:txBody>
                  <a:tcPr anchor="ctr"/>
                </a:tc>
                <a:tc>
                  <a:txBody>
                    <a:bodyPr/>
                    <a:lstStyle/>
                    <a:p>
                      <a:pPr algn="ctr"/>
                      <a:r>
                        <a:rPr lang="tr-TR" sz="2400" dirty="0" smtClean="0"/>
                        <a:t>68,26</a:t>
                      </a:r>
                      <a:endParaRPr lang="tr-TR" sz="2400" dirty="0"/>
                    </a:p>
                  </a:txBody>
                  <a:tcPr anchor="ctr"/>
                </a:tc>
                <a:tc>
                  <a:txBody>
                    <a:bodyPr/>
                    <a:lstStyle/>
                    <a:p>
                      <a:pPr algn="ctr"/>
                      <a:r>
                        <a:rPr lang="tr-TR" sz="2400" dirty="0" smtClean="0"/>
                        <a:t>67,58</a:t>
                      </a:r>
                      <a:endParaRPr lang="tr-TR" sz="2400" dirty="0"/>
                    </a:p>
                  </a:txBody>
                  <a:tcPr anchor="ctr"/>
                </a:tc>
                <a:tc>
                  <a:txBody>
                    <a:bodyPr/>
                    <a:lstStyle/>
                    <a:p>
                      <a:pPr algn="ctr"/>
                      <a:r>
                        <a:rPr lang="tr-TR" sz="2400" dirty="0" smtClean="0"/>
                        <a:t>-</a:t>
                      </a:r>
                      <a:endParaRPr lang="tr-TR" sz="2400" dirty="0"/>
                    </a:p>
                  </a:txBody>
                  <a:tcPr anchor="ctr"/>
                </a:tc>
              </a:tr>
            </a:tbl>
          </a:graphicData>
        </a:graphic>
      </p:graphicFrame>
    </p:spTree>
    <p:extLst>
      <p:ext uri="{BB962C8B-B14F-4D97-AF65-F5344CB8AC3E}">
        <p14:creationId xmlns:p14="http://schemas.microsoft.com/office/powerpoint/2010/main" xmlns="" val="320276428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688" y="490330"/>
            <a:ext cx="7407275" cy="781879"/>
          </a:xfrm>
        </p:spPr>
        <p:txBody>
          <a:bodyPr/>
          <a:lstStyle/>
          <a:p>
            <a:r>
              <a:rPr lang="tr-TR" dirty="0" smtClean="0"/>
              <a:t>ANKETİMİZ</a:t>
            </a:r>
            <a:endParaRPr lang="tr-TR" dirty="0"/>
          </a:p>
        </p:txBody>
      </p:sp>
      <p:sp>
        <p:nvSpPr>
          <p:cNvPr id="3" name="2 İçerik Yer Tutucusu"/>
          <p:cNvSpPr>
            <a:spLocks noGrp="1"/>
          </p:cNvSpPr>
          <p:nvPr>
            <p:ph idx="1"/>
          </p:nvPr>
        </p:nvSpPr>
        <p:spPr>
          <a:xfrm>
            <a:off x="531247" y="1246366"/>
            <a:ext cx="8358311" cy="1059512"/>
          </a:xfrm>
        </p:spPr>
        <p:txBody>
          <a:bodyPr/>
          <a:lstStyle/>
          <a:p>
            <a:r>
              <a:rPr lang="tr-TR" sz="2200" dirty="0" smtClean="0"/>
              <a:t>Sınıfın sorunlarını daha iyi belirleyip anlatabilmemiz adına 20 soruluk (içinde görüşlerini yazabilecekleri açık uçlu sorular olan) anket formu düzenledik. Anketimize 130 kişi katıldı. </a:t>
            </a:r>
          </a:p>
          <a:p>
            <a:endParaRPr lang="tr-TR" sz="2200" dirty="0"/>
          </a:p>
        </p:txBody>
      </p:sp>
      <p:pic>
        <p:nvPicPr>
          <p:cNvPr id="4" name="Resim 3" descr="WhatsApp - Google Chrome"/>
          <p:cNvPicPr>
            <a:picLocks noChangeAspect="1"/>
          </p:cNvPicPr>
          <p:nvPr/>
        </p:nvPicPr>
        <p:blipFill rotWithShape="1">
          <a:blip r:embed="rId2" cstate="print">
            <a:extLst>
              <a:ext uri="{28A0092B-C50C-407E-A947-70E740481C1C}">
                <a14:useLocalDpi xmlns:a14="http://schemas.microsoft.com/office/drawing/2010/main" xmlns="" val="0"/>
              </a:ext>
            </a:extLst>
          </a:blip>
          <a:srcRect l="40887" t="30247" r="42282" b="43607"/>
          <a:stretch/>
        </p:blipFill>
        <p:spPr>
          <a:xfrm>
            <a:off x="1513662" y="3227095"/>
            <a:ext cx="3479758" cy="321459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rcRect b="12674"/>
          <a:stretch>
            <a:fillRect/>
          </a:stretch>
        </p:blipFill>
        <p:spPr>
          <a:xfrm>
            <a:off x="6122505" y="2329732"/>
            <a:ext cx="2755557" cy="4277923"/>
          </a:xfrm>
          <a:prstGeom prst="rect">
            <a:avLst/>
          </a:prstGeom>
        </p:spPr>
      </p:pic>
      <p:sp>
        <p:nvSpPr>
          <p:cNvPr id="6" name="2 İçerik Yer Tutucusu"/>
          <p:cNvSpPr txBox="1">
            <a:spLocks/>
          </p:cNvSpPr>
          <p:nvPr/>
        </p:nvSpPr>
        <p:spPr bwMode="auto">
          <a:xfrm>
            <a:off x="484866" y="2400630"/>
            <a:ext cx="5764860" cy="763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marR="0" lvl="0" indent="-136525" algn="l" defTabSz="685800" rtl="0" eaLnBrk="1" fontAlgn="base" latinLnBrk="0" hangingPunct="1">
              <a:lnSpc>
                <a:spcPct val="90000"/>
              </a:lnSpc>
              <a:spcBef>
                <a:spcPts val="1000"/>
              </a:spcBef>
              <a:spcAft>
                <a:spcPct val="0"/>
              </a:spcAft>
              <a:buClr>
                <a:schemeClr val="accent1"/>
              </a:buClr>
              <a:buSzPct val="80000"/>
              <a:buFont typeface="Corbel" panose="020B0503020204020204" pitchFamily="34" charset="0"/>
              <a:buChar char="•"/>
              <a:tabLst/>
              <a:defRPr/>
            </a:pPr>
            <a:r>
              <a:rPr kumimoji="0" lang="tr-TR" sz="2200" i="0" u="none" strike="noStrike" kern="1200" cap="none" spc="0" normalizeH="0" baseline="0" noProof="0" dirty="0" smtClean="0">
                <a:ln>
                  <a:noFill/>
                </a:ln>
                <a:solidFill>
                  <a:schemeClr val="accent1"/>
                </a:solidFill>
                <a:effectLst/>
                <a:uLnTx/>
                <a:uFillTx/>
                <a:latin typeface="+mn-lt"/>
                <a:ea typeface="+mn-ea"/>
                <a:cs typeface="+mn-cs"/>
              </a:rPr>
              <a:t>Sunumumuz bu ankete verilen cevaplar ve görüşlere göre hazırlanmıştır.</a:t>
            </a:r>
          </a:p>
          <a:p>
            <a:pPr marL="171450" marR="0" lvl="0" indent="-136525" algn="l" defTabSz="685800" rtl="0" eaLnBrk="1" fontAlgn="base" latinLnBrk="0" hangingPunct="1">
              <a:lnSpc>
                <a:spcPct val="90000"/>
              </a:lnSpc>
              <a:spcBef>
                <a:spcPts val="1000"/>
              </a:spcBef>
              <a:spcAft>
                <a:spcPct val="0"/>
              </a:spcAft>
              <a:buClr>
                <a:schemeClr val="accent1"/>
              </a:buClr>
              <a:buSzPct val="80000"/>
              <a:buFont typeface="Corbel" panose="020B0503020204020204" pitchFamily="34" charset="0"/>
              <a:buChar char="•"/>
              <a:tabLst/>
              <a:defRPr/>
            </a:pPr>
            <a:endParaRPr kumimoji="0" lang="tr-TR" sz="220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7250" y="609601"/>
            <a:ext cx="7407275" cy="734169"/>
          </a:xfrm>
        </p:spPr>
        <p:txBody>
          <a:bodyPr/>
          <a:lstStyle/>
          <a:p>
            <a:r>
              <a:rPr lang="tr-TR" dirty="0" smtClean="0"/>
              <a:t>DERSLİKLERİMİZ</a:t>
            </a:r>
            <a:endParaRPr lang="tr-T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8900" y="1516711"/>
            <a:ext cx="6311915"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1049572" y="5756744"/>
            <a:ext cx="2679590" cy="400110"/>
          </a:xfrm>
          <a:prstGeom prst="rect">
            <a:avLst/>
          </a:prstGeom>
          <a:noFill/>
        </p:spPr>
        <p:txBody>
          <a:bodyPr wrap="square" rtlCol="0">
            <a:spAutoFit/>
          </a:bodyPr>
          <a:lstStyle/>
          <a:p>
            <a:r>
              <a:rPr lang="tr-TR" sz="2000" dirty="0" smtClean="0"/>
              <a:t>Kapasite: 202</a:t>
            </a:r>
            <a:endParaRPr lang="tr-TR" sz="2000" dirty="0"/>
          </a:p>
        </p:txBody>
      </p:sp>
    </p:spTree>
    <p:extLst>
      <p:ext uri="{BB962C8B-B14F-4D97-AF65-F5344CB8AC3E}">
        <p14:creationId xmlns:p14="http://schemas.microsoft.com/office/powerpoint/2010/main" xmlns="" val="366859728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2065" y="548640"/>
            <a:ext cx="7407275" cy="699715"/>
          </a:xfrm>
        </p:spPr>
        <p:txBody>
          <a:bodyPr/>
          <a:lstStyle/>
          <a:p>
            <a:r>
              <a:rPr lang="tr-TR" dirty="0" smtClean="0">
                <a:solidFill>
                  <a:srgbClr val="2F7357"/>
                </a:solidFill>
                <a:latin typeface="Segoe UI" panose="020B0502040204020203" pitchFamily="34" charset="0"/>
                <a:cs typeface="Segoe UI" panose="020B0502040204020203" pitchFamily="34" charset="0"/>
              </a:rPr>
              <a:t>SINIFIN FİZİKSEL SORUNLARI</a:t>
            </a:r>
            <a:endParaRPr lang="tr-TR" dirty="0">
              <a:solidFill>
                <a:srgbClr val="2F7357"/>
              </a:solidFill>
              <a:latin typeface="Segoe UI" panose="020B0502040204020203" pitchFamily="34" charset="0"/>
              <a:cs typeface="Segoe UI" panose="020B0502040204020203" pitchFamily="34" charset="0"/>
            </a:endParaRPr>
          </a:p>
        </p:txBody>
      </p:sp>
      <p:sp>
        <p:nvSpPr>
          <p:cNvPr id="3" name="İçerik Yer Tutucusu 2"/>
          <p:cNvSpPr>
            <a:spLocks noGrp="1"/>
          </p:cNvSpPr>
          <p:nvPr>
            <p:ph idx="1"/>
          </p:nvPr>
        </p:nvSpPr>
        <p:spPr>
          <a:xfrm>
            <a:off x="563284" y="1642607"/>
            <a:ext cx="8135442" cy="4122090"/>
          </a:xfrm>
        </p:spPr>
        <p:txBody>
          <a:bodyPr/>
          <a:lstStyle/>
          <a:p>
            <a:r>
              <a:rPr lang="tr-TR" sz="2400" dirty="0" smtClean="0"/>
              <a:t>Sınıfımızda ısınma sistemiyle ilgili sorunlar yaşıyoruz. </a:t>
            </a:r>
            <a:r>
              <a:rPr lang="tr-TR" sz="2400" dirty="0"/>
              <a:t>T</a:t>
            </a:r>
            <a:r>
              <a:rPr lang="tr-TR" sz="2400" dirty="0" smtClean="0"/>
              <a:t>eknik servisle bu sorunu yıl içinde defalarca konuşmamıza rağmen sınıfın ısısı düşük oluyor.</a:t>
            </a:r>
          </a:p>
          <a:p>
            <a:r>
              <a:rPr lang="tr-TR" sz="2400" dirty="0" smtClean="0"/>
              <a:t>Projeksiyon merceğinin değiştirilmiş olmasına rağmen renk ayarı ve netliği konusunda sıkıntılar yaşıyoruz.</a:t>
            </a:r>
          </a:p>
          <a:p>
            <a:r>
              <a:rPr lang="tr-TR" sz="2400" dirty="0" smtClean="0"/>
              <a:t>Ses sistemi ile ilgili sorunlar yaşıyoruz. Yıl boyunca, hocalarımızın da talep etmesine rağmen yaka mikrofonu temin edemedik. </a:t>
            </a:r>
          </a:p>
          <a:p>
            <a:r>
              <a:rPr lang="tr-TR" sz="2400" dirty="0" smtClean="0"/>
              <a:t>Aydınlatma sisteminin yetersiz olduğunu düşünüyoruz.</a:t>
            </a:r>
          </a:p>
          <a:p>
            <a:r>
              <a:rPr lang="tr-TR" sz="2400" dirty="0" smtClean="0"/>
              <a:t>Sınıf tahtasının konumunun görmeye müsait olmayan yerde olması ve tahta kalemi ve silgisinin olmaması.</a:t>
            </a:r>
          </a:p>
        </p:txBody>
      </p:sp>
    </p:spTree>
    <p:extLst>
      <p:ext uri="{BB962C8B-B14F-4D97-AF65-F5344CB8AC3E}">
        <p14:creationId xmlns:p14="http://schemas.microsoft.com/office/powerpoint/2010/main" xmlns="" val="242517523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4335" y="238329"/>
            <a:ext cx="7407275" cy="970275"/>
          </a:xfrm>
        </p:spPr>
        <p:txBody>
          <a:bodyPr/>
          <a:lstStyle/>
          <a:p>
            <a:r>
              <a:rPr lang="tr-TR" dirty="0" smtClean="0">
                <a:solidFill>
                  <a:srgbClr val="2F7357"/>
                </a:solidFill>
                <a:latin typeface="Segoe UI" panose="020B0502040204020203" pitchFamily="34" charset="0"/>
                <a:cs typeface="Segoe UI" panose="020B0502040204020203" pitchFamily="34" charset="0"/>
              </a:rPr>
              <a:t>EK SINIF</a:t>
            </a:r>
            <a:endParaRPr lang="tr-TR" dirty="0">
              <a:solidFill>
                <a:srgbClr val="2F7357"/>
              </a:solidFill>
              <a:latin typeface="Segoe UI" panose="020B0502040204020203" pitchFamily="34" charset="0"/>
              <a:cs typeface="Segoe UI" panose="020B0502040204020203" pitchFamily="34" charset="0"/>
            </a:endParaRPr>
          </a:p>
        </p:txBody>
      </p:sp>
      <p:sp>
        <p:nvSpPr>
          <p:cNvPr id="3" name="İçerik Yer Tutucusu 2"/>
          <p:cNvSpPr>
            <a:spLocks noGrp="1"/>
          </p:cNvSpPr>
          <p:nvPr>
            <p:ph idx="1"/>
          </p:nvPr>
        </p:nvSpPr>
        <p:spPr>
          <a:xfrm>
            <a:off x="499441" y="1189126"/>
            <a:ext cx="8151578" cy="5330944"/>
          </a:xfrm>
        </p:spPr>
        <p:txBody>
          <a:bodyPr/>
          <a:lstStyle/>
          <a:p>
            <a:pPr>
              <a:buNone/>
            </a:pPr>
            <a:r>
              <a:rPr lang="tr-TR" sz="2400" dirty="0" smtClean="0">
                <a:solidFill>
                  <a:srgbClr val="2F7357"/>
                </a:solidFill>
                <a:latin typeface="Segoe UI" panose="020B0502040204020203" pitchFamily="34" charset="0"/>
                <a:cs typeface="Segoe UI" panose="020B0502040204020203" pitchFamily="34" charset="0"/>
              </a:rPr>
              <a:t>  Öğrenci sayısının amfi kapasitesinden fazla olmasından dolayı ek sınıf açıldı fakat sınıf teknik sebeplerin yetersiz olmasından dolayı etkin bir şekilde kullanılamadı.</a:t>
            </a:r>
          </a:p>
          <a:p>
            <a:pPr>
              <a:buNone/>
            </a:pPr>
            <a:endParaRPr lang="tr-TR" sz="800" b="1" dirty="0" smtClean="0">
              <a:solidFill>
                <a:srgbClr val="2F7357"/>
              </a:solidFill>
              <a:latin typeface="Segoe UI" panose="020B0502040204020203" pitchFamily="34" charset="0"/>
              <a:cs typeface="Segoe UI" panose="020B0502040204020203" pitchFamily="34" charset="0"/>
            </a:endParaRPr>
          </a:p>
          <a:p>
            <a:pPr>
              <a:buNone/>
            </a:pPr>
            <a:r>
              <a:rPr lang="tr-TR" sz="2400" b="1" dirty="0" smtClean="0">
                <a:solidFill>
                  <a:srgbClr val="2F7357"/>
                </a:solidFill>
                <a:latin typeface="Segoe UI" panose="020B0502040204020203" pitchFamily="34" charset="0"/>
                <a:cs typeface="Segoe UI" panose="020B0502040204020203" pitchFamily="34" charset="0"/>
              </a:rPr>
              <a:t>Etkin kullanılmamasının sebepleri </a:t>
            </a:r>
            <a:r>
              <a:rPr lang="tr-TR" sz="2400" dirty="0" smtClean="0">
                <a:solidFill>
                  <a:srgbClr val="2F7357"/>
                </a:solidFill>
                <a:latin typeface="Segoe UI" panose="020B0502040204020203" pitchFamily="34" charset="0"/>
                <a:cs typeface="Segoe UI" panose="020B0502040204020203" pitchFamily="34" charset="0"/>
              </a:rPr>
              <a:t>;</a:t>
            </a:r>
          </a:p>
          <a:p>
            <a:r>
              <a:rPr lang="tr-TR" sz="2400" dirty="0" smtClean="0">
                <a:solidFill>
                  <a:srgbClr val="2F7357"/>
                </a:solidFill>
                <a:latin typeface="Segoe UI" panose="020B0502040204020203" pitchFamily="34" charset="0"/>
                <a:cs typeface="Segoe UI" panose="020B0502040204020203" pitchFamily="34" charset="0"/>
              </a:rPr>
              <a:t>Hocanın görüntüsünün çok küçük olması ve yansıyan görselde konu anlatıldığında neresinin anlatıldığının anlaşılmaması.</a:t>
            </a:r>
          </a:p>
          <a:p>
            <a:r>
              <a:rPr lang="tr-TR" sz="2400" dirty="0" smtClean="0">
                <a:solidFill>
                  <a:srgbClr val="2F7357"/>
                </a:solidFill>
                <a:latin typeface="Segoe UI" panose="020B0502040204020203" pitchFamily="34" charset="0"/>
                <a:cs typeface="Segoe UI" panose="020B0502040204020203" pitchFamily="34" charset="0"/>
              </a:rPr>
              <a:t>Ses ayarının yapılamaması</a:t>
            </a:r>
          </a:p>
          <a:p>
            <a:r>
              <a:rPr lang="tr-TR" sz="2400" dirty="0" smtClean="0">
                <a:solidFill>
                  <a:srgbClr val="2F7357"/>
                </a:solidFill>
                <a:latin typeface="Segoe UI" panose="020B0502040204020203" pitchFamily="34" charset="0"/>
                <a:cs typeface="Segoe UI" panose="020B0502040204020203" pitchFamily="34" charset="0"/>
              </a:rPr>
              <a:t>Sınıfın ısısının kendi sınıfımızdan </a:t>
            </a:r>
            <a:r>
              <a:rPr lang="tr-TR" sz="2400" dirty="0">
                <a:solidFill>
                  <a:srgbClr val="2F7357"/>
                </a:solidFill>
                <a:latin typeface="Segoe UI" panose="020B0502040204020203" pitchFamily="34" charset="0"/>
                <a:cs typeface="Segoe UI" panose="020B0502040204020203" pitchFamily="34" charset="0"/>
              </a:rPr>
              <a:t>ç</a:t>
            </a:r>
            <a:r>
              <a:rPr lang="tr-TR" sz="2400" dirty="0" smtClean="0">
                <a:solidFill>
                  <a:srgbClr val="2F7357"/>
                </a:solidFill>
                <a:latin typeface="Segoe UI" panose="020B0502040204020203" pitchFamily="34" charset="0"/>
                <a:cs typeface="Segoe UI" panose="020B0502040204020203" pitchFamily="34" charset="0"/>
              </a:rPr>
              <a:t>ok daha düşük olması</a:t>
            </a:r>
          </a:p>
          <a:p>
            <a:endParaRPr lang="tr-TR" sz="1000" dirty="0" smtClean="0">
              <a:solidFill>
                <a:srgbClr val="2F7357"/>
              </a:solidFill>
              <a:latin typeface="Segoe UI" panose="020B0502040204020203" pitchFamily="34" charset="0"/>
              <a:cs typeface="Segoe UI" panose="020B0502040204020203" pitchFamily="34" charset="0"/>
            </a:endParaRPr>
          </a:p>
          <a:p>
            <a:pPr>
              <a:buNone/>
            </a:pPr>
            <a:r>
              <a:rPr lang="tr-TR" sz="2400" b="1" dirty="0" smtClean="0">
                <a:solidFill>
                  <a:srgbClr val="2F7357"/>
                </a:solidFill>
                <a:latin typeface="Segoe UI" panose="020B0502040204020203" pitchFamily="34" charset="0"/>
                <a:cs typeface="Segoe UI" panose="020B0502040204020203" pitchFamily="34" charset="0"/>
              </a:rPr>
              <a:t>Çözüm önerilerimiz:</a:t>
            </a:r>
          </a:p>
          <a:p>
            <a:r>
              <a:rPr lang="tr-TR" sz="2400" dirty="0" smtClean="0">
                <a:solidFill>
                  <a:srgbClr val="2F7357"/>
                </a:solidFill>
                <a:latin typeface="Segoe UI" panose="020B0502040204020203" pitchFamily="34" charset="0"/>
                <a:cs typeface="Segoe UI" panose="020B0502040204020203" pitchFamily="34" charset="0"/>
              </a:rPr>
              <a:t>Sınıfın ikiye bölünerek ders programının iki ayrı sınıf bazında tekrar düzenlenmesi.</a:t>
            </a:r>
          </a:p>
        </p:txBody>
      </p:sp>
    </p:spTree>
    <p:extLst>
      <p:ext uri="{BB962C8B-B14F-4D97-AF65-F5344CB8AC3E}">
        <p14:creationId xmlns:p14="http://schemas.microsoft.com/office/powerpoint/2010/main" xmlns="" val="53477494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3441" y="252379"/>
            <a:ext cx="7407275" cy="765388"/>
          </a:xfrm>
        </p:spPr>
        <p:txBody>
          <a:bodyPr/>
          <a:lstStyle/>
          <a:p>
            <a:r>
              <a:rPr lang="tr-TR" dirty="0" smtClean="0">
                <a:solidFill>
                  <a:srgbClr val="2F7357"/>
                </a:solidFill>
                <a:latin typeface="Segoe UI" panose="020B0502040204020203" pitchFamily="34" charset="0"/>
                <a:cs typeface="Segoe UI" panose="020B0502040204020203" pitchFamily="34" charset="0"/>
              </a:rPr>
              <a:t>DERS NOTLARI</a:t>
            </a:r>
            <a:endParaRPr lang="tr-TR" dirty="0">
              <a:solidFill>
                <a:srgbClr val="2F7357"/>
              </a:solidFill>
              <a:latin typeface="Segoe UI" panose="020B0502040204020203" pitchFamily="34" charset="0"/>
              <a:cs typeface="Segoe UI" panose="020B0502040204020203" pitchFamily="34" charset="0"/>
            </a:endParaRPr>
          </a:p>
        </p:txBody>
      </p:sp>
      <p:sp>
        <p:nvSpPr>
          <p:cNvPr id="3" name="İçerik Yer Tutucusu 2"/>
          <p:cNvSpPr>
            <a:spLocks noGrp="1"/>
          </p:cNvSpPr>
          <p:nvPr>
            <p:ph idx="1"/>
          </p:nvPr>
        </p:nvSpPr>
        <p:spPr>
          <a:xfrm>
            <a:off x="349857" y="1110379"/>
            <a:ext cx="8372724" cy="5194996"/>
          </a:xfrm>
        </p:spPr>
        <p:txBody>
          <a:bodyPr/>
          <a:lstStyle/>
          <a:p>
            <a:r>
              <a:rPr lang="tr-TR" sz="2150" dirty="0" smtClean="0">
                <a:solidFill>
                  <a:srgbClr val="2F7357"/>
                </a:solidFill>
                <a:latin typeface="Segoe UI" panose="020B0502040204020203" pitchFamily="34" charset="0"/>
                <a:cs typeface="Segoe UI" panose="020B0502040204020203" pitchFamily="34" charset="0"/>
              </a:rPr>
              <a:t>Ders notlarının her kurul öncesi güncel olarak verilmesi.</a:t>
            </a:r>
          </a:p>
          <a:p>
            <a:r>
              <a:rPr lang="tr-TR" sz="2150" dirty="0" smtClean="0">
                <a:solidFill>
                  <a:srgbClr val="2F7357"/>
                </a:solidFill>
                <a:latin typeface="Segoe UI" panose="020B0502040204020203" pitchFamily="34" charset="0"/>
                <a:cs typeface="Segoe UI" panose="020B0502040204020203" pitchFamily="34" charset="0"/>
              </a:rPr>
              <a:t>Hazırlanan sunumlarda arka plan ve yazı renklerinin daha sade, vurgulanan yerlerin de renkli seçilmesine </a:t>
            </a:r>
            <a:r>
              <a:rPr lang="tr-TR" sz="2150" dirty="0">
                <a:solidFill>
                  <a:srgbClr val="2F7357"/>
                </a:solidFill>
                <a:latin typeface="Segoe UI" panose="020B0502040204020203" pitchFamily="34" charset="0"/>
                <a:cs typeface="Segoe UI" panose="020B0502040204020203" pitchFamily="34" charset="0"/>
              </a:rPr>
              <a:t>ö</a:t>
            </a:r>
            <a:r>
              <a:rPr lang="tr-TR" sz="2150" dirty="0" smtClean="0">
                <a:solidFill>
                  <a:srgbClr val="2F7357"/>
                </a:solidFill>
                <a:latin typeface="Segoe UI" panose="020B0502040204020203" pitchFamily="34" charset="0"/>
                <a:cs typeface="Segoe UI" panose="020B0502040204020203" pitchFamily="34" charset="0"/>
              </a:rPr>
              <a:t>zen gösterilmesi</a:t>
            </a:r>
          </a:p>
          <a:p>
            <a:r>
              <a:rPr lang="tr-TR" sz="2150" dirty="0" smtClean="0">
                <a:solidFill>
                  <a:srgbClr val="2F7357"/>
                </a:solidFill>
                <a:latin typeface="Segoe UI" panose="020B0502040204020203" pitchFamily="34" charset="0"/>
                <a:cs typeface="Segoe UI" panose="020B0502040204020203" pitchFamily="34" charset="0"/>
              </a:rPr>
              <a:t>Notların sonunda konuyla ilgili gerek TUS sorusu gerek hocalarımızın hazırladığı </a:t>
            </a:r>
            <a:r>
              <a:rPr lang="tr-TR" sz="2150" dirty="0">
                <a:solidFill>
                  <a:srgbClr val="2F7357"/>
                </a:solidFill>
                <a:latin typeface="Segoe UI" panose="020B0502040204020203" pitchFamily="34" charset="0"/>
                <a:cs typeface="Segoe UI" panose="020B0502040204020203" pitchFamily="34" charset="0"/>
              </a:rPr>
              <a:t>ö</a:t>
            </a:r>
            <a:r>
              <a:rPr lang="tr-TR" sz="2150" dirty="0" smtClean="0">
                <a:solidFill>
                  <a:srgbClr val="2F7357"/>
                </a:solidFill>
                <a:latin typeface="Segoe UI" panose="020B0502040204020203" pitchFamily="34" charset="0"/>
                <a:cs typeface="Segoe UI" panose="020B0502040204020203" pitchFamily="34" charset="0"/>
              </a:rPr>
              <a:t>rnek soruların eklenmesi ( ankete katılanların %100’ü bu fikri onaylamıştır.)</a:t>
            </a:r>
          </a:p>
          <a:p>
            <a:r>
              <a:rPr lang="tr-TR" sz="2150" dirty="0" smtClean="0">
                <a:solidFill>
                  <a:srgbClr val="2F7357"/>
                </a:solidFill>
                <a:latin typeface="Segoe UI" panose="020B0502040204020203" pitchFamily="34" charset="0"/>
                <a:cs typeface="Segoe UI" panose="020B0502040204020203" pitchFamily="34" charset="0"/>
              </a:rPr>
              <a:t>Sunumların yalnızca resim ya da yalnızca metin </a:t>
            </a:r>
            <a:r>
              <a:rPr lang="tr-TR" sz="2150" dirty="0">
                <a:solidFill>
                  <a:srgbClr val="2F7357"/>
                </a:solidFill>
                <a:latin typeface="Segoe UI" panose="020B0502040204020203" pitchFamily="34" charset="0"/>
                <a:cs typeface="Segoe UI" panose="020B0502040204020203" pitchFamily="34" charset="0"/>
              </a:rPr>
              <a:t>ş</a:t>
            </a:r>
            <a:r>
              <a:rPr lang="tr-TR" sz="2150" dirty="0" smtClean="0">
                <a:solidFill>
                  <a:srgbClr val="2F7357"/>
                </a:solidFill>
                <a:latin typeface="Segoe UI" panose="020B0502040204020203" pitchFamily="34" charset="0"/>
                <a:cs typeface="Segoe UI" panose="020B0502040204020203" pitchFamily="34" charset="0"/>
              </a:rPr>
              <a:t>eklinde hazırlanması yerine görsellerin yazıyı tamamlayıcı </a:t>
            </a:r>
            <a:r>
              <a:rPr lang="tr-TR" sz="2150" dirty="0">
                <a:solidFill>
                  <a:srgbClr val="2F7357"/>
                </a:solidFill>
                <a:latin typeface="Segoe UI" panose="020B0502040204020203" pitchFamily="34" charset="0"/>
                <a:cs typeface="Segoe UI" panose="020B0502040204020203" pitchFamily="34" charset="0"/>
              </a:rPr>
              <a:t>ş</a:t>
            </a:r>
            <a:r>
              <a:rPr lang="tr-TR" sz="2150" dirty="0" smtClean="0">
                <a:solidFill>
                  <a:srgbClr val="2F7357"/>
                </a:solidFill>
                <a:latin typeface="Segoe UI" panose="020B0502040204020203" pitchFamily="34" charset="0"/>
                <a:cs typeface="Segoe UI" panose="020B0502040204020203" pitchFamily="34" charset="0"/>
              </a:rPr>
              <a:t>ekilde  hazırlanmasına özen gösterilmesi.</a:t>
            </a:r>
          </a:p>
          <a:p>
            <a:r>
              <a:rPr lang="tr-TR" sz="2150" dirty="0" smtClean="0">
                <a:solidFill>
                  <a:srgbClr val="2F7357"/>
                </a:solidFill>
                <a:latin typeface="Segoe UI" panose="020B0502040204020203" pitchFamily="34" charset="0"/>
                <a:cs typeface="Segoe UI" panose="020B0502040204020203" pitchFamily="34" charset="0"/>
              </a:rPr>
              <a:t>Hocalarımızın hazırladığı ders sunumlarını bizlerle paylaşması ya da ders notu şeklinde hazırlanan başka bir kaynağı bize sunmaları.</a:t>
            </a:r>
          </a:p>
          <a:p>
            <a:r>
              <a:rPr lang="tr-TR" sz="2150" dirty="0" smtClean="0">
                <a:solidFill>
                  <a:srgbClr val="2F7357"/>
                </a:solidFill>
                <a:latin typeface="Segoe UI" panose="020B0502040204020203" pitchFamily="34" charset="0"/>
                <a:cs typeface="Segoe UI" panose="020B0502040204020203" pitchFamily="34" charset="0"/>
              </a:rPr>
              <a:t>Sunumda yer alan cümlelerin kendilerine hatırlatıcı bazda değil öğrencini anlayabileceği tarzda hazırlanmasına önem gösterilmesi</a:t>
            </a:r>
          </a:p>
          <a:p>
            <a:r>
              <a:rPr lang="tr-TR" sz="2150" dirty="0" smtClean="0">
                <a:solidFill>
                  <a:srgbClr val="2F7357"/>
                </a:solidFill>
                <a:latin typeface="Segoe UI" panose="020B0502040204020203" pitchFamily="34" charset="0"/>
                <a:cs typeface="Segoe UI" panose="020B0502040204020203" pitchFamily="34" charset="0"/>
              </a:rPr>
              <a:t>Ders notlarındaki başlıkların ders programındaki başlıkla paralellik göstermesi.</a:t>
            </a:r>
          </a:p>
          <a:p>
            <a:pPr>
              <a:buNone/>
            </a:pPr>
            <a:endParaRPr lang="tr-TR" sz="2150" dirty="0" smtClean="0">
              <a:solidFill>
                <a:srgbClr val="2F7357"/>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184056593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KANOPE">
  <a:themeElements>
    <a:clrScheme name="Özel 3">
      <a:dk1>
        <a:sysClr val="windowText" lastClr="000000"/>
      </a:dk1>
      <a:lt1>
        <a:sysClr val="window" lastClr="FFFFFF"/>
      </a:lt1>
      <a:dk2>
        <a:srgbClr val="455F51"/>
      </a:dk2>
      <a:lt2>
        <a:srgbClr val="E3DED1"/>
      </a:lt2>
      <a:accent1>
        <a:srgbClr val="2F7357"/>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
  <TotalTime>1448</TotalTime>
  <Words>1099</Words>
  <Application>Microsoft Office PowerPoint</Application>
  <PresentationFormat>Ekran Gösterisi (4:3)</PresentationFormat>
  <Paragraphs>149</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1_KANOPE</vt:lpstr>
      <vt:lpstr>   10. MEZUNİYET ÖNCESİ TIP EĞİTİMİ ÇALIŞTAYI   2016-2017   TIP EĞİTİMİ ÖĞRENCİ KOMİSYONU DÖNEM 2 ELİF SÖNMEZ     </vt:lpstr>
      <vt:lpstr>Slayt 2</vt:lpstr>
      <vt:lpstr>Ders Kurulları</vt:lpstr>
      <vt:lpstr>Sınıf Ortalaması</vt:lpstr>
      <vt:lpstr>ANKETİMİZ</vt:lpstr>
      <vt:lpstr>DERSLİKLERİMİZ</vt:lpstr>
      <vt:lpstr>SINIFIN FİZİKSEL SORUNLARI</vt:lpstr>
      <vt:lpstr>EK SINIF</vt:lpstr>
      <vt:lpstr>DERS NOTLARI</vt:lpstr>
      <vt:lpstr>Hastane Hizmetlerinden Yararlanma</vt:lpstr>
      <vt:lpstr>DERS PROGRAMI</vt:lpstr>
      <vt:lpstr>ANATOMİ</vt:lpstr>
      <vt:lpstr>ANATOMİ PRATİK VİDEOLARI</vt:lpstr>
      <vt:lpstr>BİYOKİMYA</vt:lpstr>
      <vt:lpstr>HİSTOLOJİ-EMBRİYOLOJİ</vt:lpstr>
      <vt:lpstr>FİZYOLOJİ</vt:lpstr>
      <vt:lpstr>Klinik Korelasyon Dersleri</vt:lpstr>
      <vt:lpstr>PDÖ ve Kanıta Dayalı Tıp Dersleri</vt:lpstr>
      <vt:lpstr>Kütüphane Oturma Kapasitesi ve Kitap Sayısı</vt:lpstr>
      <vt:lpstr>YEMEKHANE</vt:lpstr>
      <vt:lpstr>Fakülte Sosyal Etkinliklerinin Yetersizliği</vt:lpstr>
      <vt:lpstr>MESCİD</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tayyip özen</dc:creator>
  <cp:lastModifiedBy>Lenovo</cp:lastModifiedBy>
  <cp:revision>66</cp:revision>
  <dcterms:created xsi:type="dcterms:W3CDTF">2016-05-01T11:56:12Z</dcterms:created>
  <dcterms:modified xsi:type="dcterms:W3CDTF">2017-05-07T19:34:47Z</dcterms:modified>
</cp:coreProperties>
</file>