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3"/>
  </p:notesMasterIdLst>
  <p:sldIdLst>
    <p:sldId id="277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1" r:id="rId12"/>
    <p:sldId id="265" r:id="rId13"/>
    <p:sldId id="266" r:id="rId14"/>
    <p:sldId id="269" r:id="rId15"/>
    <p:sldId id="272" r:id="rId16"/>
    <p:sldId id="270" r:id="rId17"/>
    <p:sldId id="271" r:id="rId18"/>
    <p:sldId id="274" r:id="rId19"/>
    <p:sldId id="275" r:id="rId20"/>
    <p:sldId id="276" r:id="rId21"/>
    <p:sldId id="280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B02EA-5745-42D6-8210-8BE84998EA28}" type="datetimeFigureOut">
              <a:rPr lang="tr-TR" smtClean="0"/>
              <a:pPr/>
              <a:t>4.05.2016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CD179-29A9-4A21-831D-55C3DB81DDC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52ACD-B166-4DF8-9F54-8239FBC53AC3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236A-F4F5-4C9F-A7BD-0981A7AFE56D}" type="slidenum">
              <a:rPr lang="en-US" altLang="tr-TR" smtClean="0"/>
              <a:pPr/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xmlns="" val="20796619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6781FC-1442-42F9-A0BC-94787195CA6E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4BB8-FAFF-492B-9147-C856CD15D1B7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68394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E9C1F3-E3FA-40B4-99DB-75BB8EA199B1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EE57-6BE8-4B8A-9992-82B5609A6D80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6437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C0EEB-0DD1-4B94-A693-5799ADA7FFCF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4488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92B391-0339-4D4E-BEE5-A6CD0083B3F3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2788-365C-447A-BF7C-85AB269F7C81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49823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14A789-F944-4778-AFEA-FDB4F0F8505B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B9C7-132A-47D7-9FD8-A65C84819AC4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147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10C3A0-EEA8-4C38-9817-AF6945C84027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D0E5-7159-42FF-B89F-671EF91162F3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3039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60CB39-E154-42A3-9CB7-2B62D0AC239B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68BA-B00D-4E00-A494-517EEB80F232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98056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832F1D-ECA5-4DCE-B5C9-0BA30C4C0FCA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426-CA7E-484B-8FC3-871DE652D91F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588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79C92F-3F30-4A91-BD3E-E0471CB15933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F95D-7865-401D-839E-62F5416DAE52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61676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260B9-2DEF-4D26-9F94-131CBC0B31A9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34B8-A36E-439B-B632-5B1587F99CE8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3841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D7D8DD-A382-4419-AAEE-53AF3C301A01}" type="datetime1">
              <a:rPr lang="en-US" smtClean="0">
                <a:solidFill>
                  <a:srgbClr val="2F735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5/4/2016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F7BD85-89E7-48F6-970C-C199FE29201D}" type="slidenum">
              <a:rPr lang="en-US" altLang="tr-TR" smtClean="0">
                <a:solidFill>
                  <a:srgbClr val="2F735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 dirty="0">
              <a:solidFill>
                <a:srgbClr val="2F7357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3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9512" y="2420888"/>
            <a:ext cx="8775427" cy="4248471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9. MEZUNİYET ÖNCESİ TIP EĞİTİMİ ÇALIŞTAYI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2015-2016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TIP EĞİTİMİ ÖĞRENCİ KOMİSYONU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DÖNEM 3 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Ömer </a:t>
            </a:r>
            <a:r>
              <a:rPr lang="tr-TR" sz="28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Seytepe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– </a:t>
            </a:r>
            <a:r>
              <a:rPr lang="tr-TR" sz="28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Amina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2800" b="1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Majetic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tr-TR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689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Ölçme Değerlendirme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Çözüm önerilerimiz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Ölçme değerlendirmede kurullar ders saatlerine göre </a:t>
            </a:r>
            <a:r>
              <a:rPr lang="tr-TR" dirty="0" err="1" smtClean="0"/>
              <a:t>ağırlıklandırılabilir</a:t>
            </a:r>
            <a:r>
              <a:rPr lang="tr-TR" dirty="0" smtClean="0"/>
              <a:t>.</a:t>
            </a:r>
          </a:p>
          <a:p>
            <a:pPr marL="571500" indent="-571500">
              <a:buFont typeface="+mj-lt"/>
              <a:buAutoNum type="romanUcPeriod"/>
            </a:pPr>
            <a:endParaRPr lang="tr-TR" dirty="0" smtClean="0"/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Dersler AKTS sistemine göre kredilendirilebilir.</a:t>
            </a:r>
          </a:p>
          <a:p>
            <a:pPr marL="571500" indent="-571500">
              <a:buFont typeface="+mj-lt"/>
              <a:buAutoNum type="romanUcPeriod"/>
            </a:pPr>
            <a:endParaRPr lang="tr-TR" dirty="0" smtClean="0"/>
          </a:p>
          <a:p>
            <a:pPr marL="571500" indent="-571500">
              <a:buFont typeface="+mj-lt"/>
              <a:buAutoNum type="romanUcPeriod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10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Soru Barajı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Kurullarda bir dersteki soru sayısının yarısından az sayıda doğru yaptığımızda dersin soru sayısının yarısından kaç soru eksik yaptıysak, doğru sayımızdan o kadar sayıda doğrumuz siliniyor.</a:t>
            </a:r>
          </a:p>
          <a:p>
            <a:r>
              <a:rPr lang="tr-TR" dirty="0" smtClean="0"/>
              <a:t>Bu sistemde kurullarda 1 tane sorusu olan derslerde yanlış yaptığımız takdirde 1,5 yanlış yapmış sayılıyoruz ve çoğu zaman yuvarlamayla 2 soruluk puanımız silinmiş oluyor.</a:t>
            </a:r>
          </a:p>
          <a:p>
            <a:endParaRPr lang="tr-TR" dirty="0" smtClean="0"/>
          </a:p>
          <a:p>
            <a:r>
              <a:rPr lang="tr-TR" dirty="0" smtClean="0">
                <a:solidFill>
                  <a:srgbClr val="C00000"/>
                </a:solidFill>
              </a:rPr>
              <a:t>Çözüm önerimiz: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 smtClean="0"/>
              <a:t>Kurullarda tek sorusu bulunan derslerde baraj uygulamasının kaldırılması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11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Pratik Uygulamalar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Dönem 3’te sadece Tıbbi Patoloji, Tıbbi Mikrobiyoloji ve Halk Sağlığı derslerinin programda pratik saatleri var.</a:t>
            </a:r>
          </a:p>
          <a:p>
            <a:endParaRPr lang="tr-TR" dirty="0" smtClean="0"/>
          </a:p>
          <a:p>
            <a:r>
              <a:rPr lang="tr-TR" dirty="0" smtClean="0"/>
              <a:t>Ancak 64 ders saati bulunan Pediatri, 60 ders saati bulunan Dahiliye gibi derslerimizin maalesef pratik uygulamaları dönem 3’te mevcut değil.</a:t>
            </a:r>
          </a:p>
          <a:p>
            <a:endParaRPr lang="tr-TR" dirty="0" smtClean="0"/>
          </a:p>
          <a:p>
            <a:r>
              <a:rPr lang="tr-TR" dirty="0" smtClean="0"/>
              <a:t>Diğer birçok köklü Tıp Fakültesinde klinik pratik uygulamaları dönem 3’te başlıyor.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12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Pratik Uygulamaların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Çözüm önerilerimiz: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Dahiliye, Pediatri gibi klinik derslerimizde de pratik ders saatleri olmalı</a:t>
            </a:r>
          </a:p>
          <a:p>
            <a:pPr marL="571500" indent="-571500">
              <a:buFont typeface="+mj-lt"/>
              <a:buAutoNum type="romanUcPeriod"/>
            </a:pPr>
            <a:endParaRPr lang="tr-TR" dirty="0" smtClean="0"/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Derslerde gerek girişimsel işlemler gerek deneyler video anlatımlarla pekiştirilmeli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13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Halk Sağlığı Pratikleri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Gerek öğrenci sayısının kalabalık olması gerek maddi imkanlar gibi sebeplerle bu sene ders programında 32 saatlik yeri olan Halk Sağlığı uygulamalarını gerçekleştiremedik.</a:t>
            </a:r>
          </a:p>
          <a:p>
            <a:endParaRPr lang="tr-TR" dirty="0" smtClean="0"/>
          </a:p>
          <a:p>
            <a:r>
              <a:rPr lang="tr-TR" dirty="0" smtClean="0"/>
              <a:t>Hekimlik hayatımızda önemli yeri olan Halk Sağlığı’nın, pratik uygulamalarla da pekiştirecek imkanların sağlanmasının öğrenciler açısından önemli olduğunu düşünüyoruz.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14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PDÖ Uygulamaları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PDÖ uygulamaları bizlere araştırmacı bakış açısı kazandırması yönüyle çok fayda sağlıyor.</a:t>
            </a:r>
          </a:p>
          <a:p>
            <a:endParaRPr lang="tr-TR" dirty="0" smtClean="0"/>
          </a:p>
          <a:p>
            <a:r>
              <a:rPr lang="tr-TR" dirty="0" smtClean="0"/>
              <a:t>Ancak uygulamalar ancak yılda 8 saat kadar yapılabiliyor.</a:t>
            </a:r>
          </a:p>
          <a:p>
            <a:endParaRPr lang="tr-TR" dirty="0" smtClean="0"/>
          </a:p>
          <a:p>
            <a:r>
              <a:rPr lang="tr-TR" dirty="0" smtClean="0"/>
              <a:t>PDÖ saatleri artırılmasıyla öğrenciler daha çok araştırma, kaynaklara ulaşma becerisi kazanabilecektir.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15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Kütüphane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Kütüphanemiz geçen seneki geri bildirimlerimiz doğrultusunda genişletildi. Bu konuda yardımcı olan hocalarımıza teşekkür ediyoruz.</a:t>
            </a:r>
          </a:p>
          <a:p>
            <a:endParaRPr lang="tr-TR" dirty="0" smtClean="0"/>
          </a:p>
          <a:p>
            <a:r>
              <a:rPr lang="tr-TR" dirty="0" smtClean="0"/>
              <a:t>Maalesef kütüphanemizde </a:t>
            </a:r>
            <a:r>
              <a:rPr lang="tr-TR" b="1" dirty="0" smtClean="0"/>
              <a:t>güncel</a:t>
            </a:r>
            <a:r>
              <a:rPr lang="tr-TR" dirty="0" smtClean="0"/>
              <a:t> kaynak kitap yetersizliği yaşıyoruz. Var olan kitapların çoğu eski bilgileri içeriyor ve öğrenciler tarafından kullanılmıyor.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16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Kütüphane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Çözüm önerimiz: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Kaynak kitaplar öğrenci sayısına uygun olarak çoğaltılmalı ve emanet kitap olarak öğrencilere verilebilmesi düzenlenmeli.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17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Akademik Yıl </a:t>
            </a:r>
            <a:r>
              <a:rPr lang="tr-TR" dirty="0">
                <a:solidFill>
                  <a:srgbClr val="C00000"/>
                </a:solidFill>
              </a:rPr>
              <a:t>B</a:t>
            </a:r>
            <a:r>
              <a:rPr lang="tr-TR" dirty="0" smtClean="0">
                <a:solidFill>
                  <a:srgbClr val="C00000"/>
                </a:solidFill>
              </a:rPr>
              <a:t>aşlangıcı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Tıp Fakültesi ve diğer fakültelerin eğitim yılına başlama tarihleri yaklaşık olarak 2 haftalık farklılık gösteriyor. Bu farklılıktan dolayı gerek devlet yurtlarındaki imkanlar gerek ulaşım açısından öğrenciler çeşitli sıkıntılar yaşıyor.</a:t>
            </a:r>
          </a:p>
          <a:p>
            <a:endParaRPr lang="tr-TR" dirty="0" smtClean="0"/>
          </a:p>
          <a:p>
            <a:r>
              <a:rPr lang="tr-TR" dirty="0" smtClean="0"/>
              <a:t>Dönem 1-2-3’ün eğitim yılı başlangıç tarihleri diğer fakültelerle uyumlu olursa sene başındaki konaklama ve ulaşım sıkıntıları azalmış olur.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18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Yarıyıl Tatili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Yarıyıl tatilinin başlangıç tarihi yoğun kar yağışının olduğu döneme denk geliyor. Kar tatilleriyle derslerin ertelenmesi programda aksaklıklara ve sınavların tarihlerinin değişmesine sebep oluyor.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19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Dönem 3 Ders Kurulları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Kurul: Hastalıkların Biyolojik Temelleri</a:t>
            </a:r>
          </a:p>
          <a:p>
            <a:r>
              <a:rPr lang="tr-TR" dirty="0" smtClean="0"/>
              <a:t>2. Kurul: Dolaşım ve Solunum Sistemi Hastalıkları</a:t>
            </a:r>
          </a:p>
          <a:p>
            <a:r>
              <a:rPr lang="tr-TR" dirty="0" smtClean="0"/>
              <a:t>3. Kurul: Sindirim ve </a:t>
            </a:r>
            <a:r>
              <a:rPr lang="tr-TR" dirty="0" err="1" smtClean="0"/>
              <a:t>Hematopoetik</a:t>
            </a:r>
            <a:r>
              <a:rPr lang="tr-TR" dirty="0" smtClean="0"/>
              <a:t> Sistem Hastalıkları</a:t>
            </a:r>
          </a:p>
          <a:p>
            <a:r>
              <a:rPr lang="tr-TR" dirty="0" smtClean="0"/>
              <a:t>4. Kurul: </a:t>
            </a:r>
            <a:r>
              <a:rPr lang="tr-TR" dirty="0" err="1" smtClean="0"/>
              <a:t>Üriner</a:t>
            </a:r>
            <a:r>
              <a:rPr lang="tr-TR" dirty="0" smtClean="0"/>
              <a:t> Sistem Hastalıkları</a:t>
            </a:r>
          </a:p>
          <a:p>
            <a:r>
              <a:rPr lang="tr-TR" dirty="0" smtClean="0"/>
              <a:t>5. Kurul: Endokrin ve Üreme Sistemleri</a:t>
            </a:r>
          </a:p>
          <a:p>
            <a:r>
              <a:rPr lang="tr-TR" dirty="0" smtClean="0"/>
              <a:t>6. Kurul: Sinir Sistemi ve Psikiyatri</a:t>
            </a:r>
          </a:p>
          <a:p>
            <a:r>
              <a:rPr lang="tr-TR" dirty="0" smtClean="0"/>
              <a:t>7. Kurul: Kas ve İskelet Sistemleri</a:t>
            </a:r>
          </a:p>
          <a:p>
            <a:r>
              <a:rPr lang="tr-TR" dirty="0" smtClean="0"/>
              <a:t>8. Kurul: Toplum Sağlığı ve Etik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2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Yarıyıl Tatili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Çözüm önerimiz:</a:t>
            </a:r>
          </a:p>
          <a:p>
            <a:pPr marL="514350" indent="-514350">
              <a:buFont typeface="+mj-lt"/>
              <a:buAutoNum type="romanUcPeriod"/>
            </a:pPr>
            <a:r>
              <a:rPr lang="tr-TR" dirty="0" smtClean="0"/>
              <a:t>Ders programının olası kar tatili ihtimaline karşı esnek saatlerle hazırlanması ve serbest çalışma saatlerinin artırılmasıyla programdaki aksaklıklar minimuma indirilebilir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20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6000" dirty="0" smtClean="0"/>
              <a:t>TEŞEKKÜRLER</a:t>
            </a:r>
            <a:endParaRPr lang="tr-TR" sz="6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21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Ders Programı Değişiklikleri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Kurullarda eğitim yılının başında duyurulan ders programının büyük bir kısmı, yıl içinde değişikliğe uğruyor. </a:t>
            </a:r>
          </a:p>
          <a:p>
            <a:endParaRPr lang="tr-TR" dirty="0" smtClean="0"/>
          </a:p>
          <a:p>
            <a:r>
              <a:rPr lang="tr-TR" dirty="0" smtClean="0"/>
              <a:t>Yoğun teorik program sebebiyle ertelenen derslerden dolayı öğle aralarında dahi dersler işleniyor.</a:t>
            </a:r>
          </a:p>
          <a:p>
            <a:endParaRPr lang="tr-TR" dirty="0" smtClean="0"/>
          </a:p>
          <a:p>
            <a:r>
              <a:rPr lang="tr-TR" dirty="0" smtClean="0"/>
              <a:t>Sınavlara hazırlanmamız için gereken süre olan Serbest Çalışma Saatleri ertelenen dersler için kullanılmak zorunda kalınıyor.</a:t>
            </a: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3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Ders Programı Değişiklikleri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Nedenler: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Hocalarımızın kongre tarihlerinin ders programlarıyla uyuşmaması</a:t>
            </a:r>
          </a:p>
          <a:p>
            <a:pPr marL="571500" indent="-571500">
              <a:buFont typeface="+mj-lt"/>
              <a:buAutoNum type="romanUcPeriod"/>
            </a:pPr>
            <a:endParaRPr lang="tr-TR" dirty="0" smtClean="0"/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Ders saatlerinin hasta muayene ve girişimsel işlemlerle aynı saate denk gelmesi</a:t>
            </a:r>
          </a:p>
          <a:p>
            <a:pPr marL="571500" indent="-571500">
              <a:buFont typeface="+mj-lt"/>
              <a:buAutoNum type="romanUcPeriod"/>
            </a:pPr>
            <a:endParaRPr lang="tr-TR" dirty="0" smtClean="0"/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Hocalarımızın derslerinin farklı dönem veya farklı bölümlerdeki ders saatleriyle aynı zamana denk gelmesi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4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Ders Programı Değişiklikleri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Çözüm önerilerimiz: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Her kuruldaki ders saatleri, kurul başında hocalarımıza etkin bir şekilde iletilmeli</a:t>
            </a:r>
          </a:p>
          <a:p>
            <a:pPr marL="571500" indent="-571500">
              <a:buFont typeface="+mj-lt"/>
              <a:buAutoNum type="romanUcPeriod"/>
            </a:pPr>
            <a:endParaRPr lang="tr-TR" dirty="0" smtClean="0"/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Kongre, girişimsel işlemler vs gibi durumlarda ders programı değişiklikleri </a:t>
            </a:r>
            <a:r>
              <a:rPr lang="tr-TR" b="1" dirty="0" smtClean="0"/>
              <a:t>yeterli süre önce</a:t>
            </a:r>
            <a:r>
              <a:rPr lang="tr-TR" dirty="0" smtClean="0"/>
              <a:t> öğrencilere bildirilmeli</a:t>
            </a:r>
          </a:p>
          <a:p>
            <a:pPr marL="571500" indent="-571500">
              <a:buFont typeface="+mj-lt"/>
              <a:buAutoNum type="romanUcPeriod"/>
            </a:pPr>
            <a:endParaRPr lang="tr-TR" dirty="0" smtClean="0"/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Ders programının düzenli bir şekilde devam edip etmediği kontrol edilmeli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5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Hatalı Sorular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100 soruluk kurul sınavlarımızda her kurul ortalama 5er soru iptal ediliyor.</a:t>
            </a:r>
          </a:p>
          <a:p>
            <a:endParaRPr lang="tr-TR" dirty="0" smtClean="0"/>
          </a:p>
          <a:p>
            <a:r>
              <a:rPr lang="tr-TR" dirty="0" smtClean="0"/>
              <a:t>Dönem 3’te 8 kurul olduğunu düşündüğümüzde, sene boyunca yaklaşık 40 soru baskı hatası, hatalı soru tekniği, hatalı bilimsel bilgi içermesi gibi sebeplerle iptal ediliyor.</a:t>
            </a:r>
          </a:p>
          <a:p>
            <a:endParaRPr lang="tr-TR" dirty="0" smtClean="0"/>
          </a:p>
          <a:p>
            <a:r>
              <a:rPr lang="tr-TR" dirty="0" smtClean="0"/>
              <a:t>Bu durum sınavların ölçme ve değerlendirmesini olumsuz yönde etkiliyor.</a:t>
            </a:r>
          </a:p>
          <a:p>
            <a:endParaRPr lang="tr-TR" dirty="0" smtClean="0"/>
          </a:p>
          <a:p>
            <a:r>
              <a:rPr lang="tr-TR" dirty="0" smtClean="0"/>
              <a:t>Öğrenciler sınavlarda hatalı sorular sebebiyle vakit kaybına uğruyor.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6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Hatalı Sorular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Çözüm önerilerimiz: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Sınav kitapçıkları ilgili anabilim dalları tarafından basımdan sonra kontrol edilmeli</a:t>
            </a:r>
          </a:p>
          <a:p>
            <a:pPr marL="571500" indent="-571500">
              <a:buFont typeface="+mj-lt"/>
              <a:buAutoNum type="romanUcPeriod"/>
            </a:pPr>
            <a:endParaRPr lang="tr-TR" dirty="0" smtClean="0"/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Sınav soruları koordinatörlüğe iletilmeden önce çeşitli hatalara karşı gözden geçirilmeli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7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Ölçme Değerlendirme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Kurullardaki ders saatleri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92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133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109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64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95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74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55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127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8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Ölçme Değerlendirme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Kurullardaki ders saatleri farklılık göstermesine rağmen sene sonu finale girme ve sınıf geçme-kalma değerlendirmesinde tüm kurullar eşit ağırlıkta değerlendiriliyor. Kurul notları toplamı, kurul sayısına bölünüyor.</a:t>
            </a:r>
          </a:p>
          <a:p>
            <a:endParaRPr lang="tr-TR" dirty="0" smtClean="0"/>
          </a:p>
          <a:p>
            <a:r>
              <a:rPr lang="tr-TR" dirty="0" smtClean="0"/>
              <a:t>Ancak final ve bütünleme sınavlarında soru sayıları kurulların teorik ders saati oranına göre dağıtılıyor.</a:t>
            </a:r>
          </a:p>
          <a:p>
            <a:endParaRPr lang="tr-TR" dirty="0" smtClean="0"/>
          </a:p>
          <a:p>
            <a:r>
              <a:rPr lang="tr-TR" dirty="0" smtClean="0"/>
              <a:t>Burada ölçme değerlendirme açısından çelişki olduğunu düşünüyoruz.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9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787</Words>
  <Application>Microsoft Office PowerPoint</Application>
  <PresentationFormat>Ekran Gösterisi (4:3)</PresentationFormat>
  <Paragraphs>129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Office Teması</vt:lpstr>
      <vt:lpstr>   9. MEZUNİYET ÖNCESİ TIP EĞİTİMİ ÇALIŞTAYI   2015-2016    TIP EĞİTİMİ ÖĞRENCİ KOMİSYONU  DÖNEM 3   Ömer Seytepe – Amina Majetic    </vt:lpstr>
      <vt:lpstr>Dönem 3 Ders Kurulları</vt:lpstr>
      <vt:lpstr>Ders Programı Değişiklikleri</vt:lpstr>
      <vt:lpstr>Ders Programı Değişiklikleri</vt:lpstr>
      <vt:lpstr>Ders Programı Değişiklikleri</vt:lpstr>
      <vt:lpstr>Hatalı Sorular</vt:lpstr>
      <vt:lpstr>Hatalı Sorular</vt:lpstr>
      <vt:lpstr>Ölçme Değerlendirme</vt:lpstr>
      <vt:lpstr>Ölçme Değerlendirme</vt:lpstr>
      <vt:lpstr>Ölçme Değerlendirme</vt:lpstr>
      <vt:lpstr>Soru Barajı</vt:lpstr>
      <vt:lpstr>Pratik Uygulamalar</vt:lpstr>
      <vt:lpstr>Pratik Uygulamaların</vt:lpstr>
      <vt:lpstr>Halk Sağlığı Pratikleri</vt:lpstr>
      <vt:lpstr>PDÖ Uygulamaları</vt:lpstr>
      <vt:lpstr>Kütüphane</vt:lpstr>
      <vt:lpstr>Kütüphane</vt:lpstr>
      <vt:lpstr>Akademik Yıl Başlangıcı</vt:lpstr>
      <vt:lpstr>Yarıyıl Tatili</vt:lpstr>
      <vt:lpstr>Yarıyıl Tatili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SEYTEPE</dc:creator>
  <cp:lastModifiedBy>SEYTEPE</cp:lastModifiedBy>
  <cp:revision>53</cp:revision>
  <dcterms:created xsi:type="dcterms:W3CDTF">2016-04-30T15:25:23Z</dcterms:created>
  <dcterms:modified xsi:type="dcterms:W3CDTF">2016-05-04T13:28:58Z</dcterms:modified>
</cp:coreProperties>
</file>