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276" r:id="rId3"/>
    <p:sldId id="257" r:id="rId4"/>
    <p:sldId id="258" r:id="rId5"/>
    <p:sldId id="259" r:id="rId6"/>
    <p:sldId id="270" r:id="rId7"/>
    <p:sldId id="271" r:id="rId8"/>
    <p:sldId id="275" r:id="rId9"/>
    <p:sldId id="273" r:id="rId10"/>
    <p:sldId id="267" r:id="rId11"/>
    <p:sldId id="262" r:id="rId12"/>
    <p:sldId id="265" r:id="rId13"/>
    <p:sldId id="274" r:id="rId14"/>
    <p:sldId id="263" r:id="rId15"/>
    <p:sldId id="264" r:id="rId16"/>
    <p:sldId id="272"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pPr>
              <a:defRPr/>
            </a:pPr>
            <a:fld id="{44552ACD-B166-4DF8-9F54-8239FBC53AC3}" type="datetime1">
              <a:rPr lang="en-US" smtClean="0">
                <a:solidFill>
                  <a:prstClr val="black">
                    <a:tint val="75000"/>
                  </a:prstClr>
                </a:solidFill>
              </a:rPr>
              <a:pPr>
                <a:defRPr/>
              </a:pPr>
              <a:t>5/4/2016</a:t>
            </a:fld>
            <a:endParaRPr lang="en-US" dirty="0">
              <a:solidFill>
                <a:prstClr val="black">
                  <a:tint val="75000"/>
                </a:prstClr>
              </a:solidFill>
            </a:endParaRPr>
          </a:p>
        </p:txBody>
      </p:sp>
      <p:sp>
        <p:nvSpPr>
          <p:cNvPr id="5" name="Altbilgi Yer Tutucusu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ayt Numarası Yer Tutucusu 5"/>
          <p:cNvSpPr>
            <a:spLocks noGrp="1"/>
          </p:cNvSpPr>
          <p:nvPr>
            <p:ph type="sldNum" sz="quarter" idx="12"/>
          </p:nvPr>
        </p:nvSpPr>
        <p:spPr/>
        <p:txBody>
          <a:bodyPr/>
          <a:lstStyle/>
          <a:p>
            <a:fld id="{55B2236A-F4F5-4C9F-A7BD-0981A7AFE56D}" type="slidenum">
              <a:rPr lang="en-US" altLang="tr-TR" smtClean="0">
                <a:solidFill>
                  <a:prstClr val="black">
                    <a:tint val="75000"/>
                  </a:prstClr>
                </a:solidFill>
              </a:rPr>
              <a:pPr/>
              <a:t>‹#›</a:t>
            </a:fld>
            <a:endParaRPr lang="en-US" altLang="tr-TR" dirty="0">
              <a:solidFill>
                <a:prstClr val="black">
                  <a:tint val="75000"/>
                </a:prstClr>
              </a:solidFill>
            </a:endParaRPr>
          </a:p>
        </p:txBody>
      </p:sp>
    </p:spTree>
    <p:extLst>
      <p:ext uri="{BB962C8B-B14F-4D97-AF65-F5344CB8AC3E}">
        <p14:creationId xmlns:p14="http://schemas.microsoft.com/office/powerpoint/2010/main" xmlns="" val="2368433823"/>
      </p:ext>
    </p:extLst>
  </p:cSld>
  <p:clrMapOvr>
    <a:masterClrMapping/>
  </p:clrMapOvr>
  <p:transition spd="slow">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defRPr/>
            </a:pPr>
            <a:fld id="{096781FC-1442-42F9-A0BC-94787195CA6E}" type="datetime1">
              <a:rPr lang="en-US" smtClean="0">
                <a:solidFill>
                  <a:srgbClr val="2F7357"/>
                </a:solidFill>
              </a:rPr>
              <a:pPr>
                <a:defRPr/>
              </a:pPr>
              <a:t>5/4/2016</a:t>
            </a:fld>
            <a:endParaRPr lang="en-US" dirty="0">
              <a:solidFill>
                <a:srgbClr val="2F7357"/>
              </a:solidFill>
            </a:endParaRPr>
          </a:p>
        </p:txBody>
      </p:sp>
      <p:sp>
        <p:nvSpPr>
          <p:cNvPr id="5" name="Altbilgi Yer Tutucusu 4"/>
          <p:cNvSpPr>
            <a:spLocks noGrp="1"/>
          </p:cNvSpPr>
          <p:nvPr>
            <p:ph type="ftr" sz="quarter" idx="11"/>
          </p:nvPr>
        </p:nvSpPr>
        <p:spPr/>
        <p:txBody>
          <a:bodyPr/>
          <a:lstStyle/>
          <a:p>
            <a:pPr>
              <a:defRPr/>
            </a:pPr>
            <a:endParaRPr lang="en-US" dirty="0">
              <a:solidFill>
                <a:srgbClr val="2F7357"/>
              </a:solidFill>
            </a:endParaRPr>
          </a:p>
        </p:txBody>
      </p:sp>
      <p:sp>
        <p:nvSpPr>
          <p:cNvPr id="6" name="Slayt Numarası Yer Tutucusu 5"/>
          <p:cNvSpPr>
            <a:spLocks noGrp="1"/>
          </p:cNvSpPr>
          <p:nvPr>
            <p:ph type="sldNum" sz="quarter" idx="12"/>
          </p:nvPr>
        </p:nvSpPr>
        <p:spPr/>
        <p:txBody>
          <a:bodyPr/>
          <a:lstStyle/>
          <a:p>
            <a:fld id="{6A844BB8-FAFF-492B-9147-C856CD15D1B7}" type="slidenum">
              <a:rPr lang="en-US" altLang="tr-TR" smtClean="0">
                <a:solidFill>
                  <a:srgbClr val="2F7357"/>
                </a:solidFill>
              </a:rPr>
              <a:pPr/>
              <a:t>‹#›</a:t>
            </a:fld>
            <a:endParaRPr lang="en-US" altLang="tr-TR" dirty="0">
              <a:solidFill>
                <a:srgbClr val="2F7357"/>
              </a:solidFill>
            </a:endParaRPr>
          </a:p>
        </p:txBody>
      </p:sp>
    </p:spTree>
    <p:extLst>
      <p:ext uri="{BB962C8B-B14F-4D97-AF65-F5344CB8AC3E}">
        <p14:creationId xmlns:p14="http://schemas.microsoft.com/office/powerpoint/2010/main" xmlns="" val="1605737807"/>
      </p:ext>
    </p:extLst>
  </p:cSld>
  <p:clrMapOvr>
    <a:masterClrMapping/>
  </p:clrMapOvr>
  <p:transition spd="slow">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defRPr/>
            </a:pPr>
            <a:fld id="{25E9C1F3-E3FA-40B4-99DB-75BB8EA199B1}" type="datetime1">
              <a:rPr lang="en-US" smtClean="0">
                <a:solidFill>
                  <a:srgbClr val="2F7357"/>
                </a:solidFill>
              </a:rPr>
              <a:pPr>
                <a:defRPr/>
              </a:pPr>
              <a:t>5/4/2016</a:t>
            </a:fld>
            <a:endParaRPr lang="en-US" dirty="0">
              <a:solidFill>
                <a:srgbClr val="2F7357"/>
              </a:solidFill>
            </a:endParaRPr>
          </a:p>
        </p:txBody>
      </p:sp>
      <p:sp>
        <p:nvSpPr>
          <p:cNvPr id="5" name="Altbilgi Yer Tutucusu 4"/>
          <p:cNvSpPr>
            <a:spLocks noGrp="1"/>
          </p:cNvSpPr>
          <p:nvPr>
            <p:ph type="ftr" sz="quarter" idx="11"/>
          </p:nvPr>
        </p:nvSpPr>
        <p:spPr/>
        <p:txBody>
          <a:bodyPr/>
          <a:lstStyle/>
          <a:p>
            <a:pPr>
              <a:defRPr/>
            </a:pPr>
            <a:endParaRPr lang="en-US" dirty="0">
              <a:solidFill>
                <a:srgbClr val="2F7357"/>
              </a:solidFill>
            </a:endParaRPr>
          </a:p>
        </p:txBody>
      </p:sp>
      <p:sp>
        <p:nvSpPr>
          <p:cNvPr id="6" name="Slayt Numarası Yer Tutucusu 5"/>
          <p:cNvSpPr>
            <a:spLocks noGrp="1"/>
          </p:cNvSpPr>
          <p:nvPr>
            <p:ph type="sldNum" sz="quarter" idx="12"/>
          </p:nvPr>
        </p:nvSpPr>
        <p:spPr/>
        <p:txBody>
          <a:bodyPr/>
          <a:lstStyle/>
          <a:p>
            <a:fld id="{8061EE57-6BE8-4B8A-9992-82B5609A6D80}" type="slidenum">
              <a:rPr lang="en-US" altLang="tr-TR" smtClean="0">
                <a:solidFill>
                  <a:srgbClr val="2F7357"/>
                </a:solidFill>
              </a:rPr>
              <a:pPr/>
              <a:t>‹#›</a:t>
            </a:fld>
            <a:endParaRPr lang="en-US" altLang="tr-TR" dirty="0">
              <a:solidFill>
                <a:srgbClr val="2F7357"/>
              </a:solidFill>
            </a:endParaRPr>
          </a:p>
        </p:txBody>
      </p:sp>
    </p:spTree>
    <p:extLst>
      <p:ext uri="{BB962C8B-B14F-4D97-AF65-F5344CB8AC3E}">
        <p14:creationId xmlns:p14="http://schemas.microsoft.com/office/powerpoint/2010/main" xmlns="" val="2033399425"/>
      </p:ext>
    </p:extLst>
  </p:cSld>
  <p:clrMapOvr>
    <a:masterClrMapping/>
  </p:clrMapOvr>
  <p:transition spd="slow">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D9F75050-0E15-4C5B-92B0-66D068882F1F}" type="datetimeFigureOut">
              <a:rPr lang="tr-TR" smtClean="0"/>
              <a:pPr/>
              <a:t>4.5.2016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11400221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F75050-0E15-4C5B-92B0-66D068882F1F}" type="datetimeFigureOut">
              <a:rPr lang="tr-TR" smtClean="0"/>
              <a:pPr/>
              <a:t>4.5.2016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4777478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9F75050-0E15-4C5B-92B0-66D068882F1F}" type="datetimeFigureOut">
              <a:rPr lang="tr-TR" smtClean="0"/>
              <a:pPr/>
              <a:t>4.5.2016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2985166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9F75050-0E15-4C5B-92B0-66D068882F1F}" type="datetimeFigureOut">
              <a:rPr lang="tr-TR" smtClean="0"/>
              <a:pPr/>
              <a:t>4.5.2016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4695507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düzenlemek için tıklatın</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9F75050-0E15-4C5B-92B0-66D068882F1F}" type="datetimeFigureOut">
              <a:rPr lang="tr-TR" smtClean="0"/>
              <a:pPr/>
              <a:t>4.5.2016</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26184147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9F75050-0E15-4C5B-92B0-66D068882F1F}" type="datetimeFigureOut">
              <a:rPr lang="tr-TR" smtClean="0"/>
              <a:pPr/>
              <a:t>4.5.2016</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33601636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9F75050-0E15-4C5B-92B0-66D068882F1F}" type="datetimeFigureOut">
              <a:rPr lang="tr-TR" smtClean="0"/>
              <a:pPr/>
              <a:t>4.5.2016</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1728854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9F75050-0E15-4C5B-92B0-66D068882F1F}" type="datetimeFigureOut">
              <a:rPr lang="tr-TR" smtClean="0"/>
              <a:pPr/>
              <a:t>4.5.2016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1712447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defRPr/>
            </a:pPr>
            <a:fld id="{4E2C0EEB-0DD1-4B94-A693-5799ADA7FFCF}" type="datetime1">
              <a:rPr lang="en-US" smtClean="0">
                <a:solidFill>
                  <a:srgbClr val="2F7357"/>
                </a:solidFill>
              </a:rPr>
              <a:pPr>
                <a:defRPr/>
              </a:pPr>
              <a:t>5/4/2016</a:t>
            </a:fld>
            <a:endParaRPr lang="en-US" dirty="0">
              <a:solidFill>
                <a:srgbClr val="2F7357"/>
              </a:solidFill>
            </a:endParaRPr>
          </a:p>
        </p:txBody>
      </p:sp>
      <p:sp>
        <p:nvSpPr>
          <p:cNvPr id="5" name="Altbilgi Yer Tutucusu 4"/>
          <p:cNvSpPr>
            <a:spLocks noGrp="1"/>
          </p:cNvSpPr>
          <p:nvPr>
            <p:ph type="ftr" sz="quarter" idx="11"/>
          </p:nvPr>
        </p:nvSpPr>
        <p:spPr/>
        <p:txBody>
          <a:bodyPr/>
          <a:lstStyle/>
          <a:p>
            <a:pPr>
              <a:defRPr/>
            </a:pPr>
            <a:endParaRPr lang="en-US" dirty="0">
              <a:solidFill>
                <a:srgbClr val="2F7357"/>
              </a:solidFill>
            </a:endParaRPr>
          </a:p>
        </p:txBody>
      </p:sp>
      <p:sp>
        <p:nvSpPr>
          <p:cNvPr id="6" name="Slayt Numarası Yer Tutucusu 5"/>
          <p:cNvSpPr>
            <a:spLocks noGrp="1"/>
          </p:cNvSpPr>
          <p:nvPr>
            <p:ph type="sldNum" sz="quarter" idx="12"/>
          </p:nvPr>
        </p:nvSpPr>
        <p:spPr/>
        <p:txBody>
          <a:bodyPr/>
          <a:lstStyle/>
          <a:p>
            <a:fld id="{6D238958-5C46-495B-8C30-69544A0B7C60}" type="slidenum">
              <a:rPr lang="en-US" altLang="tr-TR" smtClean="0">
                <a:solidFill>
                  <a:srgbClr val="2F7357"/>
                </a:solidFill>
              </a:rPr>
              <a:pPr/>
              <a:t>‹#›</a:t>
            </a:fld>
            <a:endParaRPr lang="en-US" altLang="tr-TR" dirty="0">
              <a:solidFill>
                <a:srgbClr val="2F7357"/>
              </a:solidFill>
            </a:endParaRPr>
          </a:p>
        </p:txBody>
      </p:sp>
    </p:spTree>
    <p:extLst>
      <p:ext uri="{BB962C8B-B14F-4D97-AF65-F5344CB8AC3E}">
        <p14:creationId xmlns:p14="http://schemas.microsoft.com/office/powerpoint/2010/main" xmlns="" val="3609229199"/>
      </p:ext>
    </p:extLst>
  </p:cSld>
  <p:clrMapOvr>
    <a:masterClrMapping/>
  </p:clrMapOvr>
  <p:transition spd="slow">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9F75050-0E15-4C5B-92B0-66D068882F1F}" type="datetimeFigureOut">
              <a:rPr lang="tr-TR" smtClean="0"/>
              <a:pPr/>
              <a:t>4.5.2016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23856631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F75050-0E15-4C5B-92B0-66D068882F1F}" type="datetimeFigureOut">
              <a:rPr lang="tr-TR" smtClean="0"/>
              <a:pPr/>
              <a:t>4.5.2016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5990299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F75050-0E15-4C5B-92B0-66D068882F1F}" type="datetimeFigureOut">
              <a:rPr lang="tr-TR" smtClean="0"/>
              <a:pPr/>
              <a:t>4.5.2016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1800638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pPr>
              <a:defRPr/>
            </a:pPr>
            <a:fld id="{4C92B391-0339-4D4E-BEE5-A6CD0083B3F3}" type="datetime1">
              <a:rPr lang="en-US" smtClean="0">
                <a:solidFill>
                  <a:srgbClr val="2F7357"/>
                </a:solidFill>
              </a:rPr>
              <a:pPr>
                <a:defRPr/>
              </a:pPr>
              <a:t>5/4/2016</a:t>
            </a:fld>
            <a:endParaRPr lang="en-US" dirty="0">
              <a:solidFill>
                <a:srgbClr val="2F7357"/>
              </a:solidFill>
            </a:endParaRPr>
          </a:p>
        </p:txBody>
      </p:sp>
      <p:sp>
        <p:nvSpPr>
          <p:cNvPr id="5" name="Altbilgi Yer Tutucusu 4"/>
          <p:cNvSpPr>
            <a:spLocks noGrp="1"/>
          </p:cNvSpPr>
          <p:nvPr>
            <p:ph type="ftr" sz="quarter" idx="11"/>
          </p:nvPr>
        </p:nvSpPr>
        <p:spPr/>
        <p:txBody>
          <a:bodyPr/>
          <a:lstStyle/>
          <a:p>
            <a:pPr>
              <a:defRPr/>
            </a:pPr>
            <a:endParaRPr lang="en-US" dirty="0">
              <a:solidFill>
                <a:srgbClr val="2F7357"/>
              </a:solidFill>
            </a:endParaRPr>
          </a:p>
        </p:txBody>
      </p:sp>
      <p:sp>
        <p:nvSpPr>
          <p:cNvPr id="6" name="Slayt Numarası Yer Tutucusu 5"/>
          <p:cNvSpPr>
            <a:spLocks noGrp="1"/>
          </p:cNvSpPr>
          <p:nvPr>
            <p:ph type="sldNum" sz="quarter" idx="12"/>
          </p:nvPr>
        </p:nvSpPr>
        <p:spPr/>
        <p:txBody>
          <a:bodyPr/>
          <a:lstStyle/>
          <a:p>
            <a:fld id="{C24E2788-365C-447A-BF7C-85AB269F7C81}" type="slidenum">
              <a:rPr lang="en-US" altLang="tr-TR" smtClean="0">
                <a:solidFill>
                  <a:srgbClr val="2F7357"/>
                </a:solidFill>
              </a:rPr>
              <a:pPr/>
              <a:t>‹#›</a:t>
            </a:fld>
            <a:endParaRPr lang="en-US" altLang="tr-TR" dirty="0">
              <a:solidFill>
                <a:srgbClr val="2F7357"/>
              </a:solidFill>
            </a:endParaRPr>
          </a:p>
        </p:txBody>
      </p:sp>
    </p:spTree>
    <p:extLst>
      <p:ext uri="{BB962C8B-B14F-4D97-AF65-F5344CB8AC3E}">
        <p14:creationId xmlns:p14="http://schemas.microsoft.com/office/powerpoint/2010/main" xmlns="" val="2005435885"/>
      </p:ext>
    </p:extLst>
  </p:cSld>
  <p:clrMapOvr>
    <a:masterClrMapping/>
  </p:clrMapOvr>
  <p:transition spd="slow">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pPr>
              <a:defRPr/>
            </a:pPr>
            <a:fld id="{9B14A789-F944-4778-AFEA-FDB4F0F8505B}" type="datetime1">
              <a:rPr lang="en-US" smtClean="0">
                <a:solidFill>
                  <a:srgbClr val="2F7357"/>
                </a:solidFill>
              </a:rPr>
              <a:pPr>
                <a:defRPr/>
              </a:pPr>
              <a:t>5/4/2016</a:t>
            </a:fld>
            <a:endParaRPr lang="en-US" dirty="0">
              <a:solidFill>
                <a:srgbClr val="2F7357"/>
              </a:solidFill>
            </a:endParaRPr>
          </a:p>
        </p:txBody>
      </p:sp>
      <p:sp>
        <p:nvSpPr>
          <p:cNvPr id="6" name="Altbilgi Yer Tutucusu 5"/>
          <p:cNvSpPr>
            <a:spLocks noGrp="1"/>
          </p:cNvSpPr>
          <p:nvPr>
            <p:ph type="ftr" sz="quarter" idx="11"/>
          </p:nvPr>
        </p:nvSpPr>
        <p:spPr/>
        <p:txBody>
          <a:bodyPr/>
          <a:lstStyle/>
          <a:p>
            <a:pPr>
              <a:defRPr/>
            </a:pPr>
            <a:endParaRPr lang="en-US" dirty="0">
              <a:solidFill>
                <a:srgbClr val="2F7357"/>
              </a:solidFill>
            </a:endParaRPr>
          </a:p>
        </p:txBody>
      </p:sp>
      <p:sp>
        <p:nvSpPr>
          <p:cNvPr id="7" name="Slayt Numarası Yer Tutucusu 6"/>
          <p:cNvSpPr>
            <a:spLocks noGrp="1"/>
          </p:cNvSpPr>
          <p:nvPr>
            <p:ph type="sldNum" sz="quarter" idx="12"/>
          </p:nvPr>
        </p:nvSpPr>
        <p:spPr/>
        <p:txBody>
          <a:bodyPr/>
          <a:lstStyle/>
          <a:p>
            <a:fld id="{9392B9C7-132A-47D7-9FD8-A65C84819AC4}" type="slidenum">
              <a:rPr lang="en-US" altLang="tr-TR" smtClean="0">
                <a:solidFill>
                  <a:srgbClr val="2F7357"/>
                </a:solidFill>
              </a:rPr>
              <a:pPr/>
              <a:t>‹#›</a:t>
            </a:fld>
            <a:endParaRPr lang="en-US" altLang="tr-TR" dirty="0">
              <a:solidFill>
                <a:srgbClr val="2F7357"/>
              </a:solidFill>
            </a:endParaRPr>
          </a:p>
        </p:txBody>
      </p:sp>
    </p:spTree>
    <p:extLst>
      <p:ext uri="{BB962C8B-B14F-4D97-AF65-F5344CB8AC3E}">
        <p14:creationId xmlns:p14="http://schemas.microsoft.com/office/powerpoint/2010/main" xmlns="" val="3963534027"/>
      </p:ext>
    </p:extLst>
  </p:cSld>
  <p:clrMapOvr>
    <a:masterClrMapping/>
  </p:clrMapOvr>
  <p:transition spd="slow">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düzenlemek için tıklatın</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pPr>
              <a:defRPr/>
            </a:pPr>
            <a:fld id="{AC10C3A0-EEA8-4C38-9817-AF6945C84027}" type="datetime1">
              <a:rPr lang="en-US" smtClean="0">
                <a:solidFill>
                  <a:srgbClr val="2F7357"/>
                </a:solidFill>
              </a:rPr>
              <a:pPr>
                <a:defRPr/>
              </a:pPr>
              <a:t>5/4/2016</a:t>
            </a:fld>
            <a:endParaRPr lang="en-US" dirty="0">
              <a:solidFill>
                <a:srgbClr val="2F7357"/>
              </a:solidFill>
            </a:endParaRPr>
          </a:p>
        </p:txBody>
      </p:sp>
      <p:sp>
        <p:nvSpPr>
          <p:cNvPr id="8" name="Altbilgi Yer Tutucusu 7"/>
          <p:cNvSpPr>
            <a:spLocks noGrp="1"/>
          </p:cNvSpPr>
          <p:nvPr>
            <p:ph type="ftr" sz="quarter" idx="11"/>
          </p:nvPr>
        </p:nvSpPr>
        <p:spPr/>
        <p:txBody>
          <a:bodyPr/>
          <a:lstStyle/>
          <a:p>
            <a:pPr>
              <a:defRPr/>
            </a:pPr>
            <a:endParaRPr lang="en-US" dirty="0">
              <a:solidFill>
                <a:srgbClr val="2F7357"/>
              </a:solidFill>
            </a:endParaRPr>
          </a:p>
        </p:txBody>
      </p:sp>
      <p:sp>
        <p:nvSpPr>
          <p:cNvPr id="9" name="Slayt Numarası Yer Tutucusu 8"/>
          <p:cNvSpPr>
            <a:spLocks noGrp="1"/>
          </p:cNvSpPr>
          <p:nvPr>
            <p:ph type="sldNum" sz="quarter" idx="12"/>
          </p:nvPr>
        </p:nvSpPr>
        <p:spPr/>
        <p:txBody>
          <a:bodyPr/>
          <a:lstStyle/>
          <a:p>
            <a:fld id="{047CD0E5-7159-42FF-B89F-671EF91162F3}" type="slidenum">
              <a:rPr lang="en-US" altLang="tr-TR" smtClean="0">
                <a:solidFill>
                  <a:srgbClr val="2F7357"/>
                </a:solidFill>
              </a:rPr>
              <a:pPr/>
              <a:t>‹#›</a:t>
            </a:fld>
            <a:endParaRPr lang="en-US" altLang="tr-TR" dirty="0">
              <a:solidFill>
                <a:srgbClr val="2F7357"/>
              </a:solidFill>
            </a:endParaRPr>
          </a:p>
        </p:txBody>
      </p:sp>
    </p:spTree>
    <p:extLst>
      <p:ext uri="{BB962C8B-B14F-4D97-AF65-F5344CB8AC3E}">
        <p14:creationId xmlns:p14="http://schemas.microsoft.com/office/powerpoint/2010/main" xmlns="" val="2813467203"/>
      </p:ext>
    </p:extLst>
  </p:cSld>
  <p:clrMapOvr>
    <a:masterClrMapping/>
  </p:clrMapOvr>
  <p:transition spd="slow">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pPr>
              <a:defRPr/>
            </a:pPr>
            <a:fld id="{4260CB39-E154-42A3-9CB7-2B62D0AC239B}" type="datetime1">
              <a:rPr lang="en-US" smtClean="0">
                <a:solidFill>
                  <a:srgbClr val="2F7357"/>
                </a:solidFill>
              </a:rPr>
              <a:pPr>
                <a:defRPr/>
              </a:pPr>
              <a:t>5/4/2016</a:t>
            </a:fld>
            <a:endParaRPr lang="en-US" dirty="0">
              <a:solidFill>
                <a:srgbClr val="2F7357"/>
              </a:solidFill>
            </a:endParaRPr>
          </a:p>
        </p:txBody>
      </p:sp>
      <p:sp>
        <p:nvSpPr>
          <p:cNvPr id="4" name="Altbilgi Yer Tutucusu 3"/>
          <p:cNvSpPr>
            <a:spLocks noGrp="1"/>
          </p:cNvSpPr>
          <p:nvPr>
            <p:ph type="ftr" sz="quarter" idx="11"/>
          </p:nvPr>
        </p:nvSpPr>
        <p:spPr/>
        <p:txBody>
          <a:bodyPr/>
          <a:lstStyle/>
          <a:p>
            <a:pPr>
              <a:defRPr/>
            </a:pPr>
            <a:endParaRPr lang="en-US" dirty="0">
              <a:solidFill>
                <a:srgbClr val="2F7357"/>
              </a:solidFill>
            </a:endParaRPr>
          </a:p>
        </p:txBody>
      </p:sp>
      <p:sp>
        <p:nvSpPr>
          <p:cNvPr id="5" name="Slayt Numarası Yer Tutucusu 4"/>
          <p:cNvSpPr>
            <a:spLocks noGrp="1"/>
          </p:cNvSpPr>
          <p:nvPr>
            <p:ph type="sldNum" sz="quarter" idx="12"/>
          </p:nvPr>
        </p:nvSpPr>
        <p:spPr/>
        <p:txBody>
          <a:bodyPr/>
          <a:lstStyle/>
          <a:p>
            <a:fld id="{2AA768BA-B00D-4E00-A494-517EEB80F232}" type="slidenum">
              <a:rPr lang="en-US" altLang="tr-TR" smtClean="0">
                <a:solidFill>
                  <a:srgbClr val="2F7357"/>
                </a:solidFill>
              </a:rPr>
              <a:pPr/>
              <a:t>‹#›</a:t>
            </a:fld>
            <a:endParaRPr lang="en-US" altLang="tr-TR" dirty="0">
              <a:solidFill>
                <a:srgbClr val="2F7357"/>
              </a:solidFill>
            </a:endParaRPr>
          </a:p>
        </p:txBody>
      </p:sp>
    </p:spTree>
    <p:extLst>
      <p:ext uri="{BB962C8B-B14F-4D97-AF65-F5344CB8AC3E}">
        <p14:creationId xmlns:p14="http://schemas.microsoft.com/office/powerpoint/2010/main" xmlns="" val="4134693623"/>
      </p:ext>
    </p:extLst>
  </p:cSld>
  <p:clrMapOvr>
    <a:masterClrMapping/>
  </p:clrMapOvr>
  <p:transition spd="slow">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pPr>
              <a:defRPr/>
            </a:pPr>
            <a:fld id="{32832F1D-ECA5-4DCE-B5C9-0BA30C4C0FCA}" type="datetime1">
              <a:rPr lang="en-US" smtClean="0">
                <a:solidFill>
                  <a:srgbClr val="2F7357"/>
                </a:solidFill>
              </a:rPr>
              <a:pPr>
                <a:defRPr/>
              </a:pPr>
              <a:t>5/4/2016</a:t>
            </a:fld>
            <a:endParaRPr lang="en-US" dirty="0">
              <a:solidFill>
                <a:srgbClr val="2F7357"/>
              </a:solidFill>
            </a:endParaRPr>
          </a:p>
        </p:txBody>
      </p:sp>
      <p:sp>
        <p:nvSpPr>
          <p:cNvPr id="3" name="Altbilgi Yer Tutucusu 2"/>
          <p:cNvSpPr>
            <a:spLocks noGrp="1"/>
          </p:cNvSpPr>
          <p:nvPr>
            <p:ph type="ftr" sz="quarter" idx="11"/>
          </p:nvPr>
        </p:nvSpPr>
        <p:spPr/>
        <p:txBody>
          <a:bodyPr/>
          <a:lstStyle/>
          <a:p>
            <a:pPr>
              <a:defRPr/>
            </a:pPr>
            <a:endParaRPr lang="en-US" dirty="0">
              <a:solidFill>
                <a:srgbClr val="2F7357"/>
              </a:solidFill>
            </a:endParaRPr>
          </a:p>
        </p:txBody>
      </p:sp>
      <p:sp>
        <p:nvSpPr>
          <p:cNvPr id="4" name="Slayt Numarası Yer Tutucusu 3"/>
          <p:cNvSpPr>
            <a:spLocks noGrp="1"/>
          </p:cNvSpPr>
          <p:nvPr>
            <p:ph type="sldNum" sz="quarter" idx="12"/>
          </p:nvPr>
        </p:nvSpPr>
        <p:spPr/>
        <p:txBody>
          <a:bodyPr/>
          <a:lstStyle/>
          <a:p>
            <a:fld id="{B95B7426-CA7E-484B-8FC3-871DE652D91F}" type="slidenum">
              <a:rPr lang="en-US" altLang="tr-TR" smtClean="0">
                <a:solidFill>
                  <a:srgbClr val="2F7357"/>
                </a:solidFill>
              </a:rPr>
              <a:pPr/>
              <a:t>‹#›</a:t>
            </a:fld>
            <a:endParaRPr lang="en-US" altLang="tr-TR" dirty="0">
              <a:solidFill>
                <a:srgbClr val="2F7357"/>
              </a:solidFill>
            </a:endParaRPr>
          </a:p>
        </p:txBody>
      </p:sp>
    </p:spTree>
    <p:extLst>
      <p:ext uri="{BB962C8B-B14F-4D97-AF65-F5344CB8AC3E}">
        <p14:creationId xmlns:p14="http://schemas.microsoft.com/office/powerpoint/2010/main" xmlns="" val="3233743312"/>
      </p:ext>
    </p:extLst>
  </p:cSld>
  <p:clrMapOvr>
    <a:masterClrMapping/>
  </p:clrMapOvr>
  <p:transition spd="slow">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pPr>
              <a:defRPr/>
            </a:pPr>
            <a:fld id="{E879C92F-3F30-4A91-BD3E-E0471CB15933}" type="datetime1">
              <a:rPr lang="en-US" smtClean="0">
                <a:solidFill>
                  <a:srgbClr val="2F7357"/>
                </a:solidFill>
              </a:rPr>
              <a:pPr>
                <a:defRPr/>
              </a:pPr>
              <a:t>5/4/2016</a:t>
            </a:fld>
            <a:endParaRPr lang="en-US" dirty="0">
              <a:solidFill>
                <a:srgbClr val="2F7357"/>
              </a:solidFill>
            </a:endParaRPr>
          </a:p>
        </p:txBody>
      </p:sp>
      <p:sp>
        <p:nvSpPr>
          <p:cNvPr id="6" name="Altbilgi Yer Tutucusu 5"/>
          <p:cNvSpPr>
            <a:spLocks noGrp="1"/>
          </p:cNvSpPr>
          <p:nvPr>
            <p:ph type="ftr" sz="quarter" idx="11"/>
          </p:nvPr>
        </p:nvSpPr>
        <p:spPr/>
        <p:txBody>
          <a:bodyPr/>
          <a:lstStyle/>
          <a:p>
            <a:pPr>
              <a:defRPr/>
            </a:pPr>
            <a:endParaRPr lang="en-US" dirty="0">
              <a:solidFill>
                <a:srgbClr val="2F7357"/>
              </a:solidFill>
            </a:endParaRPr>
          </a:p>
        </p:txBody>
      </p:sp>
      <p:sp>
        <p:nvSpPr>
          <p:cNvPr id="7" name="Slayt Numarası Yer Tutucusu 6"/>
          <p:cNvSpPr>
            <a:spLocks noGrp="1"/>
          </p:cNvSpPr>
          <p:nvPr>
            <p:ph type="sldNum" sz="quarter" idx="12"/>
          </p:nvPr>
        </p:nvSpPr>
        <p:spPr/>
        <p:txBody>
          <a:bodyPr/>
          <a:lstStyle/>
          <a:p>
            <a:fld id="{04C8F95D-7865-401D-839E-62F5416DAE52}" type="slidenum">
              <a:rPr lang="en-US" altLang="tr-TR" smtClean="0">
                <a:solidFill>
                  <a:srgbClr val="2F7357"/>
                </a:solidFill>
              </a:rPr>
              <a:pPr/>
              <a:t>‹#›</a:t>
            </a:fld>
            <a:endParaRPr lang="en-US" altLang="tr-TR" dirty="0">
              <a:solidFill>
                <a:srgbClr val="2F7357"/>
              </a:solidFill>
            </a:endParaRPr>
          </a:p>
        </p:txBody>
      </p:sp>
    </p:spTree>
    <p:extLst>
      <p:ext uri="{BB962C8B-B14F-4D97-AF65-F5344CB8AC3E}">
        <p14:creationId xmlns:p14="http://schemas.microsoft.com/office/powerpoint/2010/main" xmlns="" val="2195062291"/>
      </p:ext>
    </p:extLst>
  </p:cSld>
  <p:clrMapOvr>
    <a:masterClrMapping/>
  </p:clrMapOvr>
  <p:transition spd="slow">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pPr>
              <a:defRPr/>
            </a:pPr>
            <a:fld id="{C8C260B9-2DEF-4D26-9F94-131CBC0B31A9}" type="datetime1">
              <a:rPr lang="en-US" smtClean="0">
                <a:solidFill>
                  <a:srgbClr val="2F7357"/>
                </a:solidFill>
              </a:rPr>
              <a:pPr>
                <a:defRPr/>
              </a:pPr>
              <a:t>5/4/2016</a:t>
            </a:fld>
            <a:endParaRPr lang="en-US" dirty="0">
              <a:solidFill>
                <a:srgbClr val="2F7357"/>
              </a:solidFill>
            </a:endParaRPr>
          </a:p>
        </p:txBody>
      </p:sp>
      <p:sp>
        <p:nvSpPr>
          <p:cNvPr id="6" name="Altbilgi Yer Tutucusu 5"/>
          <p:cNvSpPr>
            <a:spLocks noGrp="1"/>
          </p:cNvSpPr>
          <p:nvPr>
            <p:ph type="ftr" sz="quarter" idx="11"/>
          </p:nvPr>
        </p:nvSpPr>
        <p:spPr/>
        <p:txBody>
          <a:bodyPr/>
          <a:lstStyle/>
          <a:p>
            <a:pPr>
              <a:defRPr/>
            </a:pPr>
            <a:endParaRPr lang="en-US" dirty="0">
              <a:solidFill>
                <a:srgbClr val="2F7357"/>
              </a:solidFill>
            </a:endParaRPr>
          </a:p>
        </p:txBody>
      </p:sp>
      <p:sp>
        <p:nvSpPr>
          <p:cNvPr id="7" name="Slayt Numarası Yer Tutucusu 6"/>
          <p:cNvSpPr>
            <a:spLocks noGrp="1"/>
          </p:cNvSpPr>
          <p:nvPr>
            <p:ph type="sldNum" sz="quarter" idx="12"/>
          </p:nvPr>
        </p:nvSpPr>
        <p:spPr/>
        <p:txBody>
          <a:bodyPr/>
          <a:lstStyle/>
          <a:p>
            <a:fld id="{087434B8-A36E-439B-B632-5B1587F99CE8}" type="slidenum">
              <a:rPr lang="en-US" altLang="tr-TR" smtClean="0">
                <a:solidFill>
                  <a:srgbClr val="2F7357"/>
                </a:solidFill>
              </a:rPr>
              <a:pPr/>
              <a:t>‹#›</a:t>
            </a:fld>
            <a:endParaRPr lang="en-US" altLang="tr-TR" dirty="0">
              <a:solidFill>
                <a:srgbClr val="2F7357"/>
              </a:solidFill>
            </a:endParaRPr>
          </a:p>
        </p:txBody>
      </p:sp>
    </p:spTree>
    <p:extLst>
      <p:ext uri="{BB962C8B-B14F-4D97-AF65-F5344CB8AC3E}">
        <p14:creationId xmlns:p14="http://schemas.microsoft.com/office/powerpoint/2010/main" xmlns="" val="3375103131"/>
      </p:ext>
    </p:extLst>
  </p:cSld>
  <p:clrMapOvr>
    <a:masterClrMapping/>
  </p:clrMapOvr>
  <p:transition spd="slow">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base">
              <a:spcBef>
                <a:spcPct val="0"/>
              </a:spcBef>
              <a:spcAft>
                <a:spcPct val="0"/>
              </a:spcAft>
              <a:defRPr/>
            </a:pPr>
            <a:fld id="{6FD7D8DD-A382-4419-AAEE-53AF3C301A01}" type="datetime1">
              <a:rPr lang="en-US" smtClean="0">
                <a:solidFill>
                  <a:srgbClr val="2F7357"/>
                </a:solidFill>
              </a:rPr>
              <a:pPr fontAlgn="base">
                <a:spcBef>
                  <a:spcPct val="0"/>
                </a:spcBef>
                <a:spcAft>
                  <a:spcPct val="0"/>
                </a:spcAft>
                <a:defRPr/>
              </a:pPr>
              <a:t>5/4/2016</a:t>
            </a:fld>
            <a:endParaRPr lang="en-US" dirty="0">
              <a:solidFill>
                <a:srgbClr val="2F7357"/>
              </a:solidFill>
            </a:endParaRP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base">
              <a:spcBef>
                <a:spcPct val="0"/>
              </a:spcBef>
              <a:spcAft>
                <a:spcPct val="0"/>
              </a:spcAft>
              <a:defRPr/>
            </a:pPr>
            <a:endParaRPr lang="en-US" dirty="0">
              <a:solidFill>
                <a:srgbClr val="2F7357"/>
              </a:solidFill>
            </a:endParaRP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base">
              <a:spcBef>
                <a:spcPct val="0"/>
              </a:spcBef>
              <a:spcAft>
                <a:spcPct val="0"/>
              </a:spcAft>
            </a:pPr>
            <a:fld id="{F3F7BD85-89E7-48F6-970C-C199FE29201D}" type="slidenum">
              <a:rPr lang="en-US" altLang="tr-TR" smtClean="0">
                <a:solidFill>
                  <a:srgbClr val="2F7357"/>
                </a:solidFill>
                <a:latin typeface="Arial" charset="0"/>
              </a:rPr>
              <a:pPr fontAlgn="base">
                <a:spcBef>
                  <a:spcPct val="0"/>
                </a:spcBef>
                <a:spcAft>
                  <a:spcPct val="0"/>
                </a:spcAft>
              </a:pPr>
              <a:t>‹#›</a:t>
            </a:fld>
            <a:endParaRPr lang="en-US" altLang="tr-TR" dirty="0">
              <a:solidFill>
                <a:srgbClr val="2F7357"/>
              </a:solidFill>
              <a:latin typeface="Arial" charset="0"/>
            </a:endParaRPr>
          </a:p>
        </p:txBody>
      </p:sp>
    </p:spTree>
    <p:extLst>
      <p:ext uri="{BB962C8B-B14F-4D97-AF65-F5344CB8AC3E}">
        <p14:creationId xmlns:p14="http://schemas.microsoft.com/office/powerpoint/2010/main" xmlns="" val="9558459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fade/>
  </p:transition>
  <p:timing>
    <p:tnLst>
      <p:par>
        <p:cTn id="1" dur="indefinite" restart="never" nodeType="tmRoot"/>
      </p:par>
    </p:tnLst>
  </p:timing>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9F75050-0E15-4C5B-92B0-66D068882F1F}" type="datetimeFigureOut">
              <a:rPr lang="tr-TR" smtClean="0"/>
              <a:pPr/>
              <a:t>4.5.2016</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154273150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813304" y="222911"/>
            <a:ext cx="1863152" cy="1911826"/>
          </a:xfrm>
          <a:prstGeom prst="rect">
            <a:avLst/>
          </a:prstGeom>
        </p:spPr>
      </p:pic>
      <p:pic>
        <p:nvPicPr>
          <p:cNvPr id="5" name="Resim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67544" y="404664"/>
            <a:ext cx="1620032" cy="1620032"/>
          </a:xfrm>
          <a:prstGeom prst="rect">
            <a:avLst/>
          </a:prstGeom>
        </p:spPr>
      </p:pic>
      <p:sp>
        <p:nvSpPr>
          <p:cNvPr id="2" name="Unvan 1"/>
          <p:cNvSpPr>
            <a:spLocks noGrp="1"/>
          </p:cNvSpPr>
          <p:nvPr>
            <p:ph type="title"/>
          </p:nvPr>
        </p:nvSpPr>
        <p:spPr>
          <a:xfrm>
            <a:off x="179512" y="2420888"/>
            <a:ext cx="8775427" cy="4248471"/>
          </a:xfrm>
        </p:spPr>
        <p:txBody>
          <a:bodyPr>
            <a:normAutofit fontScale="90000"/>
          </a:bodyPr>
          <a:lstStyle/>
          <a:p>
            <a:pPr algn="ctr"/>
            <a:r>
              <a:rPr lang="tr-TR" sz="2800" b="1" dirty="0" smtClean="0">
                <a:latin typeface="Segoe UI" panose="020B0502040204020203" pitchFamily="34" charset="0"/>
                <a:cs typeface="Segoe UI" panose="020B0502040204020203" pitchFamily="34" charset="0"/>
              </a:rPr>
              <a:t/>
            </a:r>
            <a:br>
              <a:rPr lang="tr-TR" sz="2800" b="1" dirty="0" smtClean="0">
                <a:latin typeface="Segoe UI" panose="020B0502040204020203" pitchFamily="34" charset="0"/>
                <a:cs typeface="Segoe UI" panose="020B0502040204020203" pitchFamily="34" charset="0"/>
              </a:rPr>
            </a:br>
            <a:r>
              <a:rPr lang="tr-TR" sz="2800" b="1" dirty="0">
                <a:latin typeface="Segoe UI" panose="020B0502040204020203" pitchFamily="34" charset="0"/>
                <a:cs typeface="Segoe UI" panose="020B0502040204020203" pitchFamily="34" charset="0"/>
              </a:rPr>
              <a:t/>
            </a:r>
            <a:br>
              <a:rPr lang="tr-TR" sz="2800" b="1" dirty="0">
                <a:latin typeface="Segoe UI" panose="020B0502040204020203" pitchFamily="34" charset="0"/>
                <a:cs typeface="Segoe UI" panose="020B0502040204020203" pitchFamily="34" charset="0"/>
              </a:rPr>
            </a:br>
            <a:r>
              <a:rPr lang="tr-TR" sz="2800" b="1" dirty="0" smtClean="0">
                <a:latin typeface="Segoe UI" panose="020B0502040204020203" pitchFamily="34" charset="0"/>
                <a:cs typeface="Segoe UI" panose="020B0502040204020203" pitchFamily="34" charset="0"/>
              </a:rPr>
              <a:t/>
            </a:r>
            <a:br>
              <a:rPr lang="tr-TR" sz="2800" b="1" dirty="0" smtClean="0">
                <a:latin typeface="Segoe UI" panose="020B0502040204020203" pitchFamily="34" charset="0"/>
                <a:cs typeface="Segoe UI" panose="020B0502040204020203" pitchFamily="34" charset="0"/>
              </a:rPr>
            </a:br>
            <a:r>
              <a:rPr lang="tr-TR" sz="2800" b="1" dirty="0" smtClean="0">
                <a:latin typeface="Segoe UI" panose="020B0502040204020203" pitchFamily="34" charset="0"/>
                <a:cs typeface="Segoe UI" panose="020B0502040204020203" pitchFamily="34" charset="0"/>
              </a:rPr>
              <a:t>9. MEZUNİYET ÖNCESİ TIP EĞİTİMİ ÇALIŞTAYI</a:t>
            </a:r>
            <a:br>
              <a:rPr lang="tr-TR" sz="2800" b="1" dirty="0" smtClean="0">
                <a:latin typeface="Segoe UI" panose="020B0502040204020203" pitchFamily="34" charset="0"/>
                <a:cs typeface="Segoe UI" panose="020B0502040204020203" pitchFamily="34" charset="0"/>
              </a:rPr>
            </a:br>
            <a:r>
              <a:rPr lang="tr-TR" sz="1100" b="1" dirty="0" smtClean="0">
                <a:latin typeface="Segoe UI" panose="020B0502040204020203" pitchFamily="34" charset="0"/>
                <a:cs typeface="Segoe UI" panose="020B0502040204020203" pitchFamily="34" charset="0"/>
              </a:rPr>
              <a:t> </a:t>
            </a:r>
            <a:r>
              <a:rPr lang="tr-TR" sz="2800" b="1" dirty="0" smtClean="0">
                <a:latin typeface="Segoe UI" panose="020B0502040204020203" pitchFamily="34" charset="0"/>
                <a:cs typeface="Segoe UI" panose="020B0502040204020203" pitchFamily="34" charset="0"/>
              </a:rPr>
              <a:t/>
            </a:r>
            <a:br>
              <a:rPr lang="tr-TR" sz="2800" b="1" dirty="0" smtClean="0">
                <a:latin typeface="Segoe UI" panose="020B0502040204020203" pitchFamily="34" charset="0"/>
                <a:cs typeface="Segoe UI" panose="020B0502040204020203" pitchFamily="34" charset="0"/>
              </a:rPr>
            </a:br>
            <a:r>
              <a:rPr lang="tr-TR" sz="2000" b="1" dirty="0" smtClean="0">
                <a:latin typeface="Segoe UI" panose="020B0502040204020203" pitchFamily="34" charset="0"/>
                <a:cs typeface="Segoe UI" panose="020B0502040204020203" pitchFamily="34" charset="0"/>
              </a:rPr>
              <a:t>2015-2016</a:t>
            </a:r>
            <a:r>
              <a:rPr lang="tr-TR" sz="2800" b="1" dirty="0" smtClean="0">
                <a:latin typeface="Segoe UI" panose="020B0502040204020203" pitchFamily="34" charset="0"/>
                <a:cs typeface="Segoe UI" panose="020B0502040204020203" pitchFamily="34" charset="0"/>
              </a:rPr>
              <a:t/>
            </a:r>
            <a:br>
              <a:rPr lang="tr-TR" sz="2800" b="1" dirty="0" smtClean="0">
                <a:latin typeface="Segoe UI" panose="020B0502040204020203" pitchFamily="34" charset="0"/>
                <a:cs typeface="Segoe UI" panose="020B0502040204020203" pitchFamily="34" charset="0"/>
              </a:rPr>
            </a:br>
            <a:r>
              <a:rPr lang="tr-TR" sz="2800" b="1" dirty="0">
                <a:latin typeface="Segoe UI" panose="020B0502040204020203" pitchFamily="34" charset="0"/>
                <a:cs typeface="Segoe UI" panose="020B0502040204020203" pitchFamily="34" charset="0"/>
              </a:rPr>
              <a:t/>
            </a:r>
            <a:br>
              <a:rPr lang="tr-TR" sz="2800" b="1" dirty="0">
                <a:latin typeface="Segoe UI" panose="020B0502040204020203" pitchFamily="34" charset="0"/>
                <a:cs typeface="Segoe UI" panose="020B0502040204020203" pitchFamily="34" charset="0"/>
              </a:rPr>
            </a:br>
            <a:r>
              <a:rPr lang="tr-TR" sz="2800" b="1" dirty="0" smtClean="0">
                <a:latin typeface="Segoe UI" panose="020B0502040204020203" pitchFamily="34" charset="0"/>
                <a:cs typeface="Segoe UI" panose="020B0502040204020203" pitchFamily="34" charset="0"/>
              </a:rPr>
              <a:t/>
            </a:r>
            <a:br>
              <a:rPr lang="tr-TR" sz="2800" b="1" dirty="0" smtClean="0">
                <a:latin typeface="Segoe UI" panose="020B0502040204020203" pitchFamily="34" charset="0"/>
                <a:cs typeface="Segoe UI" panose="020B0502040204020203" pitchFamily="34" charset="0"/>
              </a:rPr>
            </a:br>
            <a:r>
              <a:rPr lang="tr-TR" sz="2800" b="1" dirty="0" smtClean="0">
                <a:latin typeface="Segoe UI" panose="020B0502040204020203" pitchFamily="34" charset="0"/>
                <a:cs typeface="Segoe UI" panose="020B0502040204020203" pitchFamily="34" charset="0"/>
              </a:rPr>
              <a:t/>
            </a:r>
            <a:br>
              <a:rPr lang="tr-TR" sz="2800" b="1" dirty="0" smtClean="0">
                <a:latin typeface="Segoe UI" panose="020B0502040204020203" pitchFamily="34" charset="0"/>
                <a:cs typeface="Segoe UI" panose="020B0502040204020203" pitchFamily="34" charset="0"/>
              </a:rPr>
            </a:br>
            <a:r>
              <a:rPr lang="tr-TR" sz="2800" b="1" dirty="0" smtClean="0">
                <a:latin typeface="Segoe UI" panose="020B0502040204020203" pitchFamily="34" charset="0"/>
                <a:cs typeface="Segoe UI" panose="020B0502040204020203" pitchFamily="34" charset="0"/>
              </a:rPr>
              <a:t>TIP EĞİTİMİ ÖĞRENCİ KOMİSYONU</a:t>
            </a:r>
            <a:br>
              <a:rPr lang="tr-TR" sz="2800" b="1" dirty="0" smtClean="0">
                <a:latin typeface="Segoe UI" panose="020B0502040204020203" pitchFamily="34" charset="0"/>
                <a:cs typeface="Segoe UI" panose="020B0502040204020203" pitchFamily="34" charset="0"/>
              </a:rPr>
            </a:br>
            <a:r>
              <a:rPr lang="tr-TR" sz="2800" b="1" dirty="0">
                <a:latin typeface="Segoe UI" panose="020B0502040204020203" pitchFamily="34" charset="0"/>
                <a:cs typeface="Segoe UI" panose="020B0502040204020203" pitchFamily="34" charset="0"/>
              </a:rPr>
              <a:t/>
            </a:r>
            <a:br>
              <a:rPr lang="tr-TR" sz="2800" b="1" dirty="0">
                <a:latin typeface="Segoe UI" panose="020B0502040204020203" pitchFamily="34" charset="0"/>
                <a:cs typeface="Segoe UI" panose="020B0502040204020203" pitchFamily="34" charset="0"/>
              </a:rPr>
            </a:br>
            <a:r>
              <a:rPr lang="tr-TR" sz="2800" b="1" dirty="0" smtClean="0">
                <a:latin typeface="Segoe UI" panose="020B0502040204020203" pitchFamily="34" charset="0"/>
                <a:cs typeface="Segoe UI" panose="020B0502040204020203" pitchFamily="34" charset="0"/>
              </a:rPr>
              <a:t>DÖNEM 4 </a:t>
            </a:r>
            <a:br>
              <a:rPr lang="tr-TR" sz="2800" b="1" dirty="0" smtClean="0">
                <a:latin typeface="Segoe UI" panose="020B0502040204020203" pitchFamily="34" charset="0"/>
                <a:cs typeface="Segoe UI" panose="020B0502040204020203" pitchFamily="34" charset="0"/>
              </a:rPr>
            </a:br>
            <a:r>
              <a:rPr lang="tr-TR" sz="2800" b="1" dirty="0" smtClean="0">
                <a:latin typeface="Segoe UI" panose="020B0502040204020203" pitchFamily="34" charset="0"/>
                <a:cs typeface="Segoe UI" panose="020B0502040204020203" pitchFamily="34" charset="0"/>
              </a:rPr>
              <a:t/>
            </a:r>
            <a:br>
              <a:rPr lang="tr-TR" sz="2800" b="1" dirty="0" smtClean="0">
                <a:latin typeface="Segoe UI" panose="020B0502040204020203" pitchFamily="34" charset="0"/>
                <a:cs typeface="Segoe UI" panose="020B0502040204020203" pitchFamily="34" charset="0"/>
              </a:rPr>
            </a:br>
            <a:r>
              <a:rPr lang="tr-TR" sz="2800" b="1" dirty="0" smtClean="0">
                <a:latin typeface="Segoe UI" panose="020B0502040204020203" pitchFamily="34" charset="0"/>
                <a:cs typeface="Segoe UI" panose="020B0502040204020203" pitchFamily="34" charset="0"/>
              </a:rPr>
              <a:t>CEYLAN KİY</a:t>
            </a:r>
            <a:br>
              <a:rPr lang="tr-TR" sz="2800" b="1" dirty="0" smtClean="0">
                <a:latin typeface="Segoe UI" panose="020B0502040204020203" pitchFamily="34" charset="0"/>
                <a:cs typeface="Segoe UI" panose="020B0502040204020203" pitchFamily="34" charset="0"/>
              </a:rPr>
            </a:br>
            <a:r>
              <a:rPr lang="tr-TR" sz="2800" b="1" dirty="0">
                <a:latin typeface="Segoe UI" panose="020B0502040204020203" pitchFamily="34" charset="0"/>
                <a:cs typeface="Segoe UI" panose="020B0502040204020203" pitchFamily="34" charset="0"/>
              </a:rPr>
              <a:t/>
            </a:r>
            <a:br>
              <a:rPr lang="tr-TR" sz="2800" b="1" dirty="0">
                <a:latin typeface="Segoe UI" panose="020B0502040204020203" pitchFamily="34" charset="0"/>
                <a:cs typeface="Segoe UI" panose="020B0502040204020203" pitchFamily="34" charset="0"/>
              </a:rPr>
            </a:br>
            <a:r>
              <a:rPr lang="tr-TR" sz="2800" b="1" dirty="0" smtClean="0">
                <a:latin typeface="Segoe UI" panose="020B0502040204020203" pitchFamily="34" charset="0"/>
                <a:cs typeface="Segoe UI" panose="020B0502040204020203" pitchFamily="34" charset="0"/>
              </a:rPr>
              <a:t/>
            </a:r>
            <a:br>
              <a:rPr lang="tr-TR" sz="2800" b="1" dirty="0" smtClean="0">
                <a:latin typeface="Segoe UI" panose="020B0502040204020203" pitchFamily="34" charset="0"/>
                <a:cs typeface="Segoe UI" panose="020B0502040204020203" pitchFamily="34" charset="0"/>
              </a:rPr>
            </a:br>
            <a:r>
              <a:rPr lang="tr-TR" sz="2800" b="1" dirty="0">
                <a:latin typeface="Segoe UI" panose="020B0502040204020203" pitchFamily="34" charset="0"/>
                <a:cs typeface="Segoe UI" panose="020B0502040204020203" pitchFamily="34" charset="0"/>
              </a:rPr>
              <a:t/>
            </a:r>
            <a:br>
              <a:rPr lang="tr-TR" sz="2800" b="1" dirty="0">
                <a:latin typeface="Segoe UI" panose="020B0502040204020203" pitchFamily="34" charset="0"/>
                <a:cs typeface="Segoe UI" panose="020B0502040204020203" pitchFamily="34" charset="0"/>
              </a:rPr>
            </a:br>
            <a:endParaRPr lang="tr-TR" sz="2800" b="1" dirty="0">
              <a:latin typeface="Segoe UI" panose="020B0502040204020203" pitchFamily="34" charset="0"/>
              <a:cs typeface="Segoe UI" panose="020B0502040204020203" pitchFamily="34" charset="0"/>
            </a:endParaRPr>
          </a:p>
        </p:txBody>
      </p:sp>
      <p:sp>
        <p:nvSpPr>
          <p:cNvPr id="6" name="5 Slayt Numarası Yer Tutucusu"/>
          <p:cNvSpPr>
            <a:spLocks noGrp="1"/>
          </p:cNvSpPr>
          <p:nvPr>
            <p:ph type="sldNum" sz="quarter" idx="12"/>
          </p:nvPr>
        </p:nvSpPr>
        <p:spPr/>
        <p:txBody>
          <a:bodyPr/>
          <a:lstStyle/>
          <a:p>
            <a:fld id="{6D238958-5C46-495B-8C30-69544A0B7C60}" type="slidenum">
              <a:rPr lang="en-US" altLang="tr-TR" smtClean="0">
                <a:solidFill>
                  <a:srgbClr val="2F7357"/>
                </a:solidFill>
              </a:rPr>
              <a:pPr/>
              <a:t>1</a:t>
            </a:fld>
            <a:endParaRPr lang="en-US" altLang="tr-TR" dirty="0">
              <a:solidFill>
                <a:srgbClr val="2F7357"/>
              </a:solidFill>
            </a:endParaRPr>
          </a:p>
        </p:txBody>
      </p:sp>
    </p:spTree>
    <p:extLst>
      <p:ext uri="{BB962C8B-B14F-4D97-AF65-F5344CB8AC3E}">
        <p14:creationId xmlns:p14="http://schemas.microsoft.com/office/powerpoint/2010/main" xmlns="" val="3504013474"/>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781040"/>
            <a:ext cx="8229600" cy="1219200"/>
          </a:xfrm>
        </p:spPr>
        <p:txBody>
          <a:bodyPr>
            <a:normAutofit/>
          </a:bodyPr>
          <a:lstStyle/>
          <a:p>
            <a:r>
              <a:rPr lang="tr-TR" sz="3600" b="1" dirty="0" smtClean="0">
                <a:latin typeface="Century Gothic" panose="020B0502020202020204" pitchFamily="34" charset="0"/>
              </a:rPr>
              <a:t>DERS PROGRAMI</a:t>
            </a:r>
            <a:endParaRPr lang="tr-TR" sz="3600" b="1" dirty="0">
              <a:latin typeface="Century Gothic" panose="020B0502020202020204" pitchFamily="34" charset="0"/>
            </a:endParaRPr>
          </a:p>
        </p:txBody>
      </p:sp>
      <p:sp>
        <p:nvSpPr>
          <p:cNvPr id="2" name="1 İçerik Yer Tutucusu"/>
          <p:cNvSpPr>
            <a:spLocks noGrp="1"/>
          </p:cNvSpPr>
          <p:nvPr>
            <p:ph idx="1"/>
          </p:nvPr>
        </p:nvSpPr>
        <p:spPr>
          <a:xfrm>
            <a:off x="457200" y="2286024"/>
            <a:ext cx="8229600" cy="4572000"/>
          </a:xfrm>
        </p:spPr>
        <p:txBody>
          <a:bodyPr>
            <a:normAutofit/>
          </a:bodyPr>
          <a:lstStyle/>
          <a:p>
            <a:pPr>
              <a:lnSpc>
                <a:spcPct val="100000"/>
              </a:lnSpc>
            </a:pPr>
            <a:r>
              <a:rPr lang="tr-TR" sz="2800" dirty="0" smtClean="0">
                <a:latin typeface="Century Gothic" panose="020B0502020202020204" pitchFamily="34" charset="0"/>
              </a:rPr>
              <a:t>Stajların teorik ders süreleri ve toplam staj süreleri doğru orantılı olacak şekilde tekrar ayarlanmalıdır. Kardiyoloji stajına 1 hafta daha eklenebilir..</a:t>
            </a:r>
          </a:p>
          <a:p>
            <a:pPr>
              <a:lnSpc>
                <a:spcPct val="100000"/>
              </a:lnSpc>
            </a:pPr>
            <a:endParaRPr lang="tr-TR" sz="2800" dirty="0" smtClean="0">
              <a:latin typeface="Century Gothic" panose="020B0502020202020204" pitchFamily="34" charset="0"/>
            </a:endParaRPr>
          </a:p>
          <a:p>
            <a:pPr lvl="0">
              <a:lnSpc>
                <a:spcPct val="100000"/>
              </a:lnSpc>
            </a:pPr>
            <a:endParaRPr lang="tr-TR" sz="2800" dirty="0" smtClean="0">
              <a:latin typeface="Century Gothic" panose="020B0502020202020204" pitchFamily="34" charset="0"/>
            </a:endParaRPr>
          </a:p>
          <a:p>
            <a:pPr>
              <a:lnSpc>
                <a:spcPct val="100000"/>
              </a:lnSpc>
            </a:pPr>
            <a:endParaRPr lang="tr-TR" sz="2800" dirty="0">
              <a:latin typeface="Century Gothic" panose="020B050202020202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Başlık"/>
          <p:cNvSpPr>
            <a:spLocks noGrp="1"/>
          </p:cNvSpPr>
          <p:nvPr>
            <p:ph type="title"/>
          </p:nvPr>
        </p:nvSpPr>
        <p:spPr/>
        <p:txBody>
          <a:bodyPr>
            <a:normAutofit/>
          </a:bodyPr>
          <a:lstStyle/>
          <a:p>
            <a:r>
              <a:rPr lang="tr-TR" sz="3600" b="1" dirty="0" smtClean="0">
                <a:latin typeface="Century Gothic" panose="020B0502020202020204" pitchFamily="34" charset="0"/>
              </a:rPr>
              <a:t>DERS PROGRAMI</a:t>
            </a:r>
            <a:endParaRPr lang="tr-TR" sz="3600" b="1" dirty="0">
              <a:latin typeface="Century Gothic" panose="020B0502020202020204" pitchFamily="34" charset="0"/>
            </a:endParaRPr>
          </a:p>
        </p:txBody>
      </p:sp>
      <p:sp>
        <p:nvSpPr>
          <p:cNvPr id="2" name="1 İçerik Yer Tutucusu"/>
          <p:cNvSpPr>
            <a:spLocks noGrp="1"/>
          </p:cNvSpPr>
          <p:nvPr>
            <p:ph idx="1"/>
          </p:nvPr>
        </p:nvSpPr>
        <p:spPr/>
        <p:txBody>
          <a:bodyPr>
            <a:normAutofit/>
          </a:bodyPr>
          <a:lstStyle/>
          <a:p>
            <a:pPr>
              <a:lnSpc>
                <a:spcPct val="100000"/>
              </a:lnSpc>
            </a:pPr>
            <a:r>
              <a:rPr lang="tr-TR" sz="2400" dirty="0" smtClean="0">
                <a:latin typeface="Century Gothic" panose="020B0502020202020204" pitchFamily="34" charset="0"/>
              </a:rPr>
              <a:t>Bazı stajlarda ilk haftalardaki boşluklara son haftalardaki derslerin kaydırılması istenmiyor. Ancak derslerin erken işlenmesiyle pratikler daha verimli geçiyor ve serbest çalışma saatleri oluşuyor.</a:t>
            </a:r>
          </a:p>
          <a:p>
            <a:pPr>
              <a:lnSpc>
                <a:spcPct val="100000"/>
              </a:lnSpc>
            </a:pPr>
            <a:endParaRPr lang="tr-TR" sz="2400" dirty="0" smtClean="0">
              <a:latin typeface="Century Gothic" panose="020B0502020202020204" pitchFamily="34" charset="0"/>
            </a:endParaRPr>
          </a:p>
          <a:p>
            <a:pPr>
              <a:lnSpc>
                <a:spcPct val="100000"/>
              </a:lnSpc>
            </a:pPr>
            <a:r>
              <a:rPr lang="tr-TR" sz="2400" dirty="0" smtClean="0">
                <a:latin typeface="Century Gothic" panose="020B0502020202020204" pitchFamily="34" charset="0"/>
              </a:rPr>
              <a:t>Özellikle cerrahi bölümlerde videolarla ders işlenmesi verimi artıracaktır. Animasyon/video gösterili işlenen dersler daha kalıcı oluyor.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Başlık"/>
          <p:cNvSpPr>
            <a:spLocks noGrp="1"/>
          </p:cNvSpPr>
          <p:nvPr>
            <p:ph type="title"/>
          </p:nvPr>
        </p:nvSpPr>
        <p:spPr>
          <a:xfrm>
            <a:off x="457200" y="566726"/>
            <a:ext cx="8229600" cy="1219200"/>
          </a:xfrm>
        </p:spPr>
        <p:txBody>
          <a:bodyPr>
            <a:normAutofit/>
          </a:bodyPr>
          <a:lstStyle/>
          <a:p>
            <a:r>
              <a:rPr lang="tr-TR" sz="3600" b="1" dirty="0" smtClean="0">
                <a:latin typeface="Century Gothic" panose="020B0502020202020204" pitchFamily="34" charset="0"/>
              </a:rPr>
              <a:t>DERS PROGRAMI</a:t>
            </a:r>
            <a:endParaRPr lang="tr-TR" sz="3600" b="1" dirty="0">
              <a:latin typeface="Century Gothic" panose="020B0502020202020204" pitchFamily="34" charset="0"/>
            </a:endParaRPr>
          </a:p>
        </p:txBody>
      </p:sp>
      <p:sp>
        <p:nvSpPr>
          <p:cNvPr id="2" name="1 İçerik Yer Tutucusu"/>
          <p:cNvSpPr>
            <a:spLocks noGrp="1"/>
          </p:cNvSpPr>
          <p:nvPr>
            <p:ph idx="1"/>
          </p:nvPr>
        </p:nvSpPr>
        <p:spPr>
          <a:xfrm>
            <a:off x="457200" y="2357430"/>
            <a:ext cx="8229600" cy="4572000"/>
          </a:xfrm>
        </p:spPr>
        <p:txBody>
          <a:bodyPr>
            <a:normAutofit/>
          </a:bodyPr>
          <a:lstStyle/>
          <a:p>
            <a:pPr lvl="0">
              <a:lnSpc>
                <a:spcPct val="100000"/>
              </a:lnSpc>
            </a:pPr>
            <a:r>
              <a:rPr lang="tr-TR" sz="2800" dirty="0" smtClean="0">
                <a:latin typeface="Century Gothic" panose="020B0502020202020204" pitchFamily="34" charset="0"/>
              </a:rPr>
              <a:t>Ders programı ve dersliklerin çakışmasından ötürü farklı staj grupları derslerini farklı dersliklerde işlemek zorunda kaldı. Bu çakışmaların önlenmesi derslerin daha akıcı biçimde işlenmesini sağlayabilir. </a:t>
            </a:r>
          </a:p>
          <a:p>
            <a:pPr>
              <a:lnSpc>
                <a:spcPct val="100000"/>
              </a:lnSpc>
            </a:pPr>
            <a:endParaRPr lang="tr-TR" sz="2800" dirty="0">
              <a:latin typeface="Century Gothic" panose="020B0502020202020204"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normAutofit/>
          </a:bodyPr>
          <a:lstStyle/>
          <a:p>
            <a:r>
              <a:rPr lang="tr-TR" sz="3600" b="1" dirty="0" smtClean="0">
                <a:latin typeface="Century Gothic" panose="020B0502020202020204" pitchFamily="34" charset="0"/>
              </a:rPr>
              <a:t>STAJ SINAVLARINA DAİR</a:t>
            </a:r>
            <a:endParaRPr lang="tr-TR" sz="3600" b="1" dirty="0">
              <a:latin typeface="Century Gothic" panose="020B0502020202020204" pitchFamily="34" charset="0"/>
            </a:endParaRPr>
          </a:p>
        </p:txBody>
      </p:sp>
      <p:sp>
        <p:nvSpPr>
          <p:cNvPr id="2" name="1 İçerik Yer Tutucusu"/>
          <p:cNvSpPr>
            <a:spLocks noGrp="1"/>
          </p:cNvSpPr>
          <p:nvPr>
            <p:ph idx="1"/>
          </p:nvPr>
        </p:nvSpPr>
        <p:spPr/>
        <p:txBody>
          <a:bodyPr>
            <a:normAutofit/>
          </a:bodyPr>
          <a:lstStyle/>
          <a:p>
            <a:pPr lvl="0">
              <a:lnSpc>
                <a:spcPct val="100000"/>
              </a:lnSpc>
            </a:pPr>
            <a:r>
              <a:rPr lang="tr-TR" sz="2800" dirty="0" smtClean="0">
                <a:latin typeface="Century Gothic" panose="020B0502020202020204" pitchFamily="34" charset="0"/>
              </a:rPr>
              <a:t>Staj sınav  sonuçları teorik ve sözlü puanlarının ayrı ayrı açıklanması</a:t>
            </a:r>
          </a:p>
          <a:p>
            <a:pPr lvl="0">
              <a:lnSpc>
                <a:spcPct val="100000"/>
              </a:lnSpc>
            </a:pPr>
            <a:r>
              <a:rPr lang="tr-TR" sz="2800" dirty="0" smtClean="0">
                <a:latin typeface="Century Gothic" panose="020B0502020202020204" pitchFamily="34" charset="0"/>
              </a:rPr>
              <a:t>Staj sonunda sınav değerlendirmesi yapılması</a:t>
            </a:r>
          </a:p>
          <a:p>
            <a:pPr>
              <a:lnSpc>
                <a:spcPct val="100000"/>
              </a:lnSpc>
            </a:pPr>
            <a:r>
              <a:rPr lang="tr-TR" sz="2800" dirty="0" smtClean="0">
                <a:latin typeface="Century Gothic" panose="020B0502020202020204" pitchFamily="34" charset="0"/>
              </a:rPr>
              <a:t>Staj sonu sınavlarının uzun zaman sonra açıklanması</a:t>
            </a:r>
          </a:p>
          <a:p>
            <a:pPr lvl="0">
              <a:lnSpc>
                <a:spcPct val="100000"/>
              </a:lnSpc>
            </a:pPr>
            <a:r>
              <a:rPr lang="tr-TR" sz="2800" dirty="0" smtClean="0">
                <a:latin typeface="Century Gothic" panose="020B0502020202020204" pitchFamily="34" charset="0"/>
              </a:rPr>
              <a:t>Sözlü sınavlarda standart bir puanlamanın olmaması</a:t>
            </a:r>
          </a:p>
          <a:p>
            <a:pPr>
              <a:lnSpc>
                <a:spcPct val="100000"/>
              </a:lnSpc>
              <a:buNone/>
            </a:pPr>
            <a:endParaRPr lang="tr-TR" sz="2800" dirty="0" smtClean="0">
              <a:latin typeface="Century Gothic" panose="020B0502020202020204" pitchFamily="34" charset="0"/>
            </a:endParaRPr>
          </a:p>
          <a:p>
            <a:pPr>
              <a:lnSpc>
                <a:spcPct val="100000"/>
              </a:lnSpc>
            </a:pPr>
            <a:endParaRPr lang="tr-TR" sz="2800" dirty="0">
              <a:latin typeface="Century Gothic" panose="020B0502020202020204"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endParaRPr lang="tr-TR"/>
          </a:p>
        </p:txBody>
      </p:sp>
      <p:sp>
        <p:nvSpPr>
          <p:cNvPr id="2" name="1 İçerik Yer Tutucusu"/>
          <p:cNvSpPr>
            <a:spLocks noGrp="1"/>
          </p:cNvSpPr>
          <p:nvPr>
            <p:ph idx="1"/>
          </p:nvPr>
        </p:nvSpPr>
        <p:spPr>
          <a:xfrm>
            <a:off x="457200" y="2357462"/>
            <a:ext cx="8507288" cy="4572000"/>
          </a:xfrm>
        </p:spPr>
        <p:txBody>
          <a:bodyPr>
            <a:normAutofit/>
          </a:bodyPr>
          <a:lstStyle/>
          <a:p>
            <a:pPr algn="ctr"/>
            <a:r>
              <a:rPr lang="tr-TR" sz="4000" dirty="0" smtClean="0"/>
              <a:t> GELECEK YILKİ STAJ GRUPLARININ (D.5) </a:t>
            </a:r>
            <a:r>
              <a:rPr lang="tr-TR" sz="4800" dirty="0" smtClean="0"/>
              <a:t>12</a:t>
            </a:r>
            <a:r>
              <a:rPr lang="tr-TR" sz="4000" dirty="0" smtClean="0"/>
              <a:t> YE BÖLÜNMESİ ?</a:t>
            </a:r>
          </a:p>
          <a:p>
            <a:endParaRPr lang="tr-TR" sz="4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endParaRPr lang="tr-TR" dirty="0"/>
          </a:p>
        </p:txBody>
      </p:sp>
      <p:sp>
        <p:nvSpPr>
          <p:cNvPr id="2" name="1 İçerik Yer Tutucusu"/>
          <p:cNvSpPr>
            <a:spLocks noGrp="1"/>
          </p:cNvSpPr>
          <p:nvPr>
            <p:ph idx="1"/>
          </p:nvPr>
        </p:nvSpPr>
        <p:spPr>
          <a:xfrm>
            <a:off x="457200" y="2071678"/>
            <a:ext cx="8229600" cy="4572032"/>
          </a:xfrm>
        </p:spPr>
        <p:txBody>
          <a:bodyPr>
            <a:normAutofit/>
          </a:bodyPr>
          <a:lstStyle/>
          <a:p>
            <a:pPr algn="ctr">
              <a:buNone/>
            </a:pPr>
            <a:r>
              <a:rPr lang="tr-TR" sz="3600" b="1" dirty="0" smtClean="0"/>
              <a:t>TÜM HOCALARIMIZA , BU SENE DE EMEĞİ GEÇEN HERKESE, </a:t>
            </a:r>
          </a:p>
          <a:p>
            <a:pPr algn="ctr">
              <a:buNone/>
            </a:pPr>
            <a:r>
              <a:rPr lang="tr-TR" sz="3600" b="1" dirty="0" smtClean="0"/>
              <a:t>DİNLEDİĞİNİZ İÇİN SİZLERE</a:t>
            </a:r>
          </a:p>
          <a:p>
            <a:pPr algn="ctr">
              <a:buNone/>
            </a:pPr>
            <a:endParaRPr lang="tr-TR" sz="3600" b="1" dirty="0" smtClean="0"/>
          </a:p>
          <a:p>
            <a:pPr algn="ctr">
              <a:buNone/>
            </a:pPr>
            <a:r>
              <a:rPr lang="tr-TR" sz="3600" b="1" dirty="0" smtClean="0"/>
              <a:t>     TEŞEKKÜR EDİYORUM…  </a:t>
            </a:r>
          </a:p>
          <a:p>
            <a:pPr algn="ctr">
              <a:buNone/>
            </a:pPr>
            <a:r>
              <a:rPr lang="tr-TR" sz="3600" b="1" dirty="0" smtClean="0"/>
              <a:t>                                                       </a:t>
            </a:r>
            <a:endParaRPr lang="tr-TR" sz="36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Century Gothic" panose="020B0502020202020204" pitchFamily="34" charset="0"/>
              </a:rPr>
              <a:t>DÖNEM 4</a:t>
            </a:r>
            <a:endParaRPr lang="tr-TR" b="1" dirty="0">
              <a:latin typeface="Century Gothic" panose="020B0502020202020204" pitchFamily="34" charset="0"/>
            </a:endParaRPr>
          </a:p>
        </p:txBody>
      </p:sp>
      <p:sp>
        <p:nvSpPr>
          <p:cNvPr id="3" name="2 İçerik Yer Tutucusu"/>
          <p:cNvSpPr>
            <a:spLocks noGrp="1"/>
          </p:cNvSpPr>
          <p:nvPr>
            <p:ph idx="1"/>
          </p:nvPr>
        </p:nvSpPr>
        <p:spPr>
          <a:xfrm>
            <a:off x="457200" y="1524000"/>
            <a:ext cx="8229600" cy="4762520"/>
          </a:xfrm>
        </p:spPr>
        <p:txBody>
          <a:bodyPr>
            <a:normAutofit/>
          </a:bodyPr>
          <a:lstStyle/>
          <a:p>
            <a:r>
              <a:rPr lang="tr-TR" dirty="0" smtClean="0">
                <a:latin typeface="Century Gothic" panose="020B0502020202020204" pitchFamily="34" charset="0"/>
              </a:rPr>
              <a:t>Fizik Muayene Stajı</a:t>
            </a:r>
          </a:p>
          <a:p>
            <a:r>
              <a:rPr lang="tr-TR" dirty="0" smtClean="0">
                <a:latin typeface="Century Gothic" panose="020B0502020202020204" pitchFamily="34" charset="0"/>
              </a:rPr>
              <a:t>Pediatri</a:t>
            </a:r>
          </a:p>
          <a:p>
            <a:r>
              <a:rPr lang="tr-TR" dirty="0" smtClean="0">
                <a:latin typeface="Century Gothic" panose="020B0502020202020204" pitchFamily="34" charset="0"/>
              </a:rPr>
              <a:t>Çocuk Ruh Sağlığı</a:t>
            </a:r>
          </a:p>
          <a:p>
            <a:r>
              <a:rPr lang="tr-TR" dirty="0" smtClean="0">
                <a:latin typeface="Century Gothic" panose="020B0502020202020204" pitchFamily="34" charset="0"/>
              </a:rPr>
              <a:t>Çocuk Cerrahisi</a:t>
            </a:r>
          </a:p>
          <a:p>
            <a:r>
              <a:rPr lang="tr-TR" dirty="0" smtClean="0">
                <a:latin typeface="Century Gothic" panose="020B0502020202020204" pitchFamily="34" charset="0"/>
              </a:rPr>
              <a:t>Genel Cerrahi</a:t>
            </a:r>
          </a:p>
          <a:p>
            <a:r>
              <a:rPr lang="tr-TR" dirty="0" smtClean="0">
                <a:latin typeface="Century Gothic" panose="020B0502020202020204" pitchFamily="34" charset="0"/>
              </a:rPr>
              <a:t>Radyoloji</a:t>
            </a:r>
          </a:p>
          <a:p>
            <a:r>
              <a:rPr lang="tr-TR" dirty="0" smtClean="0">
                <a:latin typeface="Century Gothic" panose="020B0502020202020204" pitchFamily="34" charset="0"/>
              </a:rPr>
              <a:t>Dahiliye</a:t>
            </a:r>
          </a:p>
          <a:p>
            <a:r>
              <a:rPr lang="tr-TR" dirty="0" smtClean="0">
                <a:latin typeface="Century Gothic" panose="020B0502020202020204" pitchFamily="34" charset="0"/>
              </a:rPr>
              <a:t>Plastik </a:t>
            </a:r>
            <a:r>
              <a:rPr lang="tr-TR" dirty="0" smtClean="0">
                <a:latin typeface="Century Gothic" panose="020B0502020202020204" pitchFamily="34" charset="0"/>
              </a:rPr>
              <a:t>,</a:t>
            </a:r>
            <a:r>
              <a:rPr lang="tr-TR" dirty="0" smtClean="0">
                <a:latin typeface="Century Gothic" panose="020B0502020202020204" pitchFamily="34" charset="0"/>
              </a:rPr>
              <a:t> </a:t>
            </a:r>
            <a:r>
              <a:rPr lang="tr-TR" dirty="0" err="1" smtClean="0">
                <a:latin typeface="Century Gothic" panose="020B0502020202020204" pitchFamily="34" charset="0"/>
              </a:rPr>
              <a:t>Rekonstrüktif</a:t>
            </a:r>
            <a:r>
              <a:rPr lang="tr-TR" dirty="0" smtClean="0">
                <a:latin typeface="Century Gothic" panose="020B0502020202020204" pitchFamily="34" charset="0"/>
              </a:rPr>
              <a:t> ve Estetik </a:t>
            </a:r>
            <a:r>
              <a:rPr lang="tr-TR" dirty="0" smtClean="0">
                <a:latin typeface="Century Gothic" panose="020B0502020202020204" pitchFamily="34" charset="0"/>
              </a:rPr>
              <a:t>Cerrahi</a:t>
            </a:r>
          </a:p>
          <a:p>
            <a:r>
              <a:rPr lang="tr-TR" dirty="0" smtClean="0">
                <a:latin typeface="Century Gothic" panose="020B0502020202020204" pitchFamily="34" charset="0"/>
              </a:rPr>
              <a:t>Kardiyoloji</a:t>
            </a:r>
          </a:p>
          <a:p>
            <a:r>
              <a:rPr lang="tr-TR" dirty="0" smtClean="0">
                <a:latin typeface="Century Gothic" panose="020B0502020202020204" pitchFamily="34" charset="0"/>
              </a:rPr>
              <a:t>Kalp Damar Cerrahisi</a:t>
            </a:r>
          </a:p>
          <a:p>
            <a:r>
              <a:rPr lang="tr-TR" dirty="0" smtClean="0">
                <a:latin typeface="Century Gothic" panose="020B0502020202020204" pitchFamily="34" charset="0"/>
              </a:rPr>
              <a:t>Kadın Hastalıkları ve Doğum</a:t>
            </a:r>
          </a:p>
          <a:p>
            <a:endParaRPr lang="tr-TR" dirty="0">
              <a:latin typeface="Century Gothic" panose="020B0502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566726"/>
            <a:ext cx="8229600" cy="1504952"/>
          </a:xfrm>
        </p:spPr>
        <p:txBody>
          <a:bodyPr>
            <a:normAutofit/>
          </a:bodyPr>
          <a:lstStyle/>
          <a:p>
            <a:r>
              <a:rPr lang="tr-TR" b="1" dirty="0" smtClean="0">
                <a:latin typeface="Century Gothic" panose="020B0502020202020204" pitchFamily="34" charset="0"/>
              </a:rPr>
              <a:t>KLİNİĞE GEÇİŞ, HASTAYA İLK DOKUNUŞ, STAJYER HEKİMLİK</a:t>
            </a:r>
            <a:endParaRPr lang="tr-TR" b="1" dirty="0">
              <a:latin typeface="Century Gothic" panose="020B0502020202020204" pitchFamily="34" charset="0"/>
            </a:endParaRPr>
          </a:p>
        </p:txBody>
      </p:sp>
      <p:pic>
        <p:nvPicPr>
          <p:cNvPr id="4" name="3 İçerik Yer Tutucusu" descr="1800_Baby-with-Doctor-prep-for-vaccination.jpg"/>
          <p:cNvPicPr>
            <a:picLocks noGrp="1" noChangeAspect="1"/>
          </p:cNvPicPr>
          <p:nvPr>
            <p:ph idx="1"/>
          </p:nvPr>
        </p:nvPicPr>
        <p:blipFill>
          <a:blip r:embed="rId2" cstate="print"/>
          <a:stretch>
            <a:fillRect/>
          </a:stretch>
        </p:blipFill>
        <p:spPr>
          <a:xfrm>
            <a:off x="317954" y="2571744"/>
            <a:ext cx="4182608" cy="2786082"/>
          </a:xfrm>
        </p:spPr>
      </p:pic>
      <p:pic>
        <p:nvPicPr>
          <p:cNvPr id="7" name="6 Resim" descr="tip_biliminin_simgesi_4aa9c597d77.jpg"/>
          <p:cNvPicPr>
            <a:picLocks noChangeAspect="1"/>
          </p:cNvPicPr>
          <p:nvPr/>
        </p:nvPicPr>
        <p:blipFill>
          <a:blip r:embed="rId3"/>
          <a:stretch>
            <a:fillRect/>
          </a:stretch>
        </p:blipFill>
        <p:spPr>
          <a:xfrm>
            <a:off x="4638684" y="2571744"/>
            <a:ext cx="4148158" cy="2786082"/>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709602"/>
            <a:ext cx="8229600" cy="1219200"/>
          </a:xfrm>
        </p:spPr>
        <p:txBody>
          <a:bodyPr>
            <a:normAutofit/>
          </a:bodyPr>
          <a:lstStyle/>
          <a:p>
            <a:r>
              <a:rPr lang="tr-TR" sz="3600" b="1" dirty="0" smtClean="0">
                <a:latin typeface="Century Gothic" panose="020B0502020202020204" pitchFamily="34" charset="0"/>
              </a:rPr>
              <a:t>FİZİKİ ŞARTLARIMIZ</a:t>
            </a:r>
            <a:endParaRPr lang="tr-TR" sz="3600" b="1" dirty="0">
              <a:latin typeface="Century Gothic" panose="020B0502020202020204" pitchFamily="34" charset="0"/>
            </a:endParaRPr>
          </a:p>
        </p:txBody>
      </p:sp>
      <p:sp>
        <p:nvSpPr>
          <p:cNvPr id="2" name="1 İçerik Yer Tutucusu"/>
          <p:cNvSpPr>
            <a:spLocks noGrp="1"/>
          </p:cNvSpPr>
          <p:nvPr>
            <p:ph idx="1"/>
          </p:nvPr>
        </p:nvSpPr>
        <p:spPr>
          <a:xfrm>
            <a:off x="428596" y="2143148"/>
            <a:ext cx="8229600" cy="4572000"/>
          </a:xfrm>
        </p:spPr>
        <p:txBody>
          <a:bodyPr>
            <a:normAutofit/>
          </a:bodyPr>
          <a:lstStyle/>
          <a:p>
            <a:r>
              <a:rPr lang="tr-TR" sz="2800" dirty="0" smtClean="0">
                <a:latin typeface="Century Gothic" panose="020B0502020202020204" pitchFamily="34" charset="0"/>
              </a:rPr>
              <a:t>Staj sınıfları</a:t>
            </a:r>
          </a:p>
          <a:p>
            <a:r>
              <a:rPr lang="tr-TR" sz="2800" dirty="0" smtClean="0">
                <a:latin typeface="Century Gothic" panose="020B0502020202020204" pitchFamily="34" charset="0"/>
              </a:rPr>
              <a:t>Yatan hasta servisleri</a:t>
            </a:r>
          </a:p>
          <a:p>
            <a:r>
              <a:rPr lang="tr-TR" sz="2800" dirty="0" smtClean="0">
                <a:latin typeface="Century Gothic" panose="020B0502020202020204" pitchFamily="34" charset="0"/>
              </a:rPr>
              <a:t>Poliklinikler</a:t>
            </a:r>
          </a:p>
          <a:p>
            <a:r>
              <a:rPr lang="tr-TR" sz="2800" dirty="0" smtClean="0">
                <a:latin typeface="Century Gothic" panose="020B0502020202020204" pitchFamily="34" charset="0"/>
              </a:rPr>
              <a:t>Ameliyathane</a:t>
            </a:r>
          </a:p>
          <a:p>
            <a:endParaRPr lang="tr-TR" sz="2800" dirty="0">
              <a:latin typeface="Century Gothic" panose="020B050202020202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709602"/>
            <a:ext cx="8229600" cy="1219200"/>
          </a:xfrm>
        </p:spPr>
        <p:txBody>
          <a:bodyPr>
            <a:normAutofit/>
          </a:bodyPr>
          <a:lstStyle/>
          <a:p>
            <a:r>
              <a:rPr lang="tr-TR" sz="3600" b="1" dirty="0" smtClean="0">
                <a:latin typeface="Century Gothic" panose="020B0502020202020204" pitchFamily="34" charset="0"/>
              </a:rPr>
              <a:t>FİZİK MUAYENE STAJI</a:t>
            </a:r>
            <a:endParaRPr lang="tr-TR" sz="3600" b="1" dirty="0">
              <a:latin typeface="Century Gothic" panose="020B0502020202020204" pitchFamily="34" charset="0"/>
            </a:endParaRPr>
          </a:p>
        </p:txBody>
      </p:sp>
      <p:sp>
        <p:nvSpPr>
          <p:cNvPr id="2" name="1 İçerik Yer Tutucusu"/>
          <p:cNvSpPr>
            <a:spLocks noGrp="1"/>
          </p:cNvSpPr>
          <p:nvPr>
            <p:ph idx="1"/>
          </p:nvPr>
        </p:nvSpPr>
        <p:spPr>
          <a:xfrm>
            <a:off x="428596" y="2214554"/>
            <a:ext cx="8229600" cy="4572000"/>
          </a:xfrm>
        </p:spPr>
        <p:txBody>
          <a:bodyPr>
            <a:normAutofit/>
          </a:bodyPr>
          <a:lstStyle/>
          <a:p>
            <a:pPr lvl="0"/>
            <a:r>
              <a:rPr lang="tr-TR" sz="2400" dirty="0" smtClean="0">
                <a:latin typeface="Century Gothic" panose="020B0502020202020204" pitchFamily="34" charset="0"/>
              </a:rPr>
              <a:t>Senenin başında alınan 5 gün süren bir staj</a:t>
            </a:r>
          </a:p>
          <a:p>
            <a:pPr marL="0" lvl="0" indent="0">
              <a:buNone/>
            </a:pPr>
            <a:endParaRPr lang="tr-TR" sz="2400" dirty="0" smtClean="0">
              <a:latin typeface="Century Gothic" panose="020B0502020202020204" pitchFamily="34" charset="0"/>
            </a:endParaRPr>
          </a:p>
          <a:p>
            <a:pPr lvl="0"/>
            <a:r>
              <a:rPr lang="tr-TR" sz="2400" dirty="0" smtClean="0">
                <a:latin typeface="Century Gothic" panose="020B0502020202020204" pitchFamily="34" charset="0"/>
              </a:rPr>
              <a:t>Öğleden önce teorik, öğleden sonra pratik dersler yapılıyor.</a:t>
            </a:r>
          </a:p>
          <a:p>
            <a:pPr marL="0" lvl="0" indent="0">
              <a:buNone/>
            </a:pPr>
            <a:endParaRPr lang="tr-TR" sz="2400" dirty="0" smtClean="0">
              <a:latin typeface="Century Gothic" panose="020B0502020202020204" pitchFamily="34" charset="0"/>
            </a:endParaRPr>
          </a:p>
          <a:p>
            <a:pPr lvl="0"/>
            <a:r>
              <a:rPr lang="tr-TR" sz="2400" dirty="0" smtClean="0">
                <a:latin typeface="Century Gothic" panose="020B0502020202020204" pitchFamily="34" charset="0"/>
              </a:rPr>
              <a:t> Pratiklerin verimliliği çok düşük.</a:t>
            </a:r>
          </a:p>
          <a:p>
            <a:endParaRPr lang="tr-TR" sz="2400" dirty="0">
              <a:latin typeface="Century Gothic" panose="020B050202020202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Başlık"/>
          <p:cNvSpPr>
            <a:spLocks noGrp="1"/>
          </p:cNvSpPr>
          <p:nvPr>
            <p:ph type="title"/>
          </p:nvPr>
        </p:nvSpPr>
        <p:spPr>
          <a:xfrm>
            <a:off x="628650" y="460363"/>
            <a:ext cx="7886700" cy="1325563"/>
          </a:xfrm>
        </p:spPr>
        <p:txBody>
          <a:bodyPr/>
          <a:lstStyle/>
          <a:p>
            <a:r>
              <a:rPr lang="tr-TR" b="1" dirty="0" smtClean="0">
                <a:latin typeface="Century Gothic" panose="020B0502020202020204" pitchFamily="34" charset="0"/>
              </a:rPr>
              <a:t>UYGULAMALAR</a:t>
            </a:r>
            <a:endParaRPr lang="tr-TR" b="1" dirty="0">
              <a:latin typeface="Century Gothic" panose="020B0502020202020204" pitchFamily="34" charset="0"/>
            </a:endParaRPr>
          </a:p>
        </p:txBody>
      </p:sp>
      <p:sp>
        <p:nvSpPr>
          <p:cNvPr id="2" name="1 İçerik Yer Tutucusu"/>
          <p:cNvSpPr>
            <a:spLocks noGrp="1"/>
          </p:cNvSpPr>
          <p:nvPr>
            <p:ph idx="1"/>
          </p:nvPr>
        </p:nvSpPr>
        <p:spPr>
          <a:xfrm>
            <a:off x="642910" y="1785926"/>
            <a:ext cx="7886700" cy="4286280"/>
          </a:xfrm>
        </p:spPr>
        <p:txBody>
          <a:bodyPr>
            <a:normAutofit/>
          </a:bodyPr>
          <a:lstStyle/>
          <a:p>
            <a:pPr lvl="0">
              <a:lnSpc>
                <a:spcPct val="100000"/>
              </a:lnSpc>
            </a:pPr>
            <a:r>
              <a:rPr lang="tr-TR" sz="2400" dirty="0" smtClean="0">
                <a:latin typeface="Century Gothic" panose="020B0502020202020204" pitchFamily="34" charset="0"/>
              </a:rPr>
              <a:t>Pratik derslerinin bitiş zamanın da tanımlanması</a:t>
            </a:r>
          </a:p>
          <a:p>
            <a:pPr lvl="0">
              <a:lnSpc>
                <a:spcPct val="100000"/>
              </a:lnSpc>
            </a:pPr>
            <a:r>
              <a:rPr lang="tr-TR" sz="2400" dirty="0" smtClean="0">
                <a:latin typeface="Century Gothic" panose="020B0502020202020204" pitchFamily="34" charset="0"/>
              </a:rPr>
              <a:t>Cerrahi pratiklerinin belli bir konusunun olmayışı</a:t>
            </a:r>
          </a:p>
          <a:p>
            <a:pPr lvl="0">
              <a:lnSpc>
                <a:spcPct val="100000"/>
              </a:lnSpc>
            </a:pPr>
            <a:r>
              <a:rPr lang="tr-TR" sz="2400" dirty="0" smtClean="0">
                <a:latin typeface="Century Gothic" panose="020B0502020202020204" pitchFamily="34" charset="0"/>
              </a:rPr>
              <a:t>Bazı stajlarda pratik gruplarının çok kalabalık olması, hasta odalarına herkesin giremeyişi</a:t>
            </a:r>
          </a:p>
          <a:p>
            <a:pPr lvl="0">
              <a:lnSpc>
                <a:spcPct val="100000"/>
              </a:lnSpc>
            </a:pPr>
            <a:r>
              <a:rPr lang="tr-TR" sz="2400" dirty="0" smtClean="0">
                <a:latin typeface="Century Gothic" panose="020B0502020202020204" pitchFamily="34" charset="0"/>
              </a:rPr>
              <a:t>Staj tekrarları </a:t>
            </a:r>
          </a:p>
          <a:p>
            <a:pPr lvl="0">
              <a:lnSpc>
                <a:spcPct val="100000"/>
              </a:lnSpc>
            </a:pPr>
            <a:r>
              <a:rPr lang="tr-TR" sz="2400" dirty="0" smtClean="0">
                <a:latin typeface="Century Gothic" panose="020B0502020202020204" pitchFamily="34" charset="0"/>
              </a:rPr>
              <a:t>Öğretim üyeleriyle poliklinik pratikleri de yapılması</a:t>
            </a:r>
          </a:p>
          <a:p>
            <a:pPr lvl="0">
              <a:lnSpc>
                <a:spcPct val="100000"/>
              </a:lnSpc>
            </a:pPr>
            <a:r>
              <a:rPr lang="tr-TR" sz="2400" dirty="0" smtClean="0">
                <a:latin typeface="Century Gothic" panose="020B0502020202020204" pitchFamily="34" charset="0"/>
              </a:rPr>
              <a:t>Olgu sunumları günleri yapılması</a:t>
            </a:r>
          </a:p>
          <a:p>
            <a:pPr lvl="0">
              <a:lnSpc>
                <a:spcPct val="100000"/>
              </a:lnSpc>
            </a:pPr>
            <a:endParaRPr lang="tr-TR" sz="2400" dirty="0" smtClean="0">
              <a:latin typeface="Century Gothic" panose="020B0502020202020204" pitchFamily="34" charset="0"/>
            </a:endParaRPr>
          </a:p>
          <a:p>
            <a:pPr lvl="0">
              <a:lnSpc>
                <a:spcPct val="100000"/>
              </a:lnSpc>
            </a:pPr>
            <a:endParaRPr lang="tr-TR" sz="2400" dirty="0" smtClean="0">
              <a:latin typeface="Century Gothic" panose="020B0502020202020204" pitchFamily="34" charset="0"/>
            </a:endParaRPr>
          </a:p>
          <a:p>
            <a:pPr lvl="0">
              <a:lnSpc>
                <a:spcPct val="100000"/>
              </a:lnSpc>
            </a:pPr>
            <a:endParaRPr lang="tr-TR" sz="2400" dirty="0" smtClean="0">
              <a:latin typeface="Century Gothic" panose="020B0502020202020204" pitchFamily="34" charset="0"/>
            </a:endParaRPr>
          </a:p>
          <a:p>
            <a:pPr lvl="0">
              <a:lnSpc>
                <a:spcPct val="100000"/>
              </a:lnSpc>
              <a:buNone/>
            </a:pPr>
            <a:endParaRPr lang="tr-TR" sz="2400" dirty="0" smtClean="0">
              <a:latin typeface="Century Gothic" panose="020B0502020202020204" pitchFamily="34" charset="0"/>
            </a:endParaRPr>
          </a:p>
          <a:p>
            <a:pPr>
              <a:lnSpc>
                <a:spcPct val="100000"/>
              </a:lnSpc>
            </a:pPr>
            <a:endParaRPr lang="tr-TR" sz="2400" dirty="0">
              <a:latin typeface="Century Gothic" panose="020B050202020202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67544" y="1571612"/>
            <a:ext cx="8229600" cy="4572000"/>
          </a:xfrm>
        </p:spPr>
        <p:txBody>
          <a:bodyPr>
            <a:normAutofit/>
          </a:bodyPr>
          <a:lstStyle/>
          <a:p>
            <a:pPr>
              <a:lnSpc>
                <a:spcPct val="150000"/>
              </a:lnSpc>
            </a:pPr>
            <a:r>
              <a:rPr lang="tr-TR" sz="2800" dirty="0" smtClean="0">
                <a:latin typeface="Century Gothic" panose="020B0502020202020204" pitchFamily="34" charset="0"/>
              </a:rPr>
              <a:t>Dönem 4 müfredatı gereği sık karşılaşabileceğimiz durumlarla ilgili acil müdahale ve ilk yardım konularında bilgi sahibi olamıyoruz. Büyük stajlar içerisine Acil Tıp dersleri entegre edilebilir.</a:t>
            </a:r>
            <a:endParaRPr lang="tr-TR" sz="2800" dirty="0">
              <a:latin typeface="Century Gothic" panose="020B05020202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611560" y="1292240"/>
            <a:ext cx="7886700" cy="4351338"/>
          </a:xfrm>
        </p:spPr>
        <p:txBody>
          <a:bodyPr>
            <a:normAutofit/>
          </a:bodyPr>
          <a:lstStyle/>
          <a:p>
            <a:pPr>
              <a:lnSpc>
                <a:spcPct val="100000"/>
              </a:lnSpc>
            </a:pPr>
            <a:r>
              <a:rPr lang="tr-TR" sz="2800" dirty="0" smtClean="0">
                <a:latin typeface="Century Gothic" panose="020B0502020202020204" pitchFamily="34" charset="0"/>
              </a:rPr>
              <a:t>Stajlar çok üst düzey akademik bilgilerden arındırılarak, tanı koyamayacağımız fakat şüphelenmemiz gereken hastalıklar öğrencilerin pratisyen hekimken kullanabileceği şekilde öğretilmeli, reçete edebileceği ilaçlar ağırlıklı olarak anlatılmalı. Sık reçete edilen ilaçların vurgulanması gerektiğini düşünüyoruz.</a:t>
            </a:r>
          </a:p>
          <a:p>
            <a:pPr>
              <a:lnSpc>
                <a:spcPct val="100000"/>
              </a:lnSpc>
            </a:pPr>
            <a:endParaRPr lang="tr-TR" sz="2400" dirty="0">
              <a:latin typeface="Century Gothic" panose="020B0502020202020204"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Başlık"/>
          <p:cNvSpPr>
            <a:spLocks noGrp="1"/>
          </p:cNvSpPr>
          <p:nvPr>
            <p:ph type="title"/>
          </p:nvPr>
        </p:nvSpPr>
        <p:spPr/>
        <p:txBody>
          <a:bodyPr>
            <a:normAutofit/>
          </a:bodyPr>
          <a:lstStyle/>
          <a:p>
            <a:r>
              <a:rPr lang="tr-TR" sz="3600" b="1" dirty="0" smtClean="0">
                <a:latin typeface="Century Gothic" panose="020B0502020202020204" pitchFamily="34" charset="0"/>
              </a:rPr>
              <a:t>DERS PROGRAMI</a:t>
            </a:r>
            <a:endParaRPr lang="tr-TR" sz="3600" b="1" dirty="0">
              <a:latin typeface="Century Gothic" panose="020B0502020202020204" pitchFamily="34" charset="0"/>
            </a:endParaRPr>
          </a:p>
        </p:txBody>
      </p:sp>
      <p:sp>
        <p:nvSpPr>
          <p:cNvPr id="2" name="1 İçerik Yer Tutucusu"/>
          <p:cNvSpPr>
            <a:spLocks noGrp="1"/>
          </p:cNvSpPr>
          <p:nvPr>
            <p:ph idx="1"/>
          </p:nvPr>
        </p:nvSpPr>
        <p:spPr>
          <a:xfrm>
            <a:off x="457200" y="1571612"/>
            <a:ext cx="8229600" cy="5072098"/>
          </a:xfrm>
        </p:spPr>
        <p:txBody>
          <a:bodyPr>
            <a:normAutofit/>
          </a:bodyPr>
          <a:lstStyle/>
          <a:p>
            <a:pPr lvl="0">
              <a:lnSpc>
                <a:spcPct val="100000"/>
              </a:lnSpc>
            </a:pPr>
            <a:r>
              <a:rPr lang="tr-TR" sz="2400" dirty="0" smtClean="0">
                <a:latin typeface="Century Gothic" panose="020B0502020202020204" pitchFamily="34" charset="0"/>
              </a:rPr>
              <a:t>Özellikle cerrahi stajlarda yazılı ders programıyla işleyen program arasında büyük bir uyumsuzluk söz konusudur. Bir gün öncesinden duyurulması çok faydalı olacaktır.</a:t>
            </a:r>
          </a:p>
          <a:p>
            <a:pPr>
              <a:lnSpc>
                <a:spcPct val="100000"/>
              </a:lnSpc>
            </a:pPr>
            <a:r>
              <a:rPr lang="tr-TR" sz="2400" dirty="0" smtClean="0">
                <a:latin typeface="Century Gothic" panose="020B0502020202020204" pitchFamily="34" charset="0"/>
              </a:rPr>
              <a:t>Staj temsilcileri öğretim görevlilerine dersleri hatırlatmaktan, hatırlattıkları halde istedikleri sonucu alamamaktan ötürü mağdur olmaktadır. </a:t>
            </a:r>
          </a:p>
          <a:p>
            <a:pPr>
              <a:lnSpc>
                <a:spcPct val="100000"/>
              </a:lnSpc>
            </a:pPr>
            <a:r>
              <a:rPr lang="tr-TR" sz="2400" dirty="0" smtClean="0">
                <a:latin typeface="Century Gothic" panose="020B0502020202020204" pitchFamily="34" charset="0"/>
              </a:rPr>
              <a:t>Dahiliye gibi pratik dersleri sabah olan stajlarda, öğleden sonra alınan teorik dersler verimsiz geçmektedir. Pratiklerin öğleden sonra olması, pratiğin verimini artırabilir.</a:t>
            </a:r>
          </a:p>
          <a:p>
            <a:pPr lvl="0">
              <a:lnSpc>
                <a:spcPct val="100000"/>
              </a:lnSpc>
            </a:pPr>
            <a:endParaRPr lang="tr-TR" sz="2400" dirty="0" smtClean="0">
              <a:latin typeface="Century Gothic" panose="020B0502020202020204" pitchFamily="34" charset="0"/>
            </a:endParaRPr>
          </a:p>
          <a:p>
            <a:pPr>
              <a:lnSpc>
                <a:spcPct val="100000"/>
              </a:lnSpc>
            </a:pPr>
            <a:endParaRPr lang="tr-TR" sz="2400" dirty="0">
              <a:latin typeface="Century Gothic" panose="020B050202020202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Paper</Template>
  <TotalTime>756</TotalTime>
  <Words>386</Words>
  <Application>Microsoft Office PowerPoint</Application>
  <PresentationFormat>Ekran Gösterisi (4:3)</PresentationFormat>
  <Paragraphs>62</Paragraphs>
  <Slides>15</Slides>
  <Notes>0</Notes>
  <HiddenSlides>0</HiddenSlides>
  <MMClips>0</MMClips>
  <ScaleCrop>false</ScaleCrop>
  <HeadingPairs>
    <vt:vector size="4" baseType="variant">
      <vt:variant>
        <vt:lpstr>Tema</vt:lpstr>
      </vt:variant>
      <vt:variant>
        <vt:i4>2</vt:i4>
      </vt:variant>
      <vt:variant>
        <vt:lpstr>Slayt Başlıkları</vt:lpstr>
      </vt:variant>
      <vt:variant>
        <vt:i4>15</vt:i4>
      </vt:variant>
    </vt:vector>
  </HeadingPairs>
  <TitlesOfParts>
    <vt:vector size="17" baseType="lpstr">
      <vt:lpstr>Office Teması</vt:lpstr>
      <vt:lpstr>1_Office Teması</vt:lpstr>
      <vt:lpstr>   9. MEZUNİYET ÖNCESİ TIP EĞİTİMİ ÇALIŞTAYI   2015-2016    TIP EĞİTİMİ ÖĞRENCİ KOMİSYONU  DÖNEM 4   CEYLAN KİY    </vt:lpstr>
      <vt:lpstr>DÖNEM 4</vt:lpstr>
      <vt:lpstr>KLİNİĞE GEÇİŞ, HASTAYA İLK DOKUNUŞ, STAJYER HEKİMLİK</vt:lpstr>
      <vt:lpstr>FİZİKİ ŞARTLARIMIZ</vt:lpstr>
      <vt:lpstr>FİZİK MUAYENE STAJI</vt:lpstr>
      <vt:lpstr>UYGULAMALAR</vt:lpstr>
      <vt:lpstr>Slayt 7</vt:lpstr>
      <vt:lpstr>Slayt 8</vt:lpstr>
      <vt:lpstr>DERS PROGRAMI</vt:lpstr>
      <vt:lpstr>DERS PROGRAMI</vt:lpstr>
      <vt:lpstr>DERS PROGRAMI</vt:lpstr>
      <vt:lpstr>DERS PROGRAMI</vt:lpstr>
      <vt:lpstr>STAJ SINAVLARINA DAİR</vt:lpstr>
      <vt:lpstr>Slayt 14</vt:lpstr>
      <vt:lpstr>Slayt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MEZUNİYET ÖNCESİ TIP EĞİTİMİ ÇALIŞTAYI</dc:title>
  <dc:creator>Ceylan</dc:creator>
  <cp:lastModifiedBy>umitdurmus92@hotmail.com</cp:lastModifiedBy>
  <cp:revision>39</cp:revision>
  <dcterms:created xsi:type="dcterms:W3CDTF">2016-05-01T18:56:24Z</dcterms:created>
  <dcterms:modified xsi:type="dcterms:W3CDTF">2016-05-04T19:52:43Z</dcterms:modified>
</cp:coreProperties>
</file>