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6" r:id="rId10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Dikdörtgen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Yuvarlatılmış Dikdörtgen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Alt Başlık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28" name="Veri Yer Tutucusu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C75CD-5379-4E13-AE9C-2FD2D6CC0A3D}" type="datetimeFigureOut">
              <a:rPr lang="tr-TR" smtClean="0"/>
              <a:pPr/>
              <a:t>05.05.2016</a:t>
            </a:fld>
            <a:endParaRPr lang="tr-TR"/>
          </a:p>
        </p:txBody>
      </p:sp>
      <p:sp>
        <p:nvSpPr>
          <p:cNvPr id="17" name="Altbilgi Yer Tutucusu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29" name="Slayt Numarası Yer Tutucusu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FDF4708C-3535-439B-9FE4-68F0639FF2B8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Dikdörtgen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Dikdörtgen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Dikdörtgen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Başlık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C75CD-5379-4E13-AE9C-2FD2D6CC0A3D}" type="datetimeFigureOut">
              <a:rPr lang="tr-TR" smtClean="0"/>
              <a:pPr/>
              <a:t>05.05.2016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4708C-3535-439B-9FE4-68F0639FF2B8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C75CD-5379-4E13-AE9C-2FD2D6CC0A3D}" type="datetimeFigureOut">
              <a:rPr lang="tr-TR" smtClean="0"/>
              <a:pPr/>
              <a:t>05.05.2016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4708C-3535-439B-9FE4-68F0639FF2B8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C75CD-5379-4E13-AE9C-2FD2D6CC0A3D}" type="datetimeFigureOut">
              <a:rPr lang="tr-TR" smtClean="0"/>
              <a:pPr/>
              <a:t>05.05.2016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4708C-3535-439B-9FE4-68F0639FF2B8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İçerik Yer Tutucusu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Dikdörtgen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Yuvarlatılmış Dikdörtgen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C75CD-5379-4E13-AE9C-2FD2D6CC0A3D}" type="datetimeFigureOut">
              <a:rPr lang="tr-TR" smtClean="0"/>
              <a:pPr/>
              <a:t>05.05.2016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tr-TR"/>
          </a:p>
        </p:txBody>
      </p:sp>
      <p:sp>
        <p:nvSpPr>
          <p:cNvPr id="7" name="Dikdörtgen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Dikdörtgen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Dikdörtgen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FDF4708C-3535-439B-9FE4-68F0639FF2B8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C75CD-5379-4E13-AE9C-2FD2D6CC0A3D}" type="datetimeFigureOut">
              <a:rPr lang="tr-TR" smtClean="0"/>
              <a:pPr/>
              <a:t>05.05.2016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4708C-3535-439B-9FE4-68F0639FF2B8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9" name="İçerik Yer Tutucusu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1" name="İçerik Yer Tutucusu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C75CD-5379-4E13-AE9C-2FD2D6CC0A3D}" type="datetimeFigureOut">
              <a:rPr lang="tr-TR" smtClean="0"/>
              <a:pPr/>
              <a:t>05.05.2016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4708C-3535-439B-9FE4-68F0639FF2B8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İçerik Yer Tutucusu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3" name="İçerik Yer Tutucusu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C75CD-5379-4E13-AE9C-2FD2D6CC0A3D}" type="datetimeFigureOut">
              <a:rPr lang="tr-TR" smtClean="0"/>
              <a:pPr/>
              <a:t>05.05.2016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4708C-3535-439B-9FE4-68F0639FF2B8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C75CD-5379-4E13-AE9C-2FD2D6CC0A3D}" type="datetimeFigureOut">
              <a:rPr lang="tr-TR" smtClean="0"/>
              <a:pPr/>
              <a:t>05.05.2016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4708C-3535-439B-9FE4-68F0639FF2B8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ikdörtgen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Yuvarlatılmış Dikdörtgen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C75CD-5379-4E13-AE9C-2FD2D6CC0A3D}" type="datetimeFigureOut">
              <a:rPr lang="tr-TR" smtClean="0"/>
              <a:pPr/>
              <a:t>05.05.2016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4708C-3535-439B-9FE4-68F0639FF2B8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İçerik Yer Tutucusu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C75CD-5379-4E13-AE9C-2FD2D6CC0A3D}" type="datetimeFigureOut">
              <a:rPr lang="tr-TR" smtClean="0"/>
              <a:pPr/>
              <a:t>05.05.2016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FDF4708C-3535-439B-9FE4-68F0639FF2B8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Dikdörtgen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ikdörtgen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Dikdörtgen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Dikdörtgen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Yuvarlatılmış Dikdörtgen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Başlık Yer Tutucusu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Metin Yer Tutucusu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4" name="Veri Yer Tutucusu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20FC75CD-5379-4E13-AE9C-2FD2D6CC0A3D}" type="datetimeFigureOut">
              <a:rPr lang="tr-TR" smtClean="0"/>
              <a:pPr/>
              <a:t>05.05.2016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23" name="Slayt Numarası Yer Tutucusu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FDF4708C-3535-439B-9FE4-68F0639FF2B8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m.tr/url?sa=i&amp;rct=j&amp;q=&amp;esrc=s&amp;source=images&amp;cd=&amp;cad=rja&amp;uact=8&amp;ved=0ahUKEwiCqcSB2sLMAhUCbRQKHeWtBl4QjRwIBw&amp;url=http%3A%2F%2Ftip.kocaeli.edu.tr%2Fhaberler.php&amp;psig=AFQjCNHi95OYOFMIp51Y5Lapgqp-2v-nSQ&amp;ust=1462529741498006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Dr. Özgür Mehtap</a:t>
            </a:r>
            <a:endParaRPr lang="tr-TR" dirty="0"/>
          </a:p>
        </p:txBody>
      </p:sp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DÖNEM IV</a:t>
            </a:r>
            <a:endParaRPr lang="tr-TR" dirty="0"/>
          </a:p>
        </p:txBody>
      </p:sp>
    </p:spTree>
    <p:extLst>
      <p:ext uri="{BB962C8B-B14F-4D97-AF65-F5344CB8AC3E}">
        <p14:creationId xmlns="" xmlns:p14="http://schemas.microsoft.com/office/powerpoint/2010/main" val="3666973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08688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>Dönem IV İlkler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457200" y="1556792"/>
            <a:ext cx="8229600" cy="4569371"/>
          </a:xfrm>
        </p:spPr>
        <p:txBody>
          <a:bodyPr/>
          <a:lstStyle/>
          <a:p>
            <a:r>
              <a:rPr lang="tr-TR" dirty="0" smtClean="0"/>
              <a:t>Kliniğe Geçiş</a:t>
            </a:r>
          </a:p>
          <a:p>
            <a:r>
              <a:rPr lang="tr-TR" dirty="0" smtClean="0"/>
              <a:t>Unvan (Stajyer doktor) </a:t>
            </a:r>
          </a:p>
          <a:p>
            <a:r>
              <a:rPr lang="tr-TR" dirty="0" smtClean="0"/>
              <a:t>Hastaya dokunma</a:t>
            </a:r>
          </a:p>
          <a:p>
            <a:endParaRPr lang="tr-TR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158" y="3571876"/>
            <a:ext cx="3312368" cy="23042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4" name="Picture 2" descr="http://tip.kocaeli.edu.tr/uploads/pictures/Hastaileilkbulusma.png">
            <a:hlinkClick r:id="rId3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714744" y="1571612"/>
            <a:ext cx="5143504" cy="464347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16557091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Dönem IV İlkler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tr-TR" sz="3600" dirty="0" smtClean="0"/>
              <a:t>Farklı bir sistem (Staj grupları)</a:t>
            </a:r>
          </a:p>
          <a:p>
            <a:r>
              <a:rPr lang="tr-TR" sz="3600" dirty="0" smtClean="0"/>
              <a:t>İlk girişimsel işlem </a:t>
            </a:r>
            <a:r>
              <a:rPr lang="tr-TR" dirty="0" smtClean="0"/>
              <a:t>(Pansuman, dikiş atma)</a:t>
            </a:r>
          </a:p>
          <a:p>
            <a:r>
              <a:rPr lang="tr-TR" sz="3600" dirty="0" smtClean="0"/>
              <a:t>İlk sözlü (</a:t>
            </a:r>
            <a:r>
              <a:rPr lang="tr-TR" sz="3600" dirty="0" err="1" smtClean="0"/>
              <a:t>Anksiyete</a:t>
            </a:r>
            <a:r>
              <a:rPr lang="tr-TR" sz="3600" dirty="0" smtClean="0"/>
              <a:t> </a:t>
            </a:r>
            <a:r>
              <a:rPr lang="tr-TR" sz="3600" dirty="0" err="1" smtClean="0"/>
              <a:t>vs</a:t>
            </a:r>
            <a:r>
              <a:rPr lang="tr-TR" sz="3600" dirty="0" smtClean="0"/>
              <a:t> Kendini gösterme)</a:t>
            </a:r>
          </a:p>
          <a:p>
            <a:r>
              <a:rPr lang="tr-TR" sz="3600" dirty="0" smtClean="0"/>
              <a:t>Ana dallar (Meslek Ciddiyeti, sorumluluk)</a:t>
            </a:r>
          </a:p>
          <a:p>
            <a:r>
              <a:rPr lang="tr-TR" sz="3600" dirty="0" smtClean="0"/>
              <a:t>İlk kez bütünlemede artış</a:t>
            </a:r>
            <a:endParaRPr lang="tr-TR" sz="3600" dirty="0"/>
          </a:p>
        </p:txBody>
      </p:sp>
    </p:spTree>
    <p:extLst>
      <p:ext uri="{BB962C8B-B14F-4D97-AF65-F5344CB8AC3E}">
        <p14:creationId xmlns="" xmlns:p14="http://schemas.microsoft.com/office/powerpoint/2010/main" val="40736493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DÖNEM IV Stajları (Süreleri)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457200" y="1340768"/>
            <a:ext cx="8229600" cy="5112568"/>
          </a:xfrm>
        </p:spPr>
        <p:txBody>
          <a:bodyPr>
            <a:normAutofit lnSpcReduction="10000"/>
          </a:bodyPr>
          <a:lstStyle/>
          <a:p>
            <a:r>
              <a:rPr lang="tr-TR" dirty="0" smtClean="0"/>
              <a:t>Fizik Muayene Stajı (1 hafta)</a:t>
            </a:r>
          </a:p>
          <a:p>
            <a:r>
              <a:rPr lang="tr-TR" dirty="0" smtClean="0"/>
              <a:t>Pediatri (8 hafta)</a:t>
            </a:r>
          </a:p>
          <a:p>
            <a:r>
              <a:rPr lang="tr-TR" dirty="0" smtClean="0"/>
              <a:t>Çocuk Ruh Sağlığı (2 hafta)</a:t>
            </a:r>
          </a:p>
          <a:p>
            <a:r>
              <a:rPr lang="tr-TR" dirty="0" smtClean="0"/>
              <a:t>Çocuk Cerrahisi (1 hafta)</a:t>
            </a:r>
          </a:p>
          <a:p>
            <a:r>
              <a:rPr lang="tr-TR" dirty="0" smtClean="0"/>
              <a:t>Genel Cerrahi (6 hafta)</a:t>
            </a:r>
          </a:p>
          <a:p>
            <a:r>
              <a:rPr lang="tr-TR" dirty="0" smtClean="0"/>
              <a:t>Radyoloji (2 hafta)</a:t>
            </a:r>
          </a:p>
          <a:p>
            <a:r>
              <a:rPr lang="tr-TR" dirty="0" smtClean="0"/>
              <a:t>Dahiliye (8 hafta)</a:t>
            </a:r>
          </a:p>
          <a:p>
            <a:r>
              <a:rPr lang="tr-TR" dirty="0" smtClean="0"/>
              <a:t>Plastik ve </a:t>
            </a:r>
            <a:r>
              <a:rPr lang="tr-TR" dirty="0" err="1" smtClean="0"/>
              <a:t>Rekonstrüktif</a:t>
            </a:r>
            <a:r>
              <a:rPr lang="tr-TR" dirty="0" smtClean="0"/>
              <a:t> Cerrahi (1 hafta )</a:t>
            </a:r>
          </a:p>
          <a:p>
            <a:r>
              <a:rPr lang="tr-TR" dirty="0" smtClean="0"/>
              <a:t>Kardiyoloji (3 hafta)</a:t>
            </a:r>
          </a:p>
          <a:p>
            <a:r>
              <a:rPr lang="tr-TR" dirty="0" smtClean="0"/>
              <a:t>Kalp Damar Cerrahisi (1 hafta)</a:t>
            </a:r>
          </a:p>
          <a:p>
            <a:r>
              <a:rPr lang="tr-TR" dirty="0" smtClean="0"/>
              <a:t>Kadın Hastalıkları ve Doğum (6 hafta)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="" xmlns:p14="http://schemas.microsoft.com/office/powerpoint/2010/main" val="3654803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Öğrenci sayısı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 smtClean="0"/>
              <a:t>A grubu (53)</a:t>
            </a:r>
          </a:p>
          <a:p>
            <a:r>
              <a:rPr lang="tr-TR" dirty="0" smtClean="0"/>
              <a:t>B grubu (53)</a:t>
            </a:r>
          </a:p>
          <a:p>
            <a:r>
              <a:rPr lang="tr-TR" dirty="0" smtClean="0"/>
              <a:t>C grubu (53)</a:t>
            </a:r>
          </a:p>
          <a:p>
            <a:r>
              <a:rPr lang="tr-TR" dirty="0" smtClean="0"/>
              <a:t>D grubu (52)</a:t>
            </a:r>
          </a:p>
          <a:p>
            <a:r>
              <a:rPr lang="tr-TR" dirty="0" smtClean="0"/>
              <a:t>Üst dönemden kalan (35)</a:t>
            </a:r>
          </a:p>
          <a:p>
            <a:r>
              <a:rPr lang="tr-TR" dirty="0" smtClean="0"/>
              <a:t>Toplam:246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="" xmlns:p14="http://schemas.microsoft.com/office/powerpoint/2010/main" val="825865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Dönem IV İşleyiş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dirty="0" smtClean="0"/>
              <a:t>Fizik Muayene Stajı</a:t>
            </a:r>
          </a:p>
          <a:p>
            <a:pPr marL="0" indent="0">
              <a:buNone/>
            </a:pPr>
            <a:r>
              <a:rPr lang="tr-TR" dirty="0"/>
              <a:t> </a:t>
            </a:r>
            <a:r>
              <a:rPr lang="tr-TR" dirty="0" smtClean="0"/>
              <a:t>           Video</a:t>
            </a:r>
          </a:p>
          <a:p>
            <a:pPr marL="0" indent="0">
              <a:buNone/>
            </a:pPr>
            <a:r>
              <a:rPr lang="tr-TR" dirty="0"/>
              <a:t> </a:t>
            </a:r>
            <a:r>
              <a:rPr lang="tr-TR" dirty="0" smtClean="0"/>
              <a:t>           Teorik</a:t>
            </a:r>
          </a:p>
          <a:p>
            <a:pPr marL="0" indent="0">
              <a:buNone/>
            </a:pPr>
            <a:r>
              <a:rPr lang="tr-TR" dirty="0"/>
              <a:t> </a:t>
            </a:r>
            <a:r>
              <a:rPr lang="tr-TR" dirty="0" smtClean="0"/>
              <a:t>           Hasta başı pratik</a:t>
            </a:r>
          </a:p>
          <a:p>
            <a:pPr marL="0" indent="0">
              <a:buNone/>
            </a:pPr>
            <a:r>
              <a:rPr lang="tr-TR" dirty="0"/>
              <a:t> </a:t>
            </a:r>
            <a:r>
              <a:rPr lang="tr-TR" dirty="0" smtClean="0"/>
              <a:t>           Sınav</a:t>
            </a:r>
          </a:p>
          <a:p>
            <a:pPr marL="0" indent="0">
              <a:buNone/>
            </a:pPr>
            <a:r>
              <a:rPr lang="tr-TR" dirty="0" smtClean="0"/>
              <a:t>Diğer Stajlar</a:t>
            </a:r>
          </a:p>
          <a:p>
            <a:pPr marL="0" indent="0">
              <a:buNone/>
            </a:pPr>
            <a:r>
              <a:rPr lang="tr-TR" dirty="0"/>
              <a:t> </a:t>
            </a:r>
            <a:r>
              <a:rPr lang="tr-TR" dirty="0" smtClean="0"/>
              <a:t>          Teorik, pratik </a:t>
            </a:r>
          </a:p>
          <a:p>
            <a:pPr marL="0" indent="0">
              <a:buNone/>
            </a:pPr>
            <a:r>
              <a:rPr lang="tr-TR" dirty="0"/>
              <a:t> </a:t>
            </a:r>
            <a:r>
              <a:rPr lang="tr-TR" dirty="0" smtClean="0"/>
              <a:t>           Sözlü, yazılı sınav</a:t>
            </a:r>
            <a:endParaRPr lang="tr-TR" dirty="0"/>
          </a:p>
        </p:txBody>
      </p:sp>
    </p:spTree>
    <p:extLst>
      <p:ext uri="{BB962C8B-B14F-4D97-AF65-F5344CB8AC3E}">
        <p14:creationId xmlns="" xmlns:p14="http://schemas.microsoft.com/office/powerpoint/2010/main" val="25053374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Dönem IV önemi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1)Hekimlik hayatında hedeflerin ilk olarak  belirlenmeye başlandığı dönem</a:t>
            </a:r>
          </a:p>
          <a:p>
            <a:pPr marL="0" indent="0">
              <a:buNone/>
            </a:pPr>
            <a:r>
              <a:rPr lang="tr-TR" dirty="0" smtClean="0"/>
              <a:t>2)Klinik nosyonun oluşması için ilk klinik temellerin atıldığı dönem</a:t>
            </a:r>
          </a:p>
          <a:p>
            <a:pPr marL="0" indent="0">
              <a:buNone/>
            </a:pPr>
            <a:r>
              <a:rPr lang="tr-TR" dirty="0" smtClean="0"/>
              <a:t>3)Mevcut eğilim, başarılı öğrencilerin daha çok klinik bilimleri tercih etmemeleri yönünde bunun değişmesi için öğrencilerin yüreklendirilmesi 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="" xmlns:p14="http://schemas.microsoft.com/office/powerpoint/2010/main" val="3034229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Öneriler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dirty="0" smtClean="0"/>
              <a:t>Tüm AD öğrenim hedeflerini iyi belirlemeli</a:t>
            </a:r>
          </a:p>
          <a:p>
            <a:pPr marL="0" indent="0">
              <a:buNone/>
            </a:pPr>
            <a:r>
              <a:rPr lang="tr-TR" dirty="0" smtClean="0"/>
              <a:t>ÇEP (Çerçeve Eğitim Programı) her staj grubu    için iyi hazırlanmalı</a:t>
            </a:r>
          </a:p>
          <a:p>
            <a:pPr marL="0" indent="0">
              <a:buNone/>
            </a:pPr>
            <a:r>
              <a:rPr lang="tr-TR" dirty="0" smtClean="0"/>
              <a:t>                         Hastalığı tanıma</a:t>
            </a:r>
          </a:p>
          <a:p>
            <a:pPr marL="0" indent="0">
              <a:buNone/>
            </a:pPr>
            <a:r>
              <a:rPr lang="tr-TR" dirty="0"/>
              <a:t> </a:t>
            </a:r>
            <a:r>
              <a:rPr lang="tr-TR" dirty="0" smtClean="0"/>
              <a:t>                        Hastalığı tanıma ve tedavi etme</a:t>
            </a:r>
          </a:p>
          <a:p>
            <a:pPr marL="0" indent="0">
              <a:buNone/>
            </a:pPr>
            <a:r>
              <a:rPr lang="tr-TR" dirty="0" smtClean="0"/>
              <a:t>Öğretim üyelerine ÇEP ile ilgili eğitim verilmesi</a:t>
            </a:r>
          </a:p>
          <a:p>
            <a:pPr marL="0" indent="0">
              <a:buNone/>
            </a:pPr>
            <a:r>
              <a:rPr lang="tr-TR" dirty="0" smtClean="0"/>
              <a:t>ÇEP e uygun olarak yazlı ve sözlü sınavların standardizasyonu  </a:t>
            </a:r>
            <a:endParaRPr lang="tr-TR" dirty="0"/>
          </a:p>
        </p:txBody>
      </p:sp>
    </p:spTree>
    <p:extLst>
      <p:ext uri="{BB962C8B-B14F-4D97-AF65-F5344CB8AC3E}">
        <p14:creationId xmlns="" xmlns:p14="http://schemas.microsoft.com/office/powerpoint/2010/main" val="38272407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457200" y="1505931"/>
            <a:ext cx="8229600" cy="1058974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TEŞEKKÜRLER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</p:spTree>
    <p:extLst>
      <p:ext uri="{BB962C8B-B14F-4D97-AF65-F5344CB8AC3E}">
        <p14:creationId xmlns="" xmlns:p14="http://schemas.microsoft.com/office/powerpoint/2010/main" val="3444644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isse Senedi">
  <a:themeElements>
    <a:clrScheme name="Hisse Senedi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Hisse Senedi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Hisse Senedi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205</TotalTime>
  <Words>269</Words>
  <Application>Microsoft Office PowerPoint</Application>
  <PresentationFormat>Ekran Gösterisi (4:3)</PresentationFormat>
  <Paragraphs>52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0" baseType="lpstr">
      <vt:lpstr>Hisse Senedi</vt:lpstr>
      <vt:lpstr>DÖNEM IV</vt:lpstr>
      <vt:lpstr>Dönem IV İlkler</vt:lpstr>
      <vt:lpstr>Dönem IV İlkler</vt:lpstr>
      <vt:lpstr>DÖNEM IV Stajları (Süreleri)</vt:lpstr>
      <vt:lpstr>Öğrenci sayısı</vt:lpstr>
      <vt:lpstr>Dönem IV İşleyiş</vt:lpstr>
      <vt:lpstr>Dönem IV önemi</vt:lpstr>
      <vt:lpstr>Öneriler</vt:lpstr>
      <vt:lpstr> TEŞEKKÜRLER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DÖNEM IV</dc:title>
  <dc:creator>pc</dc:creator>
  <cp:lastModifiedBy>USER</cp:lastModifiedBy>
  <cp:revision>13</cp:revision>
  <dcterms:created xsi:type="dcterms:W3CDTF">2016-05-03T18:17:02Z</dcterms:created>
  <dcterms:modified xsi:type="dcterms:W3CDTF">2016-05-05T10:15:55Z</dcterms:modified>
</cp:coreProperties>
</file>