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77" r:id="rId2"/>
    <p:sldId id="279" r:id="rId3"/>
    <p:sldId id="257" r:id="rId4"/>
    <p:sldId id="278" r:id="rId5"/>
    <p:sldId id="292" r:id="rId6"/>
    <p:sldId id="280" r:id="rId7"/>
    <p:sldId id="281" r:id="rId8"/>
    <p:sldId id="282" r:id="rId9"/>
    <p:sldId id="290" r:id="rId10"/>
    <p:sldId id="283" r:id="rId11"/>
    <p:sldId id="284" r:id="rId12"/>
    <p:sldId id="291" r:id="rId13"/>
    <p:sldId id="286" r:id="rId14"/>
    <p:sldId id="287" r:id="rId15"/>
    <p:sldId id="288" r:id="rId16"/>
    <p:sldId id="289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A27074-1622-42A6-A78C-039874967D0A}" type="datetimeFigureOut">
              <a:rPr lang="en-US" smtClean="0"/>
              <a:pPr>
                <a:defRPr/>
              </a:pPr>
              <a:t>5/5/2016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236A-F4F5-4C9F-A7BD-0981A7AFE56D}" type="slidenum">
              <a:rPr lang="en-US" altLang="tr-TR" smtClean="0"/>
              <a:pPr/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="" xmlns:p14="http://schemas.microsoft.com/office/powerpoint/2010/main" val="20796619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524499-A510-406B-8CF8-D0A5254B5195}" type="datetimeFigureOut">
              <a:rPr lang="en-US" smtClean="0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4BB8-FAFF-492B-9147-C856CD15D1B7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68394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CE10B5-10D2-46B3-88B9-56CA3772C357}" type="datetimeFigureOut">
              <a:rPr lang="en-US" smtClean="0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EE57-6BE8-4B8A-9992-82B5609A6D80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96437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A16BA6-D4DA-4237-98B5-AE24D3813030}" type="datetimeFigureOut">
              <a:rPr lang="en-US" smtClean="0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4488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9FFF3D-45A7-4306-A243-BD010E86F21A}" type="datetimeFigureOut">
              <a:rPr lang="en-US" smtClean="0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2788-365C-447A-BF7C-85AB269F7C81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49823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8D482-1C62-40B6-9A56-51FD70D3D260}" type="datetimeFigureOut">
              <a:rPr lang="en-US" smtClean="0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B9C7-132A-47D7-9FD8-A65C84819AC4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11475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E682F1-A2C7-475B-93D2-8E156F533E8F}" type="datetimeFigureOut">
              <a:rPr lang="en-US" smtClean="0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D0E5-7159-42FF-B89F-671EF91162F3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3039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4DB33E-AA9D-4900-B7E0-4165E6D1D105}" type="datetimeFigureOut">
              <a:rPr lang="en-US" smtClean="0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68BA-B00D-4E00-A494-517EEB80F232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98056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34F9C9-13C1-4D37-AAB8-2B3B1323FFA2}" type="datetimeFigureOut">
              <a:rPr lang="en-US" smtClean="0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426-CA7E-484B-8FC3-871DE652D91F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7588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3277ED-5983-4D56-B650-80CC9AB58E05}" type="datetimeFigureOut">
              <a:rPr lang="en-US" smtClean="0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F95D-7865-401D-839E-62F5416DAE52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61676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CBEE2-7D65-410A-92D9-82C5318D5EBF}" type="datetimeFigureOut">
              <a:rPr lang="en-US" smtClean="0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34B8-A36E-439B-B632-5B1587F99CE8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33841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F38BA5-107A-4148-B1BB-CD479D5BFE02}" type="datetimeFigureOut">
              <a:rPr lang="en-US" smtClean="0">
                <a:solidFill>
                  <a:srgbClr val="2F735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F7BD85-89E7-48F6-970C-C199FE29201D}" type="slidenum">
              <a:rPr lang="en-US" altLang="tr-TR" smtClean="0">
                <a:solidFill>
                  <a:srgbClr val="2F7357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 dirty="0">
              <a:solidFill>
                <a:srgbClr val="2F7357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73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9512" y="2420888"/>
            <a:ext cx="8775427" cy="4248471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9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. MEZUNİYET ÖNCESİ TIP EĞİTİMİ ÇALIŞTAYI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11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2015-2016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TIP EĞİTİMİ ÖĞRENCİ KOMİSYONU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DÖNEM </a:t>
            </a: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Sıla Birce Bilgiç &amp; Melike Pelin Özdoğru</a:t>
            </a: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tr-TR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9689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20688"/>
            <a:ext cx="7886700" cy="1070001"/>
          </a:xfrm>
        </p:spPr>
        <p:txBody>
          <a:bodyPr>
            <a:normAutofit fontScale="90000"/>
          </a:bodyPr>
          <a:lstStyle/>
          <a:p>
            <a:r>
              <a:rPr lang="en-US" b="1" i="1" dirty="0" err="1" smtClean="0">
                <a:solidFill>
                  <a:srgbClr val="548235"/>
                </a:solidFill>
              </a:rPr>
              <a:t>Staj</a:t>
            </a:r>
            <a:r>
              <a:rPr lang="en-US" b="1" i="1" dirty="0" smtClean="0">
                <a:solidFill>
                  <a:srgbClr val="548235"/>
                </a:solidFill>
              </a:rPr>
              <a:t> </a:t>
            </a:r>
            <a:r>
              <a:rPr lang="en-US" b="1" i="1" dirty="0" err="1">
                <a:solidFill>
                  <a:srgbClr val="548235"/>
                </a:solidFill>
              </a:rPr>
              <a:t>süreleri</a:t>
            </a:r>
            <a:r>
              <a:rPr lang="en-US" b="1" i="1" dirty="0">
                <a:solidFill>
                  <a:srgbClr val="548235"/>
                </a:solidFill>
              </a:rPr>
              <a:t> </a:t>
            </a:r>
            <a:r>
              <a:rPr lang="en-US" b="1" i="1" dirty="0" err="1">
                <a:solidFill>
                  <a:srgbClr val="548235"/>
                </a:solidFill>
              </a:rPr>
              <a:t>ve</a:t>
            </a:r>
            <a:r>
              <a:rPr lang="en-US" b="1" i="1" dirty="0">
                <a:solidFill>
                  <a:srgbClr val="548235"/>
                </a:solidFill>
              </a:rPr>
              <a:t> </a:t>
            </a:r>
            <a:r>
              <a:rPr lang="en-US" b="1" i="1" dirty="0" err="1">
                <a:solidFill>
                  <a:srgbClr val="548235"/>
                </a:solidFill>
              </a:rPr>
              <a:t>içerikleri</a:t>
            </a:r>
            <a:r>
              <a:rPr lang="en-US" b="1" i="1" dirty="0">
                <a:solidFill>
                  <a:srgbClr val="548235"/>
                </a:solidFill>
              </a:rPr>
              <a:t> </a:t>
            </a:r>
            <a:r>
              <a:rPr lang="en-US" b="1" i="1" dirty="0" err="1">
                <a:solidFill>
                  <a:srgbClr val="548235"/>
                </a:solidFill>
              </a:rPr>
              <a:t>arasındaki</a:t>
            </a:r>
            <a:r>
              <a:rPr lang="en-US" b="1" i="1" dirty="0">
                <a:solidFill>
                  <a:srgbClr val="548235"/>
                </a:solidFill>
              </a:rPr>
              <a:t> </a:t>
            </a:r>
            <a:r>
              <a:rPr lang="en-US" b="1" i="1" dirty="0" err="1">
                <a:solidFill>
                  <a:srgbClr val="548235"/>
                </a:solidFill>
              </a:rPr>
              <a:t>uyumsuzluklar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035423"/>
          </a:xfrm>
        </p:spPr>
        <p:txBody>
          <a:bodyPr>
            <a:noAutofit/>
          </a:bodyPr>
          <a:lstStyle/>
          <a:p>
            <a:r>
              <a:rPr lang="tr-TR" sz="2400" dirty="0" smtClean="0"/>
              <a:t>Anket sonucunda;</a:t>
            </a:r>
          </a:p>
          <a:p>
            <a:pPr>
              <a:buNone/>
            </a:pPr>
            <a:endParaRPr lang="tr-TR" sz="2400" dirty="0" smtClean="0"/>
          </a:p>
          <a:p>
            <a:r>
              <a:rPr lang="en-US" sz="2400" dirty="0" err="1" smtClean="0"/>
              <a:t>Göz</a:t>
            </a:r>
            <a:r>
              <a:rPr lang="en-US" sz="2400" dirty="0"/>
              <a:t>, KBB </a:t>
            </a:r>
            <a:r>
              <a:rPr lang="en-US" sz="2400" dirty="0" err="1"/>
              <a:t>stajları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3 </a:t>
            </a:r>
            <a:r>
              <a:rPr lang="en-US" sz="2400" dirty="0" err="1" smtClean="0"/>
              <a:t>hafta</a:t>
            </a:r>
            <a:r>
              <a:rPr lang="tr-TR" sz="2400" dirty="0" err="1" smtClean="0"/>
              <a:t>lık</a:t>
            </a:r>
            <a:r>
              <a:rPr lang="tr-TR" sz="2400" dirty="0" smtClean="0"/>
              <a:t> sürenin</a:t>
            </a:r>
            <a:r>
              <a:rPr lang="en-US" sz="2400" dirty="0" smtClean="0"/>
              <a:t> </a:t>
            </a:r>
            <a:r>
              <a:rPr lang="en-US" sz="2400" dirty="0" err="1"/>
              <a:t>fazla</a:t>
            </a:r>
            <a:r>
              <a:rPr lang="en-US" sz="2400" dirty="0"/>
              <a:t> </a:t>
            </a:r>
            <a:r>
              <a:rPr lang="en-US" sz="2400" dirty="0" err="1"/>
              <a:t>olduğu</a:t>
            </a:r>
            <a:r>
              <a:rPr lang="en-US" sz="2400" dirty="0"/>
              <a:t> </a:t>
            </a:r>
            <a:r>
              <a:rPr lang="en-US" sz="2400" dirty="0" err="1"/>
              <a:t>yönünde</a:t>
            </a:r>
            <a:r>
              <a:rPr lang="en-US" sz="2400" dirty="0"/>
              <a:t> </a:t>
            </a:r>
            <a:r>
              <a:rPr lang="en-US" sz="2400" dirty="0" err="1"/>
              <a:t>görüş</a:t>
            </a:r>
            <a:r>
              <a:rPr lang="en-US" sz="2400" dirty="0"/>
              <a:t> </a:t>
            </a:r>
            <a:r>
              <a:rPr lang="en-US" sz="2400" dirty="0" err="1"/>
              <a:t>hakimken</a:t>
            </a:r>
            <a:r>
              <a:rPr lang="en-US" sz="2400" dirty="0"/>
              <a:t>,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Anestezi</a:t>
            </a:r>
            <a:r>
              <a:rPr lang="en-US" sz="2400" dirty="0" smtClean="0"/>
              <a:t> </a:t>
            </a:r>
            <a:r>
              <a:rPr lang="en-US" sz="2400" dirty="0" err="1" smtClean="0"/>
              <a:t>stajı</a:t>
            </a:r>
            <a:r>
              <a:rPr lang="en-US" sz="2400" dirty="0" smtClean="0"/>
              <a:t> </a:t>
            </a:r>
            <a:r>
              <a:rPr lang="en-US" sz="2400" dirty="0" err="1"/>
              <a:t>için</a:t>
            </a:r>
            <a:r>
              <a:rPr lang="en-US" sz="2400" dirty="0"/>
              <a:t> 2 </a:t>
            </a:r>
            <a:r>
              <a:rPr lang="en-US" sz="2400" dirty="0" err="1"/>
              <a:t>haftanın</a:t>
            </a:r>
            <a:r>
              <a:rPr lang="en-US" sz="2400" dirty="0"/>
              <a:t> </a:t>
            </a:r>
            <a:r>
              <a:rPr lang="en-US" sz="2400" dirty="0" err="1"/>
              <a:t>gerek</a:t>
            </a:r>
            <a:r>
              <a:rPr lang="en-US" sz="2400" dirty="0"/>
              <a:t> </a:t>
            </a:r>
            <a:r>
              <a:rPr lang="en-US" sz="2400" dirty="0" err="1"/>
              <a:t>teorik</a:t>
            </a:r>
            <a:r>
              <a:rPr lang="en-US" sz="2400" dirty="0"/>
              <a:t> </a:t>
            </a:r>
            <a:r>
              <a:rPr lang="en-US" sz="2400" dirty="0" err="1"/>
              <a:t>gerekse</a:t>
            </a:r>
            <a:r>
              <a:rPr lang="en-US" sz="2400" dirty="0"/>
              <a:t> </a:t>
            </a:r>
            <a:r>
              <a:rPr lang="en-US" sz="2400" dirty="0" err="1"/>
              <a:t>pratik</a:t>
            </a:r>
            <a:r>
              <a:rPr lang="en-US" sz="2400" dirty="0"/>
              <a:t> </a:t>
            </a:r>
            <a:r>
              <a:rPr lang="en-US" sz="2400" dirty="0" err="1"/>
              <a:t>ders</a:t>
            </a:r>
            <a:r>
              <a:rPr lang="en-US" sz="2400" dirty="0"/>
              <a:t> </a:t>
            </a:r>
            <a:r>
              <a:rPr lang="en-US" sz="2400" dirty="0" err="1"/>
              <a:t>yükü</a:t>
            </a:r>
            <a:r>
              <a:rPr lang="en-US" sz="2400" dirty="0"/>
              <a:t> </a:t>
            </a:r>
            <a:r>
              <a:rPr lang="en-US" sz="2400" dirty="0" err="1"/>
              <a:t>göz</a:t>
            </a:r>
            <a:r>
              <a:rPr lang="en-US" sz="2400" dirty="0"/>
              <a:t> </a:t>
            </a:r>
            <a:r>
              <a:rPr lang="en-US" sz="2400" dirty="0" err="1"/>
              <a:t>önüne</a:t>
            </a:r>
            <a:r>
              <a:rPr lang="en-US" sz="2400" dirty="0"/>
              <a:t> </a:t>
            </a:r>
            <a:r>
              <a:rPr lang="en-US" sz="2400" dirty="0" err="1"/>
              <a:t>alındığında</a:t>
            </a:r>
            <a:r>
              <a:rPr lang="en-US" sz="2400" dirty="0"/>
              <a:t> </a:t>
            </a:r>
            <a:r>
              <a:rPr lang="en-US" sz="2400" dirty="0" err="1"/>
              <a:t>yetersiz</a:t>
            </a:r>
            <a:r>
              <a:rPr lang="en-US" sz="2400" dirty="0"/>
              <a:t> </a:t>
            </a:r>
            <a:r>
              <a:rPr lang="en-US" sz="2400" dirty="0" err="1"/>
              <a:t>kaldığı</a:t>
            </a:r>
            <a:r>
              <a:rPr lang="en-US" sz="2400" dirty="0"/>
              <a:t> </a:t>
            </a:r>
            <a:r>
              <a:rPr lang="en-US" sz="2400" dirty="0" err="1"/>
              <a:t>düşünülüyor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5411805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rgbClr val="548235"/>
                </a:solidFill>
              </a:rPr>
              <a:t>Ölçme</a:t>
            </a:r>
            <a:r>
              <a:rPr lang="en-US" b="1" i="1" dirty="0" smtClean="0">
                <a:solidFill>
                  <a:srgbClr val="548235"/>
                </a:solidFill>
              </a:rPr>
              <a:t> </a:t>
            </a:r>
            <a:r>
              <a:rPr lang="en-US" b="1" i="1" dirty="0" err="1" smtClean="0">
                <a:solidFill>
                  <a:srgbClr val="548235"/>
                </a:solidFill>
              </a:rPr>
              <a:t>Değerlendirme</a:t>
            </a:r>
            <a:endParaRPr lang="en-US" b="1" i="1" dirty="0">
              <a:solidFill>
                <a:srgbClr val="54823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None/>
            </a:pPr>
            <a:r>
              <a:rPr lang="tr-TR" dirty="0" smtClean="0"/>
              <a:t>*</a:t>
            </a:r>
            <a:r>
              <a:rPr lang="en-US" sz="2400" dirty="0" err="1" smtClean="0"/>
              <a:t>Aynı</a:t>
            </a:r>
            <a:r>
              <a:rPr lang="en-US" sz="2400" dirty="0" smtClean="0"/>
              <a:t> </a:t>
            </a:r>
            <a:r>
              <a:rPr lang="en-US" sz="2400" dirty="0" err="1"/>
              <a:t>stajda</a:t>
            </a:r>
            <a:r>
              <a:rPr lang="en-US" sz="2400" dirty="0"/>
              <a:t> </a:t>
            </a:r>
            <a:r>
              <a:rPr lang="en-US" sz="2400" dirty="0" err="1"/>
              <a:t>farklı</a:t>
            </a:r>
            <a:r>
              <a:rPr lang="en-US" sz="2400" dirty="0"/>
              <a:t> </a:t>
            </a:r>
            <a:r>
              <a:rPr lang="en-US" sz="2400" dirty="0" err="1"/>
              <a:t>gruplarda</a:t>
            </a:r>
            <a:r>
              <a:rPr lang="en-US" sz="2400" dirty="0"/>
              <a:t> </a:t>
            </a:r>
            <a:r>
              <a:rPr lang="en-US" sz="2400" dirty="0" err="1"/>
              <a:t>farklı</a:t>
            </a:r>
            <a:r>
              <a:rPr lang="en-US" sz="2400" dirty="0"/>
              <a:t> </a:t>
            </a:r>
            <a:r>
              <a:rPr lang="en-US" sz="2400" dirty="0" err="1"/>
              <a:t>ölçme</a:t>
            </a:r>
            <a:r>
              <a:rPr lang="en-US" sz="2400" dirty="0"/>
              <a:t> </a:t>
            </a:r>
            <a:r>
              <a:rPr lang="en-US" sz="2400" dirty="0" err="1"/>
              <a:t>değerlendirme</a:t>
            </a:r>
            <a:r>
              <a:rPr lang="en-US" sz="2400" dirty="0"/>
              <a:t> </a:t>
            </a:r>
            <a:r>
              <a:rPr lang="en-US" sz="2400" dirty="0" err="1"/>
              <a:t>metoduyla</a:t>
            </a:r>
            <a:r>
              <a:rPr lang="en-US" sz="2400" dirty="0"/>
              <a:t> </a:t>
            </a:r>
            <a:r>
              <a:rPr lang="en-US" sz="2400" dirty="0" err="1"/>
              <a:t>öğrencilere</a:t>
            </a:r>
            <a:r>
              <a:rPr lang="en-US" sz="2400" dirty="0"/>
              <a:t> not </a:t>
            </a:r>
            <a:r>
              <a:rPr lang="en-US" sz="2400" dirty="0" err="1"/>
              <a:t>verilmesi</a:t>
            </a:r>
            <a:r>
              <a:rPr lang="en-US" sz="2400" dirty="0"/>
              <a:t>, 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*S</a:t>
            </a:r>
            <a:r>
              <a:rPr lang="en-US" sz="2400" dirty="0" err="1" smtClean="0"/>
              <a:t>özlüye</a:t>
            </a:r>
            <a:r>
              <a:rPr lang="en-US" sz="2400" dirty="0" smtClean="0"/>
              <a:t> </a:t>
            </a:r>
            <a:r>
              <a:rPr lang="en-US" sz="2400" dirty="0" err="1"/>
              <a:t>girilen</a:t>
            </a:r>
            <a:r>
              <a:rPr lang="en-US" sz="2400" dirty="0"/>
              <a:t> </a:t>
            </a:r>
            <a:r>
              <a:rPr lang="en-US" sz="2400" dirty="0" err="1"/>
              <a:t>hocaya</a:t>
            </a:r>
            <a:r>
              <a:rPr lang="en-US" sz="2400" dirty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/>
              <a:t>öğrencinin</a:t>
            </a:r>
            <a:r>
              <a:rPr lang="en-US" sz="2400" dirty="0"/>
              <a:t> </a:t>
            </a:r>
            <a:r>
              <a:rPr lang="en-US" sz="2400" dirty="0" err="1"/>
              <a:t>şanslı</a:t>
            </a:r>
            <a:r>
              <a:rPr lang="en-US" sz="2400" dirty="0"/>
              <a:t>/</a:t>
            </a:r>
            <a:r>
              <a:rPr lang="en-US" sz="2400" dirty="0" err="1"/>
              <a:t>şanssız</a:t>
            </a:r>
            <a:r>
              <a:rPr lang="en-US" sz="2400" dirty="0"/>
              <a:t> </a:t>
            </a:r>
            <a:r>
              <a:rPr lang="en-US" sz="2400" dirty="0" err="1"/>
              <a:t>konumda</a:t>
            </a:r>
            <a:r>
              <a:rPr lang="en-US" sz="2400" dirty="0"/>
              <a:t> </a:t>
            </a:r>
            <a:r>
              <a:rPr lang="en-US" sz="2400" dirty="0" err="1"/>
              <a:t>olması</a:t>
            </a:r>
            <a:r>
              <a:rPr lang="en-US" sz="2400" dirty="0" smtClean="0"/>
              <a:t>,</a:t>
            </a:r>
            <a:endParaRPr lang="tr-TR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tr-TR" sz="2400" dirty="0" smtClean="0"/>
              <a:t>*S</a:t>
            </a:r>
            <a:r>
              <a:rPr lang="en-US" sz="2400" dirty="0" err="1" smtClean="0"/>
              <a:t>taj</a:t>
            </a:r>
            <a:r>
              <a:rPr lang="en-US" sz="2400" dirty="0" smtClean="0"/>
              <a:t> </a:t>
            </a:r>
            <a:r>
              <a:rPr lang="en-US" sz="2400" dirty="0" err="1"/>
              <a:t>grubunda</a:t>
            </a:r>
            <a:r>
              <a:rPr lang="en-US" sz="2400" dirty="0"/>
              <a:t> </a:t>
            </a:r>
            <a:r>
              <a:rPr lang="en-US" sz="2400" dirty="0" err="1"/>
              <a:t>devamlılık</a:t>
            </a:r>
            <a:r>
              <a:rPr lang="en-US" sz="2400" dirty="0"/>
              <a:t> </a:t>
            </a:r>
            <a:r>
              <a:rPr lang="en-US" sz="2400" dirty="0" err="1"/>
              <a:t>göstermeyen</a:t>
            </a:r>
            <a:r>
              <a:rPr lang="en-US" sz="2400" dirty="0"/>
              <a:t> </a:t>
            </a:r>
            <a:r>
              <a:rPr lang="en-US" sz="2400" dirty="0" err="1"/>
              <a:t>öğrenciler</a:t>
            </a:r>
            <a:r>
              <a:rPr lang="en-US" sz="2400" dirty="0"/>
              <a:t> </a:t>
            </a:r>
            <a:r>
              <a:rPr lang="en-US" sz="2400" dirty="0" err="1"/>
              <a:t>nedeniyle</a:t>
            </a:r>
            <a:r>
              <a:rPr lang="en-US" sz="2400" dirty="0"/>
              <a:t> </a:t>
            </a:r>
            <a:r>
              <a:rPr lang="en-US" sz="2400" dirty="0" err="1"/>
              <a:t>tüm</a:t>
            </a:r>
            <a:r>
              <a:rPr lang="en-US" sz="2400" dirty="0"/>
              <a:t> </a:t>
            </a:r>
            <a:r>
              <a:rPr lang="en-US" sz="2400" dirty="0" err="1"/>
              <a:t>gruba</a:t>
            </a:r>
            <a:r>
              <a:rPr lang="en-US" sz="2400" dirty="0"/>
              <a:t> </a:t>
            </a:r>
            <a:r>
              <a:rPr lang="en-US" sz="2400" dirty="0" err="1"/>
              <a:t>önyargı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yaklaşılması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15017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49296"/>
          </a:xfrm>
        </p:spPr>
        <p:txBody>
          <a:bodyPr>
            <a:normAutofit/>
          </a:bodyPr>
          <a:lstStyle/>
          <a:p>
            <a:r>
              <a:rPr lang="en-US" sz="2800" b="1" i="1" dirty="0" err="1" smtClean="0">
                <a:solidFill>
                  <a:srgbClr val="548235"/>
                </a:solidFill>
              </a:rPr>
              <a:t>Ölçme</a:t>
            </a:r>
            <a:r>
              <a:rPr lang="en-US" sz="2800" b="1" i="1" dirty="0" smtClean="0">
                <a:solidFill>
                  <a:srgbClr val="548235"/>
                </a:solidFill>
              </a:rPr>
              <a:t> </a:t>
            </a:r>
            <a:r>
              <a:rPr lang="en-US" sz="2800" b="1" i="1" dirty="0" err="1" smtClean="0">
                <a:solidFill>
                  <a:srgbClr val="548235"/>
                </a:solidFill>
              </a:rPr>
              <a:t>Değerlendirme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785926"/>
            <a:ext cx="7886700" cy="378621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2600" dirty="0" smtClean="0"/>
              <a:t>*</a:t>
            </a:r>
            <a:r>
              <a:rPr lang="en-US" sz="2600" dirty="0" err="1" smtClean="0"/>
              <a:t>Stajlarda</a:t>
            </a:r>
            <a:r>
              <a:rPr lang="en-US" sz="2600" dirty="0" smtClean="0"/>
              <a:t> </a:t>
            </a:r>
            <a:r>
              <a:rPr lang="en-US" sz="2600" dirty="0" err="1"/>
              <a:t>tek</a:t>
            </a:r>
            <a:r>
              <a:rPr lang="en-US" sz="2600" dirty="0"/>
              <a:t> </a:t>
            </a:r>
            <a:r>
              <a:rPr lang="en-US" sz="2600" dirty="0" err="1"/>
              <a:t>bir</a:t>
            </a:r>
            <a:r>
              <a:rPr lang="en-US" sz="2600" dirty="0"/>
              <a:t> </a:t>
            </a:r>
            <a:r>
              <a:rPr lang="en-US" sz="2600" dirty="0" err="1"/>
              <a:t>sözlü</a:t>
            </a:r>
            <a:r>
              <a:rPr lang="en-US" sz="2600" dirty="0"/>
              <a:t> </a:t>
            </a:r>
            <a:r>
              <a:rPr lang="en-US" sz="2600" dirty="0" err="1"/>
              <a:t>veya</a:t>
            </a:r>
            <a:r>
              <a:rPr lang="en-US" sz="2600" dirty="0"/>
              <a:t> </a:t>
            </a:r>
            <a:r>
              <a:rPr lang="en-US" sz="2600" dirty="0" err="1"/>
              <a:t>yazılı</a:t>
            </a:r>
            <a:r>
              <a:rPr lang="en-US" sz="2600" dirty="0"/>
              <a:t> </a:t>
            </a:r>
            <a:r>
              <a:rPr lang="en-US" sz="2600" dirty="0" err="1" smtClean="0"/>
              <a:t>sınav</a:t>
            </a:r>
            <a:r>
              <a:rPr lang="tr-TR" sz="2600" dirty="0" smtClean="0"/>
              <a:t> yapılmaması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 smtClean="0"/>
              <a:t>*Pratik, vaka, yazılı gibi </a:t>
            </a:r>
            <a:r>
              <a:rPr lang="tr-TR" sz="2600" dirty="0" err="1" smtClean="0"/>
              <a:t>farkli</a:t>
            </a:r>
            <a:r>
              <a:rPr lang="tr-TR" sz="2600" dirty="0" smtClean="0"/>
              <a:t> </a:t>
            </a:r>
            <a:r>
              <a:rPr lang="tr-TR" sz="2600" dirty="0" err="1" smtClean="0"/>
              <a:t>metodları</a:t>
            </a:r>
            <a:r>
              <a:rPr lang="tr-TR" sz="2600" dirty="0" smtClean="0"/>
              <a:t> içeren, </a:t>
            </a:r>
            <a:r>
              <a:rPr lang="tr-TR" sz="2600" dirty="0" err="1" smtClean="0"/>
              <a:t>yapılandırılmiş</a:t>
            </a:r>
            <a:r>
              <a:rPr lang="tr-TR" sz="2600" dirty="0" smtClean="0"/>
              <a:t>, objektif bir ölçme değerlendirme sistemi oluşturulması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 smtClean="0"/>
              <a:t>*Böylelikle; </a:t>
            </a:r>
            <a:r>
              <a:rPr lang="en-US" sz="2600" dirty="0" err="1" smtClean="0"/>
              <a:t>oluşabilecek</a:t>
            </a:r>
            <a:r>
              <a:rPr lang="en-US" sz="2600" dirty="0" smtClean="0"/>
              <a:t> </a:t>
            </a:r>
            <a:r>
              <a:rPr lang="en-US" sz="2600" dirty="0" err="1"/>
              <a:t>haksızlıklarının</a:t>
            </a:r>
            <a:r>
              <a:rPr lang="en-US" sz="2600" dirty="0"/>
              <a:t> </a:t>
            </a:r>
            <a:r>
              <a:rPr lang="en-US" sz="2600" dirty="0" err="1"/>
              <a:t>önüne</a:t>
            </a:r>
            <a:r>
              <a:rPr lang="en-US" sz="2600" dirty="0"/>
              <a:t> </a:t>
            </a:r>
            <a:r>
              <a:rPr lang="en-US" sz="2600" dirty="0" err="1"/>
              <a:t>geçilmesi</a:t>
            </a:r>
            <a:r>
              <a:rPr lang="en-US" sz="2600" dirty="0"/>
              <a:t> </a:t>
            </a:r>
            <a:r>
              <a:rPr lang="en-US" sz="2600" dirty="0" err="1" smtClean="0"/>
              <a:t>sağlanmakta</a:t>
            </a:r>
            <a:endParaRPr lang="tr-TR" sz="2600" dirty="0" smtClean="0"/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000" i="1" dirty="0" smtClean="0"/>
              <a:t>				</a:t>
            </a:r>
            <a:r>
              <a:rPr lang="tr-TR" sz="2000" b="1" i="1" dirty="0" smtClean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en-US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Örnek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staj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Dermatoloji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Göğüs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Hastalıkları</a:t>
            </a:r>
            <a:r>
              <a:rPr lang="tr-TR" sz="2000" b="1" i="1" dirty="0" smtClean="0">
                <a:solidFill>
                  <a:schemeClr val="accent6">
                    <a:lumMod val="75000"/>
                  </a:schemeClr>
                </a:solidFill>
              </a:rPr>
              <a:t>”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19025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rgbClr val="548235"/>
                </a:solidFill>
              </a:rPr>
              <a:t>Sınıfların</a:t>
            </a:r>
            <a:r>
              <a:rPr lang="en-US" b="1" i="1" dirty="0">
                <a:solidFill>
                  <a:srgbClr val="548235"/>
                </a:solidFill>
              </a:rPr>
              <a:t> </a:t>
            </a:r>
            <a:r>
              <a:rPr lang="en-US" b="1" i="1" dirty="0" err="1">
                <a:solidFill>
                  <a:srgbClr val="548235"/>
                </a:solidFill>
              </a:rPr>
              <a:t>ısı</a:t>
            </a:r>
            <a:r>
              <a:rPr lang="en-US" b="1" i="1" dirty="0">
                <a:solidFill>
                  <a:srgbClr val="548235"/>
                </a:solidFill>
              </a:rPr>
              <a:t> </a:t>
            </a:r>
            <a:r>
              <a:rPr lang="en-US" b="1" i="1" dirty="0" err="1">
                <a:solidFill>
                  <a:srgbClr val="548235"/>
                </a:solidFill>
              </a:rPr>
              <a:t>ayarlaması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/>
              <a:t>arakat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4. </a:t>
            </a:r>
            <a:r>
              <a:rPr lang="en-US" dirty="0" smtClean="0"/>
              <a:t>Kat </a:t>
            </a:r>
            <a:r>
              <a:rPr lang="en-US" dirty="0" err="1" smtClean="0"/>
              <a:t>derslikler</a:t>
            </a:r>
            <a:r>
              <a:rPr lang="tr-TR" dirty="0" smtClean="0"/>
              <a:t>in</a:t>
            </a:r>
            <a:r>
              <a:rPr lang="en-US" dirty="0" smtClean="0"/>
              <a:t>de </a:t>
            </a:r>
            <a:r>
              <a:rPr lang="en-US" dirty="0" err="1"/>
              <a:t>ısı</a:t>
            </a:r>
            <a:r>
              <a:rPr lang="en-US" dirty="0"/>
              <a:t> </a:t>
            </a:r>
            <a:r>
              <a:rPr lang="en-US" dirty="0" err="1" smtClean="0"/>
              <a:t>ayarlama</a:t>
            </a:r>
            <a:r>
              <a:rPr lang="tr-TR" dirty="0" smtClean="0"/>
              <a:t>sı yapılamaması</a:t>
            </a:r>
          </a:p>
          <a:p>
            <a:pPr>
              <a:buNone/>
            </a:pPr>
            <a:r>
              <a:rPr lang="tr-TR" dirty="0" smtClean="0"/>
              <a:t>Bu nedenle, sınıfların çok soğuk olması,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Bu </a:t>
            </a:r>
            <a:r>
              <a:rPr lang="en-US" dirty="0" err="1"/>
              <a:t>dersliklerde</a:t>
            </a:r>
            <a:r>
              <a:rPr lang="en-US" dirty="0"/>
              <a:t> </a:t>
            </a:r>
            <a:r>
              <a:rPr lang="en-US" dirty="0" err="1"/>
              <a:t>ısı</a:t>
            </a:r>
            <a:r>
              <a:rPr lang="en-US" dirty="0"/>
              <a:t> </a:t>
            </a:r>
            <a:r>
              <a:rPr lang="en-US" dirty="0" err="1"/>
              <a:t>ayarlamasının</a:t>
            </a:r>
            <a:r>
              <a:rPr lang="en-US" dirty="0"/>
              <a:t> </a:t>
            </a:r>
            <a:r>
              <a:rPr lang="en-US" dirty="0" err="1"/>
              <a:t>sınıfın</a:t>
            </a:r>
            <a:r>
              <a:rPr lang="en-US" dirty="0"/>
              <a:t> </a:t>
            </a:r>
            <a:r>
              <a:rPr lang="en-US" dirty="0" err="1"/>
              <a:t>içindeki</a:t>
            </a:r>
            <a:r>
              <a:rPr lang="en-US" dirty="0"/>
              <a:t> </a:t>
            </a:r>
            <a:r>
              <a:rPr lang="en-US" dirty="0" err="1"/>
              <a:t>göstergeden</a:t>
            </a:r>
            <a:r>
              <a:rPr lang="en-US" dirty="0"/>
              <a:t> </a:t>
            </a:r>
            <a:r>
              <a:rPr lang="en-US" dirty="0" err="1" smtClean="0"/>
              <a:t>yapılması</a:t>
            </a:r>
            <a:r>
              <a:rPr lang="tr-TR" dirty="0" err="1" smtClean="0"/>
              <a:t>nın</a:t>
            </a:r>
            <a:r>
              <a:rPr lang="en-US" dirty="0" smtClean="0"/>
              <a:t> </a:t>
            </a:r>
            <a:r>
              <a:rPr lang="en-US" dirty="0" err="1" smtClean="0"/>
              <a:t>sağlanma</a:t>
            </a:r>
            <a:r>
              <a:rPr lang="tr-TR" dirty="0" smtClean="0"/>
              <a:t>sı gereklidir.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14243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rgbClr val="548235"/>
                </a:solidFill>
              </a:rPr>
              <a:t>Kütüphane</a:t>
            </a:r>
            <a:r>
              <a:rPr lang="en-US" b="1" i="1" dirty="0" smtClean="0">
                <a:solidFill>
                  <a:srgbClr val="548235"/>
                </a:solidFill>
              </a:rPr>
              <a:t> </a:t>
            </a:r>
            <a:r>
              <a:rPr lang="en-US" b="1" i="1" dirty="0" err="1" smtClean="0">
                <a:solidFill>
                  <a:srgbClr val="548235"/>
                </a:solidFill>
              </a:rPr>
              <a:t>ve</a:t>
            </a:r>
            <a:r>
              <a:rPr lang="en-US" b="1" i="1" dirty="0" smtClean="0">
                <a:solidFill>
                  <a:srgbClr val="548235"/>
                </a:solidFill>
              </a:rPr>
              <a:t> </a:t>
            </a:r>
            <a:r>
              <a:rPr lang="en-US" b="1" i="1" dirty="0" err="1" smtClean="0">
                <a:solidFill>
                  <a:srgbClr val="548235"/>
                </a:solidFill>
              </a:rPr>
              <a:t>çalışma</a:t>
            </a:r>
            <a:r>
              <a:rPr lang="en-US" b="1" i="1" dirty="0" smtClean="0">
                <a:solidFill>
                  <a:srgbClr val="548235"/>
                </a:solidFill>
              </a:rPr>
              <a:t> </a:t>
            </a:r>
            <a:r>
              <a:rPr lang="en-US" b="1" i="1" dirty="0" err="1" smtClean="0">
                <a:solidFill>
                  <a:srgbClr val="548235"/>
                </a:solidFill>
              </a:rPr>
              <a:t>salonları</a:t>
            </a:r>
            <a:endParaRPr lang="en-US" b="1" i="1" dirty="0">
              <a:solidFill>
                <a:srgbClr val="54823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8840"/>
            <a:ext cx="7886700" cy="3226110"/>
          </a:xfrm>
        </p:spPr>
        <p:txBody>
          <a:bodyPr/>
          <a:lstStyle/>
          <a:p>
            <a:r>
              <a:rPr lang="en-US" dirty="0" err="1"/>
              <a:t>Kütüphanenin</a:t>
            </a:r>
            <a:r>
              <a:rPr lang="en-US" dirty="0"/>
              <a:t> </a:t>
            </a:r>
            <a:r>
              <a:rPr lang="en-US" dirty="0" err="1"/>
              <a:t>genişletilmiş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öğrenciye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fayda</a:t>
            </a:r>
            <a:r>
              <a:rPr lang="en-US" dirty="0"/>
              <a:t> </a:t>
            </a:r>
            <a:r>
              <a:rPr lang="en-US" dirty="0" err="1" smtClean="0"/>
              <a:t>sağla</a:t>
            </a:r>
            <a:r>
              <a:rPr lang="tr-TR" dirty="0" err="1" smtClean="0"/>
              <a:t>makla</a:t>
            </a:r>
            <a:r>
              <a:rPr lang="tr-TR" dirty="0" smtClean="0"/>
              <a:t> birlikte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iğer</a:t>
            </a:r>
            <a:r>
              <a:rPr lang="en-US" dirty="0" smtClean="0"/>
              <a:t> </a:t>
            </a:r>
            <a:r>
              <a:rPr lang="en-US" dirty="0" err="1"/>
              <a:t>fakültelerden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yasak</a:t>
            </a:r>
            <a:r>
              <a:rPr lang="en-US" dirty="0" smtClean="0"/>
              <a:t> </a:t>
            </a:r>
            <a:r>
              <a:rPr lang="en-US" dirty="0" err="1" smtClean="0"/>
              <a:t>olmasına</a:t>
            </a:r>
            <a:r>
              <a:rPr lang="en-US" dirty="0" smtClean="0"/>
              <a:t> </a:t>
            </a:r>
            <a:r>
              <a:rPr lang="en-US" dirty="0" err="1" smtClean="0"/>
              <a:t>rağmen</a:t>
            </a:r>
            <a:r>
              <a:rPr lang="en-US" dirty="0" smtClean="0"/>
              <a:t> </a:t>
            </a:r>
            <a:r>
              <a:rPr lang="en-US" dirty="0" err="1" smtClean="0"/>
              <a:t>kütüphaneyi</a:t>
            </a:r>
            <a:r>
              <a:rPr lang="en-US" dirty="0" smtClean="0"/>
              <a:t> </a:t>
            </a:r>
            <a:r>
              <a:rPr lang="en-US" dirty="0" err="1" smtClean="0"/>
              <a:t>kullanması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P</a:t>
            </a:r>
            <a:r>
              <a:rPr lang="en-US" dirty="0" err="1" smtClean="0"/>
              <a:t>reklinik-klinik</a:t>
            </a:r>
            <a:r>
              <a:rPr lang="en-US" dirty="0" smtClean="0"/>
              <a:t> </a:t>
            </a:r>
            <a:r>
              <a:rPr lang="en-US" dirty="0" err="1"/>
              <a:t>öğrencilerinin</a:t>
            </a:r>
            <a:r>
              <a:rPr lang="en-US" dirty="0"/>
              <a:t> </a:t>
            </a:r>
            <a:r>
              <a:rPr lang="en-US" dirty="0" err="1"/>
              <a:t>kütüphane</a:t>
            </a:r>
            <a:r>
              <a:rPr lang="en-US" dirty="0"/>
              <a:t> </a:t>
            </a:r>
            <a:r>
              <a:rPr lang="en-US" dirty="0" err="1"/>
              <a:t>kullanımındaki</a:t>
            </a:r>
            <a:r>
              <a:rPr lang="en-US" dirty="0"/>
              <a:t> </a:t>
            </a:r>
            <a:r>
              <a:rPr lang="en-US" dirty="0" err="1"/>
              <a:t>farklılık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kütüphaneden</a:t>
            </a:r>
            <a:r>
              <a:rPr lang="en-US" dirty="0"/>
              <a:t> </a:t>
            </a:r>
            <a:r>
              <a:rPr lang="en-US" dirty="0" err="1"/>
              <a:t>aldığımız</a:t>
            </a:r>
            <a:r>
              <a:rPr lang="en-US" dirty="0"/>
              <a:t> </a:t>
            </a:r>
            <a:r>
              <a:rPr lang="en-US" dirty="0" err="1" smtClean="0"/>
              <a:t>fay</a:t>
            </a:r>
            <a:r>
              <a:rPr lang="tr-TR" dirty="0" err="1" smtClean="0"/>
              <a:t>danın</a:t>
            </a:r>
            <a:r>
              <a:rPr lang="tr-TR" dirty="0" smtClean="0"/>
              <a:t> belirgin şekilde azalması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830127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rgbClr val="548235"/>
                </a:solidFill>
              </a:rPr>
              <a:t>Çözüm</a:t>
            </a:r>
            <a:endParaRPr lang="en-US" b="1" i="1" dirty="0">
              <a:solidFill>
                <a:srgbClr val="54823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Preklinik</a:t>
            </a:r>
            <a:r>
              <a:rPr lang="en-US" dirty="0"/>
              <a:t> (</a:t>
            </a:r>
            <a:r>
              <a:rPr lang="en-US" dirty="0" err="1"/>
              <a:t>dönem</a:t>
            </a:r>
            <a:r>
              <a:rPr lang="en-US" dirty="0"/>
              <a:t> 1-2-3 ) </a:t>
            </a:r>
            <a:r>
              <a:rPr lang="en-US" dirty="0" err="1"/>
              <a:t>öğrencileri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bloğunda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hastanede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salonu</a:t>
            </a:r>
            <a:r>
              <a:rPr lang="en-US" dirty="0"/>
              <a:t> </a:t>
            </a:r>
            <a:r>
              <a:rPr lang="en-US" dirty="0" err="1" smtClean="0"/>
              <a:t>yapılması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Kütüphanenin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kısmının</a:t>
            </a:r>
            <a:r>
              <a:rPr lang="en-US" dirty="0"/>
              <a:t> </a:t>
            </a:r>
            <a:r>
              <a:rPr lang="en-US" dirty="0" err="1"/>
              <a:t>bölmeyle</a:t>
            </a:r>
            <a:r>
              <a:rPr lang="en-US" dirty="0"/>
              <a:t> </a:t>
            </a:r>
            <a:r>
              <a:rPr lang="en-US" dirty="0" err="1"/>
              <a:t>ayrılarak</a:t>
            </a:r>
            <a:r>
              <a:rPr lang="en-US" dirty="0"/>
              <a:t> </a:t>
            </a:r>
            <a:r>
              <a:rPr lang="en-US" dirty="0" err="1"/>
              <a:t>yalnız</a:t>
            </a:r>
            <a:r>
              <a:rPr lang="en-US" dirty="0"/>
              <a:t> </a:t>
            </a:r>
            <a:r>
              <a:rPr lang="en-US" dirty="0" err="1" smtClean="0"/>
              <a:t>intörn</a:t>
            </a:r>
            <a:r>
              <a:rPr lang="en-US" dirty="0" smtClean="0"/>
              <a:t> </a:t>
            </a:r>
            <a:r>
              <a:rPr lang="en-US" dirty="0" err="1"/>
              <a:t>öğrencilerin</a:t>
            </a:r>
            <a:r>
              <a:rPr lang="en-US" dirty="0"/>
              <a:t> </a:t>
            </a:r>
            <a:r>
              <a:rPr lang="en-US" dirty="0" err="1"/>
              <a:t>kullanımına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 smtClean="0"/>
              <a:t>olması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Hastane</a:t>
            </a:r>
            <a:r>
              <a:rPr lang="en-US" dirty="0"/>
              <a:t> </a:t>
            </a:r>
            <a:r>
              <a:rPr lang="en-US" dirty="0" err="1"/>
              <a:t>arakattaki</a:t>
            </a:r>
            <a:r>
              <a:rPr lang="en-US" dirty="0"/>
              <a:t> </a:t>
            </a:r>
            <a:r>
              <a:rPr lang="en-US" dirty="0" err="1"/>
              <a:t>dersliklerin</a:t>
            </a:r>
            <a:r>
              <a:rPr lang="en-US" dirty="0"/>
              <a:t> </a:t>
            </a:r>
            <a:r>
              <a:rPr lang="en-US" dirty="0" err="1"/>
              <a:t>akşam</a:t>
            </a:r>
            <a:r>
              <a:rPr lang="en-US" dirty="0"/>
              <a:t> </a:t>
            </a:r>
            <a:r>
              <a:rPr lang="tr-TR" dirty="0" smtClean="0"/>
              <a:t>saat </a:t>
            </a:r>
            <a:r>
              <a:rPr lang="en-US" dirty="0" smtClean="0"/>
              <a:t>22:00’ye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öğrencilerin</a:t>
            </a:r>
            <a:r>
              <a:rPr lang="en-US" dirty="0"/>
              <a:t> </a:t>
            </a:r>
            <a:r>
              <a:rPr lang="en-US" dirty="0" err="1"/>
              <a:t>kullanımına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olması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7620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886700" cy="3096343"/>
          </a:xfrm>
        </p:spPr>
        <p:txBody>
          <a:bodyPr/>
          <a:lstStyle/>
          <a:p>
            <a:r>
              <a:rPr lang="en-US" b="1" i="1" dirty="0" smtClean="0">
                <a:solidFill>
                  <a:srgbClr val="548235"/>
                </a:solidFill>
              </a:rPr>
              <a:t>						</a:t>
            </a:r>
            <a:r>
              <a:rPr lang="en-US" b="1" i="1" dirty="0" err="1" smtClean="0">
                <a:solidFill>
                  <a:srgbClr val="548235"/>
                </a:solidFill>
              </a:rPr>
              <a:t>Teşekkürler</a:t>
            </a:r>
            <a:r>
              <a:rPr lang="en-US" b="1" i="1" dirty="0" smtClean="0">
                <a:solidFill>
                  <a:srgbClr val="548235"/>
                </a:solidFill>
              </a:rPr>
              <a:t> </a:t>
            </a:r>
            <a:endParaRPr lang="en-US" b="1" i="1" dirty="0">
              <a:solidFill>
                <a:srgbClr val="54823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61318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132856"/>
            <a:ext cx="8509000" cy="3937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163784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8650" y="260649"/>
            <a:ext cx="7886700" cy="596583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>
                <a:solidFill>
                  <a:srgbClr val="C00000"/>
                </a:solidFill>
              </a:rPr>
              <a:t/>
            </a:r>
            <a:br>
              <a:rPr lang="tr-TR" dirty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chemeClr val="accent6">
                    <a:lumMod val="75000"/>
                  </a:schemeClr>
                </a:solidFill>
              </a:rPr>
              <a:t>Dönem 5;</a:t>
            </a:r>
            <a:br>
              <a:rPr lang="tr-TR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tr-TR" sz="2700" b="1" dirty="0" smtClean="0">
                <a:solidFill>
                  <a:schemeClr val="accent6">
                    <a:lumMod val="75000"/>
                  </a:schemeClr>
                </a:solidFill>
              </a:rPr>
              <a:t>14 </a:t>
            </a:r>
            <a:r>
              <a:rPr lang="tr-TR" sz="2700" b="1" dirty="0" err="1">
                <a:solidFill>
                  <a:schemeClr val="accent6">
                    <a:lumMod val="75000"/>
                  </a:schemeClr>
                </a:solidFill>
              </a:rPr>
              <a:t>anabilimdalı</a:t>
            </a:r>
            <a:r>
              <a:rPr lang="tr-TR" sz="2700" b="1" dirty="0">
                <a:solidFill>
                  <a:schemeClr val="accent6">
                    <a:lumMod val="75000"/>
                  </a:schemeClr>
                </a:solidFill>
              </a:rPr>
              <a:t> stajı, 36 </a:t>
            </a:r>
            <a:r>
              <a:rPr lang="tr-TR" sz="2700" b="1" dirty="0" smtClean="0">
                <a:solidFill>
                  <a:schemeClr val="accent6">
                    <a:lumMod val="75000"/>
                  </a:schemeClr>
                </a:solidFill>
              </a:rPr>
              <a:t>hafta, 171 + 27 (198) öğrenci</a:t>
            </a:r>
            <a:endParaRPr lang="tr-TR" sz="27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8650" y="2571743"/>
            <a:ext cx="7886700" cy="3605219"/>
          </a:xfrm>
        </p:spPr>
        <p:txBody>
          <a:bodyPr numCol="2">
            <a:normAutofit lnSpcReduction="10000"/>
          </a:bodyPr>
          <a:lstStyle/>
          <a:p>
            <a:r>
              <a:rPr lang="tr-TR" dirty="0" smtClean="0"/>
              <a:t>Ortopedi ve Travmatoloji </a:t>
            </a:r>
          </a:p>
          <a:p>
            <a:r>
              <a:rPr lang="tr-TR" dirty="0" smtClean="0"/>
              <a:t>Fiziksel Tıp ve Rehabilitasyon</a:t>
            </a:r>
          </a:p>
          <a:p>
            <a:r>
              <a:rPr lang="tr-TR" dirty="0" smtClean="0"/>
              <a:t>Nöroloji</a:t>
            </a:r>
          </a:p>
          <a:p>
            <a:r>
              <a:rPr lang="tr-TR" dirty="0" smtClean="0"/>
              <a:t>Üroloji</a:t>
            </a:r>
          </a:p>
          <a:p>
            <a:r>
              <a:rPr lang="tr-TR" dirty="0" smtClean="0"/>
              <a:t>Kulak Burun Boğaz</a:t>
            </a:r>
          </a:p>
          <a:p>
            <a:r>
              <a:rPr lang="tr-TR" dirty="0" smtClean="0"/>
              <a:t>Göğüs Hastalıkları</a:t>
            </a:r>
          </a:p>
          <a:p>
            <a:r>
              <a:rPr lang="tr-TR" dirty="0" smtClean="0"/>
              <a:t>Göz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Psikiyatri</a:t>
            </a:r>
          </a:p>
          <a:p>
            <a:r>
              <a:rPr lang="tr-TR" dirty="0" smtClean="0"/>
              <a:t>Anestezi ve </a:t>
            </a:r>
            <a:r>
              <a:rPr lang="tr-TR" dirty="0" err="1" smtClean="0"/>
              <a:t>Reanimasyon</a:t>
            </a:r>
            <a:endParaRPr lang="tr-TR" dirty="0" smtClean="0"/>
          </a:p>
          <a:p>
            <a:r>
              <a:rPr lang="tr-TR" dirty="0" smtClean="0"/>
              <a:t>Beyin Cerrahisi</a:t>
            </a:r>
          </a:p>
          <a:p>
            <a:r>
              <a:rPr lang="tr-TR" dirty="0" smtClean="0"/>
              <a:t>Adli Tıp</a:t>
            </a:r>
          </a:p>
          <a:p>
            <a:r>
              <a:rPr lang="tr-TR" dirty="0" smtClean="0"/>
              <a:t>Göğüs Cerrahisi</a:t>
            </a:r>
          </a:p>
          <a:p>
            <a:r>
              <a:rPr lang="tr-TR" dirty="0" smtClean="0"/>
              <a:t>Dermatoloji</a:t>
            </a:r>
          </a:p>
          <a:p>
            <a:r>
              <a:rPr lang="tr-TR" dirty="0" smtClean="0"/>
              <a:t>Enfeksiyon Hastalıkları</a:t>
            </a:r>
          </a:p>
          <a:p>
            <a:endParaRPr lang="tr-TR" dirty="0"/>
          </a:p>
          <a:p>
            <a:endParaRPr lang="tr-TR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>
                <a:solidFill>
                  <a:schemeClr val="accent6">
                    <a:lumMod val="75000"/>
                  </a:schemeClr>
                </a:solidFill>
              </a:rPr>
              <a:t>Dönem 5;</a:t>
            </a:r>
            <a:endParaRPr lang="en-US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2-3 </a:t>
            </a:r>
            <a:r>
              <a:rPr lang="en-US" dirty="0" err="1" smtClean="0"/>
              <a:t>haftada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staj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 </a:t>
            </a:r>
            <a:r>
              <a:rPr lang="en-US" dirty="0" err="1" smtClean="0"/>
              <a:t>sınavı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Her </a:t>
            </a:r>
            <a:r>
              <a:rPr lang="en-US" dirty="0" err="1" smtClean="0"/>
              <a:t>stajın</a:t>
            </a:r>
            <a:r>
              <a:rPr lang="en-US" dirty="0" smtClean="0"/>
              <a:t> </a:t>
            </a:r>
            <a:r>
              <a:rPr lang="en-US" dirty="0" err="1" smtClean="0"/>
              <a:t>teorik</a:t>
            </a:r>
            <a:r>
              <a:rPr lang="en-US" dirty="0" smtClean="0"/>
              <a:t> </a:t>
            </a:r>
            <a:r>
              <a:rPr lang="en-US" dirty="0" err="1" smtClean="0"/>
              <a:t>yükü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TUS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temposu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214104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i="1" dirty="0" smtClean="0">
                <a:solidFill>
                  <a:schemeClr val="accent6">
                    <a:lumMod val="75000"/>
                  </a:schemeClr>
                </a:solidFill>
              </a:rPr>
              <a:t>Dönem 5; Tüm eğitim yılının değerlendirilmesi</a:t>
            </a:r>
            <a:endParaRPr lang="tr-TR" sz="2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 smtClean="0"/>
              <a:t>Dönem 5 </a:t>
            </a:r>
            <a:r>
              <a:rPr lang="tr-TR" sz="2800" dirty="0" err="1" smtClean="0"/>
              <a:t>ögrencileri</a:t>
            </a:r>
            <a:r>
              <a:rPr lang="tr-TR" sz="2800" dirty="0" smtClean="0"/>
              <a:t> ile bir </a:t>
            </a:r>
            <a:r>
              <a:rPr lang="tr-TR" sz="2800" b="1" i="1" dirty="0" smtClean="0">
                <a:solidFill>
                  <a:schemeClr val="accent6">
                    <a:lumMod val="75000"/>
                  </a:schemeClr>
                </a:solidFill>
              </a:rPr>
              <a:t>“anket” </a:t>
            </a:r>
            <a:r>
              <a:rPr lang="tr-TR" sz="2800" dirty="0" smtClean="0"/>
              <a:t>çalışması yapıldı.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b="1" dirty="0" smtClean="0"/>
              <a:t>Ankette;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</a:rPr>
              <a:t>Stajlar</a:t>
            </a:r>
          </a:p>
          <a:p>
            <a:r>
              <a:rPr lang="tr-TR" sz="2400" dirty="0" smtClean="0"/>
              <a:t>Ders içerikleri, saatleri</a:t>
            </a:r>
          </a:p>
          <a:p>
            <a:r>
              <a:rPr lang="tr-TR" sz="2400" dirty="0" smtClean="0"/>
              <a:t>Pratik saatleri</a:t>
            </a:r>
          </a:p>
          <a:p>
            <a:r>
              <a:rPr lang="tr-TR" sz="2400" dirty="0" smtClean="0"/>
              <a:t>Eğitim materyalleri</a:t>
            </a:r>
          </a:p>
          <a:p>
            <a:r>
              <a:rPr lang="tr-TR" sz="2400" dirty="0" smtClean="0"/>
              <a:t>Okulun fiziki koşulları (kütüphane, derslikler)</a:t>
            </a:r>
          </a:p>
          <a:p>
            <a:pPr>
              <a:buNone/>
            </a:pPr>
            <a:r>
              <a:rPr lang="tr-TR" sz="2400" dirty="0" smtClean="0"/>
              <a:t>					                      açısından değerlendirildi.</a:t>
            </a:r>
          </a:p>
          <a:p>
            <a:pPr>
              <a:buNone/>
            </a:pPr>
            <a:r>
              <a:rPr lang="tr-TR" sz="2400" dirty="0" smtClean="0"/>
              <a:t>					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i="1" dirty="0" err="1">
                <a:solidFill>
                  <a:schemeClr val="accent6">
                    <a:lumMod val="75000"/>
                  </a:schemeClr>
                </a:solidFill>
              </a:rPr>
              <a:t>Staj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grup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accent6">
                    <a:lumMod val="75000"/>
                  </a:schemeClr>
                </a:solidFill>
              </a:rPr>
              <a:t>sayılarının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accent6">
                    <a:lumMod val="75000"/>
                  </a:schemeClr>
                </a:solidFill>
              </a:rPr>
              <a:t>yarıya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accent6">
                    <a:lumMod val="75000"/>
                  </a:schemeClr>
                </a:solidFill>
              </a:rPr>
              <a:t>indirilmesi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b="1" i="1" dirty="0" smtClean="0">
                <a:solidFill>
                  <a:schemeClr val="accent6">
                    <a:lumMod val="75000"/>
                  </a:schemeClr>
                </a:solidFill>
              </a:rPr>
              <a:t>ve öğrenci sayısının </a:t>
            </a:r>
            <a:r>
              <a:rPr lang="en-US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iki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accent6">
                    <a:lumMod val="75000"/>
                  </a:schemeClr>
                </a:solidFill>
              </a:rPr>
              <a:t>katına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accent6">
                    <a:lumMod val="75000"/>
                  </a:schemeClr>
                </a:solidFill>
              </a:rPr>
              <a:t>cıkması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 </a:t>
            </a:r>
            <a:r>
              <a:rPr lang="tr-TR" sz="2400" b="1" dirty="0" smtClean="0"/>
              <a:t>*</a:t>
            </a:r>
            <a:r>
              <a:rPr lang="en-US" sz="2400" dirty="0" err="1" smtClean="0"/>
              <a:t>Staj</a:t>
            </a:r>
            <a:r>
              <a:rPr lang="tr-TR" sz="2400" dirty="0" smtClean="0"/>
              <a:t> grubunda</a:t>
            </a:r>
            <a:r>
              <a:rPr lang="en-US" sz="2400" dirty="0" smtClean="0"/>
              <a:t> </a:t>
            </a:r>
            <a:r>
              <a:rPr lang="en-US" sz="2400" dirty="0" err="1"/>
              <a:t>kişi</a:t>
            </a:r>
            <a:r>
              <a:rPr lang="en-US" sz="2400" dirty="0"/>
              <a:t> </a:t>
            </a:r>
            <a:r>
              <a:rPr lang="en-US" sz="2400" dirty="0" err="1" smtClean="0"/>
              <a:t>sayısı</a:t>
            </a:r>
            <a:r>
              <a:rPr lang="tr-TR" sz="2400" dirty="0" err="1" smtClean="0"/>
              <a:t>nın</a:t>
            </a:r>
            <a:r>
              <a:rPr lang="en-US" sz="2400" dirty="0" smtClean="0"/>
              <a:t>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 smtClean="0"/>
              <a:t>fazla</a:t>
            </a:r>
            <a:r>
              <a:rPr lang="tr-TR" sz="2400" dirty="0" smtClean="0"/>
              <a:t> olması</a:t>
            </a:r>
            <a:r>
              <a:rPr lang="en-US" sz="2400" dirty="0" smtClean="0"/>
              <a:t>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 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 </a:t>
            </a:r>
            <a:br>
              <a:rPr lang="en-US" sz="2400" dirty="0"/>
            </a:br>
            <a:r>
              <a:rPr lang="tr-TR" sz="2400" dirty="0" smtClean="0"/>
              <a:t>*</a:t>
            </a:r>
            <a:r>
              <a:rPr lang="en-US" sz="2400" dirty="0" err="1" smtClean="0"/>
              <a:t>Stajdaki</a:t>
            </a:r>
            <a:r>
              <a:rPr lang="en-US" sz="2400" dirty="0" smtClean="0"/>
              <a:t> </a:t>
            </a:r>
            <a:r>
              <a:rPr lang="en-US" sz="2400" dirty="0" err="1" smtClean="0"/>
              <a:t>öğrenci</a:t>
            </a:r>
            <a:r>
              <a:rPr lang="en-US" sz="2400" dirty="0" smtClean="0"/>
              <a:t> </a:t>
            </a:r>
            <a:r>
              <a:rPr lang="en-US" sz="2400" dirty="0" err="1" smtClean="0"/>
              <a:t>mevcuduna</a:t>
            </a:r>
            <a:r>
              <a:rPr lang="en-US" sz="2400" dirty="0" smtClean="0"/>
              <a:t> </a:t>
            </a:r>
            <a:r>
              <a:rPr lang="en-US" sz="2400" dirty="0" err="1" smtClean="0"/>
              <a:t>uygun</a:t>
            </a:r>
            <a:r>
              <a:rPr lang="en-US" sz="2400" dirty="0" smtClean="0"/>
              <a:t> </a:t>
            </a:r>
            <a:r>
              <a:rPr lang="tr-TR" sz="2400" dirty="0" smtClean="0"/>
              <a:t>olarak </a:t>
            </a:r>
            <a:r>
              <a:rPr lang="en-US" sz="2400" dirty="0" err="1" smtClean="0"/>
              <a:t>pratiklerin</a:t>
            </a:r>
            <a:r>
              <a:rPr lang="en-US" sz="2400" dirty="0" smtClean="0"/>
              <a:t> </a:t>
            </a:r>
            <a:r>
              <a:rPr lang="en-US" sz="2400" dirty="0" err="1" smtClean="0"/>
              <a:t>yapılandırılmaması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tr-TR" sz="2400" dirty="0" smtClean="0"/>
              <a:t> *</a:t>
            </a:r>
            <a:r>
              <a:rPr lang="en-US" sz="2400" dirty="0" err="1" smtClean="0"/>
              <a:t>Kalabalık</a:t>
            </a:r>
            <a:r>
              <a:rPr lang="en-US" sz="2400" dirty="0" smtClean="0"/>
              <a:t> </a:t>
            </a:r>
            <a:r>
              <a:rPr lang="en-US" sz="2400" dirty="0" err="1"/>
              <a:t>nedeniyle</a:t>
            </a:r>
            <a:r>
              <a:rPr lang="en-US" sz="2400" dirty="0"/>
              <a:t> </a:t>
            </a:r>
            <a:r>
              <a:rPr lang="en-US" sz="2400" dirty="0" err="1" smtClean="0"/>
              <a:t>gerçekleştirilemeyen</a:t>
            </a:r>
            <a:r>
              <a:rPr lang="en-US" sz="2400" dirty="0" smtClean="0"/>
              <a:t> </a:t>
            </a:r>
            <a:r>
              <a:rPr lang="en-US" sz="2400" dirty="0" err="1" smtClean="0"/>
              <a:t>pratikler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poliklinikte</a:t>
            </a:r>
            <a:r>
              <a:rPr lang="en-US" sz="2400" dirty="0"/>
              <a:t> hasta </a:t>
            </a:r>
            <a:r>
              <a:rPr lang="en-US" sz="2400" dirty="0" err="1"/>
              <a:t>bakma</a:t>
            </a:r>
            <a:r>
              <a:rPr lang="en-US" sz="2400" dirty="0"/>
              <a:t>, </a:t>
            </a:r>
            <a:r>
              <a:rPr lang="en-US" sz="2400" dirty="0" err="1"/>
              <a:t>serviste</a:t>
            </a:r>
            <a:r>
              <a:rPr lang="en-US" sz="2400" dirty="0"/>
              <a:t> </a:t>
            </a:r>
            <a:r>
              <a:rPr lang="en-US" sz="2400" dirty="0" err="1"/>
              <a:t>hastabaşı</a:t>
            </a:r>
            <a:r>
              <a:rPr lang="en-US" sz="2400" dirty="0"/>
              <a:t> </a:t>
            </a:r>
            <a:r>
              <a:rPr lang="en-US" sz="2400" dirty="0" err="1"/>
              <a:t>pratiği</a:t>
            </a:r>
            <a:r>
              <a:rPr lang="en-US" sz="2400" dirty="0"/>
              <a:t>, </a:t>
            </a:r>
            <a:r>
              <a:rPr lang="en-US" sz="2400" dirty="0" err="1"/>
              <a:t>ameliyathanede</a:t>
            </a:r>
            <a:r>
              <a:rPr lang="en-US" sz="2400" dirty="0"/>
              <a:t> </a:t>
            </a:r>
            <a:r>
              <a:rPr lang="en-US" sz="2400" dirty="0" err="1"/>
              <a:t>gözlem</a:t>
            </a:r>
            <a:r>
              <a:rPr lang="en-US" sz="2400" dirty="0"/>
              <a:t> </a:t>
            </a:r>
            <a:r>
              <a:rPr lang="en-US" sz="2400" dirty="0" err="1"/>
              <a:t>şansı</a:t>
            </a:r>
            <a:r>
              <a:rPr lang="en-US" sz="2400" dirty="0"/>
              <a:t> ) </a:t>
            </a:r>
            <a:br>
              <a:rPr lang="en-US" sz="2400" dirty="0"/>
            </a:b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61054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rgbClr val="548235"/>
                </a:solidFill>
              </a:rPr>
              <a:t>Çözüm</a:t>
            </a:r>
            <a:endParaRPr lang="en-US" b="1" i="1" dirty="0">
              <a:solidFill>
                <a:srgbClr val="54823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Grup</a:t>
            </a:r>
            <a:r>
              <a:rPr lang="en-US" sz="2400" dirty="0" smtClean="0"/>
              <a:t> </a:t>
            </a:r>
            <a:r>
              <a:rPr lang="en-US" sz="2400" dirty="0" err="1" smtClean="0"/>
              <a:t>sayılarının</a:t>
            </a:r>
            <a:r>
              <a:rPr lang="en-US" sz="2400" dirty="0" smtClean="0"/>
              <a:t> </a:t>
            </a:r>
            <a:r>
              <a:rPr lang="en-US" sz="2400" dirty="0" err="1" smtClean="0"/>
              <a:t>tekrar</a:t>
            </a:r>
            <a:r>
              <a:rPr lang="tr-TR" sz="2400" dirty="0" smtClean="0"/>
              <a:t> gözden geçirilmesi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Anabilim Dallarının staj eğitim programlarını grup sayısına göre yapılandırması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tr-TR" sz="2400" dirty="0" smtClean="0"/>
              <a:t>Bazı staj gruplarında t</a:t>
            </a:r>
            <a:r>
              <a:rPr lang="en-US" sz="2400" dirty="0" err="1" smtClean="0"/>
              <a:t>eorik</a:t>
            </a:r>
            <a:r>
              <a:rPr lang="en-US" sz="2400" dirty="0" smtClean="0"/>
              <a:t> </a:t>
            </a:r>
            <a:r>
              <a:rPr lang="en-US" sz="2400" dirty="0" err="1"/>
              <a:t>ders</a:t>
            </a:r>
            <a:r>
              <a:rPr lang="en-US" sz="2400" dirty="0"/>
              <a:t> </a:t>
            </a:r>
            <a:r>
              <a:rPr lang="en-US" sz="2400" dirty="0" err="1"/>
              <a:t>sayılarının</a:t>
            </a:r>
            <a:r>
              <a:rPr lang="en-US" sz="2400" dirty="0"/>
              <a:t> </a:t>
            </a:r>
            <a:r>
              <a:rPr lang="en-US" sz="2400" dirty="0" err="1"/>
              <a:t>azaltılarak</a:t>
            </a:r>
            <a:r>
              <a:rPr lang="en-US" sz="2400" dirty="0"/>
              <a:t> </a:t>
            </a:r>
            <a:r>
              <a:rPr lang="en-US" sz="2400" dirty="0" err="1"/>
              <a:t>hocaların</a:t>
            </a:r>
            <a:r>
              <a:rPr lang="en-US" sz="2400" dirty="0"/>
              <a:t> </a:t>
            </a:r>
            <a:r>
              <a:rPr lang="en-US" sz="2400" dirty="0" err="1"/>
              <a:t>tekrar</a:t>
            </a:r>
            <a:r>
              <a:rPr lang="en-US" sz="2400" dirty="0"/>
              <a:t> </a:t>
            </a:r>
            <a:r>
              <a:rPr lang="en-US" sz="2400" dirty="0" err="1"/>
              <a:t>eden</a:t>
            </a:r>
            <a:r>
              <a:rPr lang="en-US" sz="2400" dirty="0"/>
              <a:t> </a:t>
            </a:r>
            <a:r>
              <a:rPr lang="en-US" sz="2400" dirty="0" err="1" smtClean="0"/>
              <a:t>grup</a:t>
            </a:r>
            <a:r>
              <a:rPr lang="tr-TR" sz="2400" dirty="0" smtClean="0"/>
              <a:t>l</a:t>
            </a:r>
            <a:r>
              <a:rPr lang="en-US" sz="2400" dirty="0" smtClean="0"/>
              <a:t>a</a:t>
            </a:r>
            <a:r>
              <a:rPr lang="tr-TR" sz="2400" dirty="0" err="1" smtClean="0"/>
              <a:t>rda</a:t>
            </a:r>
            <a:r>
              <a:rPr lang="en-US" sz="2400" dirty="0" smtClean="0"/>
              <a:t> </a:t>
            </a:r>
            <a:r>
              <a:rPr lang="en-US" sz="2400" dirty="0" err="1"/>
              <a:t>motivasyon</a:t>
            </a:r>
            <a:r>
              <a:rPr lang="en-US" sz="2400" dirty="0"/>
              <a:t> </a:t>
            </a:r>
            <a:r>
              <a:rPr lang="en-US" sz="2400" dirty="0" err="1"/>
              <a:t>kaybı</a:t>
            </a:r>
            <a:r>
              <a:rPr lang="en-US" sz="2400" dirty="0"/>
              <a:t> </a:t>
            </a:r>
            <a:r>
              <a:rPr lang="en-US" sz="2400" dirty="0" err="1"/>
              <a:t>yaşamalarının</a:t>
            </a:r>
            <a:r>
              <a:rPr lang="en-US" sz="2400" dirty="0"/>
              <a:t> </a:t>
            </a:r>
            <a:r>
              <a:rPr lang="tr-TR" sz="2400" dirty="0" smtClean="0"/>
              <a:t>engellenmesi</a:t>
            </a:r>
          </a:p>
          <a:p>
            <a:pPr>
              <a:buNone/>
            </a:pPr>
            <a:endParaRPr lang="tr-TR" sz="2400" dirty="0" smtClean="0"/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35792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rgbClr val="548235"/>
                </a:solidFill>
              </a:rPr>
              <a:t>Çözüm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Pratiklerin</a:t>
            </a:r>
            <a:r>
              <a:rPr lang="en-US" sz="2400" dirty="0"/>
              <a:t> </a:t>
            </a:r>
            <a:r>
              <a:rPr lang="en-US" sz="2400" dirty="0" err="1"/>
              <a:t>yapılandırılması</a:t>
            </a:r>
            <a:r>
              <a:rPr lang="en-US" sz="2400" dirty="0"/>
              <a:t>, </a:t>
            </a:r>
            <a:r>
              <a:rPr lang="en-US" sz="2400" dirty="0" err="1"/>
              <a:t>hocalarla</a:t>
            </a:r>
            <a:r>
              <a:rPr lang="en-US" sz="2400" dirty="0"/>
              <a:t> </a:t>
            </a:r>
            <a:r>
              <a:rPr lang="en-US" sz="2400" dirty="0" err="1"/>
              <a:t>özellikle</a:t>
            </a:r>
            <a:r>
              <a:rPr lang="en-US" sz="2400" dirty="0"/>
              <a:t> hasta </a:t>
            </a:r>
            <a:r>
              <a:rPr lang="en-US" sz="2400" dirty="0" err="1"/>
              <a:t>başı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poliklinikte</a:t>
            </a:r>
            <a:r>
              <a:rPr lang="en-US" sz="2400" dirty="0"/>
              <a:t> </a:t>
            </a:r>
            <a:r>
              <a:rPr lang="en-US" sz="2400" dirty="0" err="1"/>
              <a:t>yapılacak</a:t>
            </a:r>
            <a:r>
              <a:rPr lang="en-US" sz="2400" dirty="0"/>
              <a:t> </a:t>
            </a:r>
            <a:r>
              <a:rPr lang="en-US" sz="2400" dirty="0" err="1"/>
              <a:t>pratik</a:t>
            </a:r>
            <a:r>
              <a:rPr lang="en-US" sz="2400" dirty="0"/>
              <a:t> </a:t>
            </a:r>
            <a:r>
              <a:rPr lang="en-US" sz="2400" dirty="0" err="1"/>
              <a:t>sayılarının</a:t>
            </a:r>
            <a:r>
              <a:rPr lang="en-US" sz="2400" dirty="0"/>
              <a:t> </a:t>
            </a:r>
            <a:r>
              <a:rPr lang="en-US" sz="2400" dirty="0" err="1"/>
              <a:t>arttırılması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Ameliyathane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servislerde</a:t>
            </a:r>
            <a:r>
              <a:rPr lang="en-US" sz="2400" dirty="0" smtClean="0"/>
              <a:t> </a:t>
            </a:r>
            <a:r>
              <a:rPr lang="tr-TR" sz="2400" dirty="0" smtClean="0"/>
              <a:t>p</a:t>
            </a:r>
            <a:r>
              <a:rPr lang="en-US" sz="2400" dirty="0" err="1" smtClean="0"/>
              <a:t>ratik</a:t>
            </a:r>
            <a:r>
              <a:rPr lang="en-US" sz="2400" dirty="0" smtClean="0"/>
              <a:t> </a:t>
            </a:r>
            <a:r>
              <a:rPr lang="en-US" sz="2400" dirty="0" err="1" smtClean="0"/>
              <a:t>olmadığı</a:t>
            </a:r>
            <a:r>
              <a:rPr lang="en-US" sz="2400" dirty="0" smtClean="0"/>
              <a:t> </a:t>
            </a:r>
            <a:r>
              <a:rPr lang="en-US" sz="2400" dirty="0" err="1" smtClean="0"/>
              <a:t>halde</a:t>
            </a:r>
            <a:r>
              <a:rPr lang="en-US" sz="2400" dirty="0" smtClean="0"/>
              <a:t> </a:t>
            </a:r>
            <a:r>
              <a:rPr lang="en-US" sz="2400" dirty="0" err="1" smtClean="0"/>
              <a:t>öğrencilerin</a:t>
            </a:r>
            <a:r>
              <a:rPr lang="en-US" sz="2400" dirty="0" smtClean="0"/>
              <a:t> </a:t>
            </a:r>
            <a:r>
              <a:rPr lang="en-US" sz="2400" dirty="0" err="1" smtClean="0"/>
              <a:t>imza</a:t>
            </a:r>
            <a:r>
              <a:rPr lang="en-US" sz="2400" dirty="0" smtClean="0"/>
              <a:t> </a:t>
            </a:r>
            <a:r>
              <a:rPr lang="en-US" sz="2400" dirty="0" err="1" smtClean="0"/>
              <a:t>saatine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beklemek</a:t>
            </a:r>
            <a:r>
              <a:rPr lang="en-US" sz="2400" dirty="0" smtClean="0"/>
              <a:t> </a:t>
            </a:r>
            <a:r>
              <a:rPr lang="en-US" sz="2400" dirty="0" err="1" smtClean="0"/>
              <a:t>zorunda</a:t>
            </a:r>
            <a:r>
              <a:rPr lang="en-US" sz="2400" dirty="0" smtClean="0"/>
              <a:t> </a:t>
            </a:r>
            <a:r>
              <a:rPr lang="en-US" sz="2400" dirty="0" err="1" smtClean="0"/>
              <a:t>bırakılmaması</a:t>
            </a:r>
            <a:r>
              <a:rPr lang="en-US" sz="2400" dirty="0" smtClean="0"/>
              <a:t>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42685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800" b="1" i="1" dirty="0" err="1" smtClean="0">
                <a:solidFill>
                  <a:schemeClr val="accent6">
                    <a:lumMod val="50000"/>
                  </a:schemeClr>
                </a:solidFill>
              </a:rPr>
              <a:t>Öğrencilere</a:t>
            </a: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6">
                    <a:lumMod val="50000"/>
                  </a:schemeClr>
                </a:solidFill>
              </a:rPr>
              <a:t>teorik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6">
                    <a:lumMod val="50000"/>
                  </a:schemeClr>
                </a:solidFill>
              </a:rPr>
              <a:t>derslerin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6">
                    <a:lumMod val="50000"/>
                  </a:schemeClr>
                </a:solidFill>
              </a:rPr>
              <a:t>bir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6">
                    <a:lumMod val="50000"/>
                  </a:schemeClr>
                </a:solidFill>
              </a:rPr>
              <a:t>kısmının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6">
                    <a:lumMod val="50000"/>
                  </a:schemeClr>
                </a:solidFill>
              </a:rPr>
              <a:t>anlattırılması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800" b="1" i="1" dirty="0" smtClean="0">
                <a:solidFill>
                  <a:schemeClr val="accent6">
                    <a:lumMod val="50000"/>
                  </a:schemeClr>
                </a:solidFill>
              </a:rPr>
              <a:t>ve </a:t>
            </a:r>
            <a:r>
              <a:rPr lang="en-US" sz="2800" b="1" i="1" dirty="0" err="1" smtClean="0">
                <a:solidFill>
                  <a:schemeClr val="accent6">
                    <a:lumMod val="50000"/>
                  </a:schemeClr>
                </a:solidFill>
              </a:rPr>
              <a:t>sonrası</a:t>
            </a:r>
            <a:r>
              <a:rPr lang="tr-TR" sz="2800" b="1" i="1" dirty="0" err="1" smtClean="0">
                <a:solidFill>
                  <a:schemeClr val="accent6">
                    <a:lumMod val="50000"/>
                  </a:schemeClr>
                </a:solidFill>
              </a:rPr>
              <a:t>nda</a:t>
            </a: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6">
                    <a:lumMod val="50000"/>
                  </a:schemeClr>
                </a:solidFill>
              </a:rPr>
              <a:t>hocaların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6">
                    <a:lumMod val="50000"/>
                  </a:schemeClr>
                </a:solidFill>
              </a:rPr>
              <a:t>soru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6">
                    <a:lumMod val="50000"/>
                  </a:schemeClr>
                </a:solidFill>
              </a:rPr>
              <a:t>cevap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6">
                    <a:lumMod val="50000"/>
                  </a:schemeClr>
                </a:solidFill>
              </a:rPr>
              <a:t>şeklinde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6">
                    <a:lumMod val="50000"/>
                  </a:schemeClr>
                </a:solidFill>
              </a:rPr>
              <a:t>konuyu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6">
                    <a:lumMod val="50000"/>
                  </a:schemeClr>
                </a:solidFill>
              </a:rPr>
              <a:t>işlemesi</a:t>
            </a:r>
            <a:endParaRPr lang="en-US" sz="2800" b="1" i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284984"/>
            <a:ext cx="6241256" cy="209928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997261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404</Words>
  <Application>Microsoft Macintosh PowerPoint</Application>
  <PresentationFormat>Ekran Gösterisi (4:3)</PresentationFormat>
  <Paragraphs>104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Office Teması</vt:lpstr>
      <vt:lpstr>   9. MEZUNİYET ÖNCESİ TIP EĞİTİMİ ÇALIŞTAYI   2015-2016    TIP EĞİTİMİ ÖĞRENCİ KOMİSYONU  DÖNEM 5   Sıla Birce Bilgiç &amp; Melike Pelin Özdoğru   </vt:lpstr>
      <vt:lpstr>Slayt 2</vt:lpstr>
      <vt:lpstr>   Dönem 5;   14 anabilimdalı stajı, 36 hafta, 171 + 27 (198) öğrenci</vt:lpstr>
      <vt:lpstr>Dönem 5;</vt:lpstr>
      <vt:lpstr>Dönem 5; Tüm eğitim yılının değerlendirilmesi</vt:lpstr>
      <vt:lpstr>Staj grup sayılarının yarıya indirilmesi ve öğrenci sayısının iki katına cıkması:</vt:lpstr>
      <vt:lpstr>Çözüm</vt:lpstr>
      <vt:lpstr>Çözüm</vt:lpstr>
      <vt:lpstr>Slayt 9</vt:lpstr>
      <vt:lpstr>Staj süreleri ve içerikleri arasındaki uyumsuzluklar </vt:lpstr>
      <vt:lpstr>Ölçme Değerlendirme</vt:lpstr>
      <vt:lpstr>Ölçme Değerlendirme</vt:lpstr>
      <vt:lpstr>Sınıfların ısı ayarlaması </vt:lpstr>
      <vt:lpstr>Kütüphane ve çalışma salonları</vt:lpstr>
      <vt:lpstr>Çözüm</vt:lpstr>
      <vt:lpstr>      Teşekkürler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SEYTEPE</dc:creator>
  <cp:lastModifiedBy>derslik</cp:lastModifiedBy>
  <cp:revision>60</cp:revision>
  <dcterms:created xsi:type="dcterms:W3CDTF">2016-04-30T15:25:23Z</dcterms:created>
  <dcterms:modified xsi:type="dcterms:W3CDTF">2016-05-05T10:01:10Z</dcterms:modified>
</cp:coreProperties>
</file>