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9" r:id="rId4"/>
    <p:sldId id="257" r:id="rId5"/>
    <p:sldId id="258" r:id="rId6"/>
    <p:sldId id="259" r:id="rId7"/>
    <p:sldId id="262" r:id="rId8"/>
    <p:sldId id="263" r:id="rId9"/>
    <p:sldId id="264" r:id="rId10"/>
    <p:sldId id="266" r:id="rId11"/>
    <p:sldId id="265" r:id="rId12"/>
    <p:sldId id="268" r:id="rId13"/>
    <p:sldId id="267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9330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VI. </a:t>
            </a:r>
            <a:r>
              <a:rPr lang="tr-TR" dirty="0" smtClean="0"/>
              <a:t>DÖNEM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/>
              <a:t>Doç. Dr. Cem </a:t>
            </a:r>
            <a:r>
              <a:rPr lang="tr-TR" sz="3100" dirty="0" err="1" smtClean="0"/>
              <a:t>Cerit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Doç. Dr. Yiğit </a:t>
            </a:r>
            <a:r>
              <a:rPr lang="tr-TR" sz="3100" dirty="0" err="1" smtClean="0"/>
              <a:t>Çakıroğlu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Yrd. Doç. Dr. T. Utku Yılmaz</a:t>
            </a:r>
            <a:br>
              <a:rPr lang="tr-TR" sz="3100" dirty="0" smtClean="0"/>
            </a:br>
            <a:r>
              <a:rPr lang="tr-TR" sz="3100" dirty="0" err="1" smtClean="0"/>
              <a:t>İnt</a:t>
            </a:r>
            <a:r>
              <a:rPr lang="tr-TR" sz="3100" dirty="0" smtClean="0"/>
              <a:t>. Dr. Emre Eserli</a:t>
            </a:r>
            <a:endParaRPr lang="tr-TR" sz="31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635896" y="187467"/>
            <a:ext cx="6400800" cy="1752600"/>
          </a:xfrm>
        </p:spPr>
        <p:txBody>
          <a:bodyPr>
            <a:normAutofit/>
          </a:bodyPr>
          <a:lstStyle/>
          <a:p>
            <a:endParaRPr lang="tr-TR" sz="2800" dirty="0"/>
          </a:p>
          <a:p>
            <a:r>
              <a:rPr lang="tr-TR" sz="2800" dirty="0" smtClean="0"/>
              <a:t> </a:t>
            </a:r>
            <a:r>
              <a:rPr lang="tr-TR" sz="2800" dirty="0" err="1" smtClean="0"/>
              <a:t>Çalıştay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Mayıs,  2016</a:t>
            </a:r>
            <a:endParaRPr lang="tr-TR" sz="2800" dirty="0"/>
          </a:p>
        </p:txBody>
      </p:sp>
      <p:pic>
        <p:nvPicPr>
          <p:cNvPr id="1026" name="Picture 2" descr="http://tip.kocaeli.edu.tr/uploads/pictures/KouTip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529208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8487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Bölüm içindeki çalışma düzeni ve kurallar başlangıçta konuşulur ise özellikle görev-sorumluluk-hiyerarşi-iletişim alanındaki sorunlar azalabilir.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50815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Öğretim üyelerinin </a:t>
            </a:r>
            <a:r>
              <a:rPr lang="tr-TR" dirty="0" err="1" smtClean="0"/>
              <a:t>intörnleri</a:t>
            </a:r>
            <a:r>
              <a:rPr lang="tr-TR" dirty="0" smtClean="0"/>
              <a:t> hasta takip süreçlerine daha fazla katması ve daha fazla sorumluluk vermesi</a:t>
            </a:r>
          </a:p>
          <a:p>
            <a:endParaRPr lang="tr-TR" dirty="0" smtClean="0"/>
          </a:p>
          <a:p>
            <a:r>
              <a:rPr lang="tr-TR" dirty="0" smtClean="0"/>
              <a:t>Asistanların öğrenci eğitiminin bir parçası olduklarının farkına varmaları ve bu konuda cesaretlendirilmeleri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---&gt;    sonuç olarak öğrenci motivasyonunu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artıracaktır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64637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Kendisine zaman ayıran bir öğretim üyesi ve asistan olduğunu, kendisine dönük bir eğitim programı olduğunu, hasta sorumluluğunun kendisine verildiğini görmesi öğrencinin motivasyonunu artırabilir.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46295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Koordinatörlük ile anabilim dalı </a:t>
            </a:r>
            <a:r>
              <a:rPr lang="tr-TR" dirty="0" err="1"/>
              <a:t>intörn</a:t>
            </a:r>
            <a:r>
              <a:rPr lang="tr-TR" dirty="0"/>
              <a:t> eğitim sorumluları arasındaki ilişkinin </a:t>
            </a:r>
            <a:r>
              <a:rPr lang="tr-TR" dirty="0" smtClean="0"/>
              <a:t>güçlendirilmesi</a:t>
            </a:r>
          </a:p>
          <a:p>
            <a:endParaRPr lang="tr-TR" dirty="0" smtClean="0"/>
          </a:p>
          <a:p>
            <a:r>
              <a:rPr lang="tr-TR" dirty="0" smtClean="0"/>
              <a:t>Öğrenci temsilciliği-koordinatörlük ilişkilerin güçlendirilmesi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52101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İntörnlere</a:t>
            </a:r>
            <a:r>
              <a:rPr lang="tr-TR" dirty="0"/>
              <a:t> dönük eğitim programlarının her anabilim dalında yapılandırılmış hale </a:t>
            </a:r>
            <a:r>
              <a:rPr lang="tr-TR" dirty="0" smtClean="0"/>
              <a:t>getirilmesi</a:t>
            </a:r>
          </a:p>
          <a:p>
            <a:r>
              <a:rPr lang="tr-TR" dirty="0" smtClean="0"/>
              <a:t>Diğer dönemlerdeki gibi bir eğitim programının oluşturulması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3362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İntörnlük</a:t>
            </a:r>
            <a:r>
              <a:rPr lang="tr-TR" dirty="0" smtClean="0"/>
              <a:t>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Tanım</a:t>
            </a:r>
          </a:p>
          <a:p>
            <a:pPr marL="0" indent="0">
              <a:buNone/>
            </a:pPr>
            <a:r>
              <a:rPr lang="tr-TR" dirty="0" smtClean="0"/>
              <a:t>‘’ asistanların </a:t>
            </a:r>
            <a:r>
              <a:rPr lang="tr-TR" dirty="0"/>
              <a:t>ve öğretim elemanlarının gözetiminde hekimlik faaliyetleri </a:t>
            </a:r>
            <a:r>
              <a:rPr lang="tr-TR" dirty="0" smtClean="0"/>
              <a:t>yürütülmesi’’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Temel hedef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‘’sık karşılaşılan hastalıkların takip ve tedavi süreçlerinin içinde yer alarak hasta pratiğinin geliştirilmesi’’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7939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Programı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Acil Tıp (2 ay)</a:t>
            </a:r>
          </a:p>
          <a:p>
            <a:endParaRPr lang="tr-TR" dirty="0"/>
          </a:p>
          <a:p>
            <a:r>
              <a:rPr lang="tr-TR" dirty="0"/>
              <a:t>Kadın Doğum (1 ay)-Cerrahi birimler (1 ay)</a:t>
            </a:r>
          </a:p>
          <a:p>
            <a:pPr marL="0" indent="0">
              <a:buNone/>
            </a:pPr>
            <a:r>
              <a:rPr lang="tr-TR" dirty="0" smtClean="0"/>
              <a:t>    (</a:t>
            </a:r>
            <a:r>
              <a:rPr lang="tr-TR" dirty="0"/>
              <a:t>genel cerrahi, plastik cerrahi, KBB,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göğüs cerrahisi</a:t>
            </a:r>
            <a:r>
              <a:rPr lang="tr-TR" dirty="0"/>
              <a:t>, çocuk cerrahisi)</a:t>
            </a:r>
          </a:p>
          <a:p>
            <a:endParaRPr lang="tr-TR" dirty="0"/>
          </a:p>
          <a:p>
            <a:r>
              <a:rPr lang="tr-TR" dirty="0"/>
              <a:t>Halk Sağlığı (2 ay)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3136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dirty="0" smtClean="0"/>
              <a:t>Eğitim Programı</a:t>
            </a:r>
            <a:endParaRPr lang="tr-TR" dirty="0"/>
          </a:p>
        </p:txBody>
      </p:sp>
      <p:sp>
        <p:nvSpPr>
          <p:cNvPr id="7" name="3 Metin kutusu"/>
          <p:cNvSpPr txBox="1">
            <a:spLocks noGrp="1"/>
          </p:cNvSpPr>
          <p:nvPr>
            <p:ph idx="1"/>
          </p:nvPr>
        </p:nvSpPr>
        <p:spPr>
          <a:xfrm>
            <a:off x="539552" y="856357"/>
            <a:ext cx="8229600" cy="47089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 smtClean="0">
              <a:solidFill>
                <a:srgbClr val="000000"/>
              </a:solidFill>
              <a:latin typeface="+mj-lt"/>
              <a:cs typeface="Comic Sans M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solidFill>
                <a:srgbClr val="000000"/>
              </a:solidFill>
              <a:latin typeface="+mj-lt"/>
              <a:cs typeface="Comic Sans M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Çocuk Sağlığı ve Hastalıkları (2 ay)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 smtClean="0">
              <a:solidFill>
                <a:srgbClr val="000000"/>
              </a:solidFill>
              <a:latin typeface="+mj-lt"/>
              <a:cs typeface="Comic Sans M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İç hastalıkları (2 ay)-dermatoloji, enfeksiyon </a:t>
            </a:r>
            <a:r>
              <a:rPr lang="tr-TR" sz="2800" dirty="0" err="1" smtClean="0">
                <a:solidFill>
                  <a:srgbClr val="000000"/>
                </a:solidFill>
                <a:latin typeface="+mj-lt"/>
                <a:cs typeface="Comic Sans MS"/>
              </a:rPr>
              <a:t>hast</a:t>
            </a: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., nöroloji eklendi.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 smtClean="0">
              <a:solidFill>
                <a:srgbClr val="000000"/>
              </a:solidFill>
              <a:latin typeface="+mj-lt"/>
              <a:cs typeface="Comic Sans M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Psikiyatri (1 ay)-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+mj-lt"/>
                <a:cs typeface="Comic Sans MS"/>
              </a:rPr>
              <a:t> </a:t>
            </a: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   Klinik Farmakoloji (15 gün)-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+mj-lt"/>
                <a:cs typeface="Comic Sans MS"/>
              </a:rPr>
              <a:t> </a:t>
            </a: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   Seçmeli (15 gün) (Kardiyoloji,  Göğüs hastalıkları,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+mj-lt"/>
                <a:cs typeface="Comic Sans MS"/>
              </a:rPr>
              <a:t> </a:t>
            </a: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  dermatoloji)</a:t>
            </a:r>
            <a:endParaRPr lang="tr-TR" sz="2800" dirty="0">
              <a:solidFill>
                <a:srgbClr val="000000"/>
              </a:solidFill>
              <a:latin typeface="+mj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743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6 rotasyon diliminde yaklaşık 30-32 öğrenci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Dahili bilimler bölümüyle seçmeli stajların çakışıyor olması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Seçmeli stajların yeniden düzenlenmesi?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Dahili bilim stajlarının yeniden düzenlenmesi?- bölümlere giden öğrenci sayısı bazı bölümlerde sorun olabiliyor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6625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Önemli konular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Hasta sorumluluğu alma ile ders çalışma arasında tercih yapıyor olma</a:t>
            </a:r>
          </a:p>
          <a:p>
            <a:r>
              <a:rPr lang="tr-TR" dirty="0" smtClean="0"/>
              <a:t>Öğrenci sayısının artmasıyla çalışma sürelerinin öğrenciler arasında paylaşılması</a:t>
            </a:r>
          </a:p>
          <a:p>
            <a:r>
              <a:rPr lang="tr-TR" dirty="0"/>
              <a:t>Kişisel motivasyon belirleyici oluyor</a:t>
            </a:r>
          </a:p>
          <a:p>
            <a:r>
              <a:rPr lang="tr-TR" dirty="0"/>
              <a:t>Sayı fazlalığının uygulamanın kalitesini </a:t>
            </a:r>
            <a:r>
              <a:rPr lang="tr-TR" dirty="0" smtClean="0"/>
              <a:t>düşürmesi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4275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Öğrenci geri </a:t>
            </a:r>
            <a:r>
              <a:rPr lang="tr-TR" dirty="0"/>
              <a:t>bildirimlerinde ana konular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Görev tanımlarına bağlı sorunlar ve hiyerarşi</a:t>
            </a:r>
          </a:p>
          <a:p>
            <a:r>
              <a:rPr lang="tr-TR" dirty="0" smtClean="0"/>
              <a:t>Poliklinik çalışma sürelerinin artırılması</a:t>
            </a:r>
          </a:p>
          <a:p>
            <a:r>
              <a:rPr lang="tr-TR" dirty="0" smtClean="0"/>
              <a:t>Yardımcı personel gibi çalışmak yerine hasta sorumluluğu verilmesi  </a:t>
            </a:r>
          </a:p>
          <a:p>
            <a:r>
              <a:rPr lang="tr-TR" dirty="0" smtClean="0"/>
              <a:t>İletişim sorunları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500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Planlama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3758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H</a:t>
            </a:r>
            <a:r>
              <a:rPr lang="tr-TR" dirty="0" smtClean="0"/>
              <a:t>er bölümde ‘’</a:t>
            </a:r>
            <a:r>
              <a:rPr lang="tr-TR" dirty="0" err="1" smtClean="0"/>
              <a:t>intörn</a:t>
            </a:r>
            <a:r>
              <a:rPr lang="tr-TR" dirty="0" smtClean="0"/>
              <a:t> sorumlusu öğretim üyesi’’ var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B</a:t>
            </a:r>
            <a:r>
              <a:rPr lang="tr-TR" dirty="0" smtClean="0"/>
              <a:t>ölümlerin çoğu geri bildirim alarak kendi içinde sorunları çözmeye gayret gösteriyor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B</a:t>
            </a:r>
            <a:r>
              <a:rPr lang="tr-TR" dirty="0" smtClean="0"/>
              <a:t>ölümlerin çoğunda </a:t>
            </a:r>
            <a:r>
              <a:rPr lang="tr-TR" dirty="0" err="1" smtClean="0"/>
              <a:t>intörn</a:t>
            </a:r>
            <a:r>
              <a:rPr lang="tr-TR" dirty="0" smtClean="0"/>
              <a:t> eğitimine dönük bir planlama  var (makale sunumu, seminer sunumu, hasta tartışma saatleri vs.)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İntörn</a:t>
            </a:r>
            <a:r>
              <a:rPr lang="tr-TR" dirty="0" smtClean="0"/>
              <a:t> kimlik kartı</a:t>
            </a:r>
          </a:p>
          <a:p>
            <a:pPr>
              <a:buFontTx/>
              <a:buChar char="-"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İntörn</a:t>
            </a:r>
            <a:r>
              <a:rPr lang="tr-TR" dirty="0" smtClean="0"/>
              <a:t> odaları</a:t>
            </a:r>
          </a:p>
        </p:txBody>
      </p:sp>
    </p:spTree>
    <p:extLst>
      <p:ext uri="{BB962C8B-B14F-4D97-AF65-F5344CB8AC3E}">
        <p14:creationId xmlns:p14="http://schemas.microsoft.com/office/powerpoint/2010/main" xmlns="" val="4181440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Planlama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İntörnlerin</a:t>
            </a:r>
            <a:r>
              <a:rPr lang="tr-TR" dirty="0" smtClean="0"/>
              <a:t> rotasyona başladığı ilk gün </a:t>
            </a:r>
            <a:r>
              <a:rPr lang="tr-TR" dirty="0" err="1" smtClean="0"/>
              <a:t>intörn</a:t>
            </a:r>
            <a:r>
              <a:rPr lang="tr-TR" dirty="0" smtClean="0"/>
              <a:t> </a:t>
            </a:r>
            <a:r>
              <a:rPr lang="tr-TR" dirty="0"/>
              <a:t>sorumlusu öğretim </a:t>
            </a:r>
            <a:r>
              <a:rPr lang="tr-TR" dirty="0" smtClean="0"/>
              <a:t>üyesi ve uygun gördüğü kişilerle (servis sorumlu hemşiresi, servis asistanı..) toplanılması ve bu toplantıda: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/>
              <a:t>çalışma düzeni</a:t>
            </a:r>
          </a:p>
          <a:p>
            <a:pPr marL="0" indent="0">
              <a:buNone/>
            </a:pPr>
            <a:r>
              <a:rPr lang="tr-TR" dirty="0" err="1" smtClean="0"/>
              <a:t>intörn</a:t>
            </a:r>
            <a:r>
              <a:rPr lang="tr-TR" dirty="0" smtClean="0"/>
              <a:t> görev ve sorumlulukları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nöbet </a:t>
            </a:r>
            <a:r>
              <a:rPr lang="tr-TR" dirty="0"/>
              <a:t>şartları</a:t>
            </a:r>
          </a:p>
          <a:p>
            <a:pPr marL="0" indent="0">
              <a:buNone/>
            </a:pPr>
            <a:r>
              <a:rPr lang="tr-TR" dirty="0"/>
              <a:t>hedeflenen </a:t>
            </a:r>
            <a:r>
              <a:rPr lang="tr-TR" dirty="0" smtClean="0"/>
              <a:t>yeterlilikler/beceriler (öğrenilmesi gereken önemli hastalıklara yaklaşım vb..)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eğitim toplantıları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8308116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421</Words>
  <Application>Microsoft Office PowerPoint</Application>
  <PresentationFormat>Ekran Gösterisi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VI. DÖNEM  Doç. Dr. Cem Cerit Doç. Dr. Yiğit Çakıroğlu Yrd. Doç. Dr. T. Utku Yılmaz İnt. Dr. Emre Eserli</vt:lpstr>
      <vt:lpstr>İntörnlük dönemi</vt:lpstr>
      <vt:lpstr>Eğitim Programı</vt:lpstr>
      <vt:lpstr>Eğitim Programı</vt:lpstr>
      <vt:lpstr>Slayt 5</vt:lpstr>
      <vt:lpstr>Önemli konular</vt:lpstr>
      <vt:lpstr>Öğrenci geri bildirimlerinde ana konular</vt:lpstr>
      <vt:lpstr>Planlama</vt:lpstr>
      <vt:lpstr>Planlama</vt:lpstr>
      <vt:lpstr>Planlama</vt:lpstr>
      <vt:lpstr>Planlama</vt:lpstr>
      <vt:lpstr>Slayt 12</vt:lpstr>
      <vt:lpstr>Planlama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VI. DÖNEM</dc:title>
  <dc:creator>cem cerit</dc:creator>
  <cp:lastModifiedBy>ASUS</cp:lastModifiedBy>
  <cp:revision>35</cp:revision>
  <dcterms:created xsi:type="dcterms:W3CDTF">2015-05-12T07:02:46Z</dcterms:created>
  <dcterms:modified xsi:type="dcterms:W3CDTF">2016-05-05T10:21:47Z</dcterms:modified>
</cp:coreProperties>
</file>