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1" r:id="rId2"/>
    <p:sldId id="272" r:id="rId3"/>
    <p:sldId id="273" r:id="rId4"/>
    <p:sldId id="274" r:id="rId5"/>
    <p:sldId id="275" r:id="rId6"/>
    <p:sldId id="281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3"/>
    <p:restoredTop sz="94667"/>
  </p:normalViewPr>
  <p:slideViewPr>
    <p:cSldViewPr>
      <p:cViewPr varScale="1">
        <p:scale>
          <a:sx n="110" d="100"/>
          <a:sy n="110" d="100"/>
        </p:scale>
        <p:origin x="13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84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31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82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65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056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47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94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54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16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4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18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8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39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79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66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94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7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23720DD-5B6D-40BF-8493-A6B52D484E6B}" type="datetimeFigureOut">
              <a:rPr lang="tr-TR" smtClean="0"/>
              <a:pPr/>
              <a:t>8.05.2017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45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059832" y="1268760"/>
            <a:ext cx="5599534" cy="1194650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Dönem  6  Koordinatörlüğü  Sunumu</a:t>
            </a:r>
            <a:endParaRPr lang="tr-TR" sz="4400" b="1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31639" y="4653136"/>
            <a:ext cx="6858000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dirty="0" smtClean="0"/>
              <a:t>Doç. Dr. N. Özgür DOĞAN</a:t>
            </a:r>
          </a:p>
          <a:p>
            <a:pPr algn="ctr"/>
            <a:r>
              <a:rPr lang="tr-TR" dirty="0" smtClean="0"/>
              <a:t>Yrd. Doç. Dr. İrem KARAÜZÜM</a:t>
            </a:r>
          </a:p>
          <a:p>
            <a:pPr algn="ctr"/>
            <a:r>
              <a:rPr lang="tr-TR" dirty="0" err="1" smtClean="0"/>
              <a:t>Int</a:t>
            </a:r>
            <a:r>
              <a:rPr lang="tr-TR" dirty="0" smtClean="0"/>
              <a:t>. Dr. Melike Pelin ÖZDOĞRU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351023" y="2204864"/>
            <a:ext cx="2819233" cy="196895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9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Sürelerinin Dengesi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Cerrahi stajı zorunlu değil</a:t>
            </a:r>
          </a:p>
          <a:p>
            <a:r>
              <a:rPr lang="tr-TR" dirty="0" smtClean="0"/>
              <a:t>Çoğu stajda </a:t>
            </a:r>
            <a:r>
              <a:rPr lang="tr-TR" dirty="0" err="1" smtClean="0"/>
              <a:t>internlere</a:t>
            </a:r>
            <a:r>
              <a:rPr lang="tr-TR" dirty="0" smtClean="0"/>
              <a:t> yönelik özel eğitim programı bulunuyor (teorik &amp; pratik)</a:t>
            </a:r>
          </a:p>
          <a:p>
            <a:r>
              <a:rPr lang="tr-TR" dirty="0" smtClean="0"/>
              <a:t>Seçmeli stajlarda eğitim hedefleri mevcut (ölçülebilir) değil</a:t>
            </a:r>
          </a:p>
          <a:p>
            <a:endParaRPr lang="tr-TR" dirty="0"/>
          </a:p>
          <a:p>
            <a:r>
              <a:rPr lang="tr-TR" b="1" dirty="0" smtClean="0"/>
              <a:t>Öneriler:</a:t>
            </a:r>
          </a:p>
          <a:p>
            <a:pPr lvl="1"/>
            <a:r>
              <a:rPr lang="tr-TR" dirty="0" smtClean="0"/>
              <a:t>Anabilim dalı </a:t>
            </a:r>
            <a:r>
              <a:rPr lang="tr-TR" dirty="0" err="1" smtClean="0"/>
              <a:t>intern</a:t>
            </a:r>
            <a:r>
              <a:rPr lang="tr-TR" dirty="0" smtClean="0"/>
              <a:t> eğitim sorumluları, koordinatörlüğe daha sık geri bildirim verebilirler</a:t>
            </a:r>
          </a:p>
          <a:p>
            <a:pPr lvl="1"/>
            <a:r>
              <a:rPr lang="tr-TR" dirty="0" smtClean="0"/>
              <a:t>Staj süreleri ve etkinlikleri tekrar gözden geçirilebilir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73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Yazılanlar &amp; Yapılanlar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Yazılı hedef: Bilgi, beceri, tutum değişikliğini gerçekleştirebilmiş donanımlı hekimler olabilmek</a:t>
            </a:r>
          </a:p>
          <a:p>
            <a:r>
              <a:rPr lang="tr-TR" dirty="0" smtClean="0"/>
              <a:t>Diğer hedef: </a:t>
            </a:r>
            <a:r>
              <a:rPr lang="tr-TR" dirty="0"/>
              <a:t>M</a:t>
            </a:r>
            <a:r>
              <a:rPr lang="tr-TR" dirty="0" smtClean="0"/>
              <a:t>ezun olmak ve TUS’a girebilmek</a:t>
            </a:r>
          </a:p>
          <a:p>
            <a:endParaRPr lang="tr-TR" dirty="0" smtClean="0"/>
          </a:p>
          <a:p>
            <a:r>
              <a:rPr lang="tr-TR" dirty="0" smtClean="0"/>
              <a:t>Staj </a:t>
            </a:r>
            <a:r>
              <a:rPr lang="tr-TR" dirty="0"/>
              <a:t>hedefleri </a:t>
            </a:r>
            <a:r>
              <a:rPr lang="tr-TR" dirty="0" err="1"/>
              <a:t>dikotom</a:t>
            </a:r>
            <a:r>
              <a:rPr lang="tr-TR" dirty="0"/>
              <a:t> değişken şeklinde ifade ediliyor (geçti / kaldı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r>
              <a:rPr lang="tr-TR" b="1" dirty="0" smtClean="0"/>
              <a:t>Öneriler:</a:t>
            </a:r>
          </a:p>
          <a:p>
            <a:pPr lvl="1"/>
            <a:r>
              <a:rPr lang="tr-TR" dirty="0" smtClean="0"/>
              <a:t>Ölçülebilir, yenilenebilir, gerçekçi staj hedefleri</a:t>
            </a:r>
          </a:p>
          <a:p>
            <a:pPr lvl="1"/>
            <a:r>
              <a:rPr lang="tr-TR" dirty="0" smtClean="0"/>
              <a:t>Koordinatörlük ve anabilim dalları arasında daha yakın ilişki</a:t>
            </a:r>
          </a:p>
          <a:p>
            <a:pPr lvl="1"/>
            <a:r>
              <a:rPr lang="tr-TR" dirty="0" err="1" smtClean="0"/>
              <a:t>Intern</a:t>
            </a:r>
            <a:r>
              <a:rPr lang="tr-TR" dirty="0" smtClean="0"/>
              <a:t> hekimlerin hedef ve sorumluluk hatlarının </a:t>
            </a:r>
            <a:r>
              <a:rPr lang="tr-TR" smtClean="0"/>
              <a:t>net çizilmesi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69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Belirlenen Amaç ve Hedefler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“Dönem VI eğitimi, stajlar halinde, servis ve polikliniklerde bizzat bir hastanın sorumluluğunu alarak, araştırma görevlileri gibi çalışarak, birincil hasta sorumluluğu esasına göre yapılır.”</a:t>
            </a:r>
            <a:r>
              <a:rPr lang="tr-TR" b="1" dirty="0" smtClean="0"/>
              <a:t>*</a:t>
            </a:r>
          </a:p>
          <a:p>
            <a:endParaRPr lang="tr-TR" dirty="0"/>
          </a:p>
          <a:p>
            <a:r>
              <a:rPr lang="tr-TR" dirty="0" smtClean="0"/>
              <a:t>“Dönem VI eğitiminin amaçları:</a:t>
            </a:r>
            <a:r>
              <a:rPr lang="tr-TR" b="1" dirty="0" smtClean="0"/>
              <a:t>*</a:t>
            </a:r>
          </a:p>
          <a:p>
            <a:pPr lvl="1"/>
            <a:r>
              <a:rPr lang="tr-TR" dirty="0" smtClean="0"/>
              <a:t>Türkiye’nin sağlık sorunlarını ve sık görülen hastalıkları bilen ve bu sorunların üstesinden gelebilecek bilgi, beceri ve tutumla donanmış,</a:t>
            </a:r>
          </a:p>
          <a:p>
            <a:pPr lvl="1"/>
            <a:r>
              <a:rPr lang="tr-TR" dirty="0" smtClean="0"/>
              <a:t>Birinci basamak sağlık kuruluşlarında hekimlik ve yöneticilik yapabilecek,</a:t>
            </a:r>
          </a:p>
          <a:p>
            <a:pPr lvl="1"/>
            <a:r>
              <a:rPr lang="tr-TR" dirty="0" smtClean="0"/>
              <a:t>Mesleğini etik kurallara uyarak uygulayan,</a:t>
            </a:r>
          </a:p>
          <a:p>
            <a:pPr lvl="1"/>
            <a:r>
              <a:rPr lang="tr-TR" dirty="0" smtClean="0"/>
              <a:t>Araştırıcı ve sorgulayıcı olan, kendisini sürekli olarak yenileyip geliştiren hekimler yetiştirmektir.”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6628" y="6370830"/>
            <a:ext cx="857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i="1" dirty="0" smtClean="0"/>
              <a:t>*Kocaeli Üniversitesi Tıp Fakültesi, </a:t>
            </a:r>
            <a:r>
              <a:rPr lang="tr-TR" b="1" i="1" dirty="0" err="1" smtClean="0"/>
              <a:t>Internlük</a:t>
            </a:r>
            <a:r>
              <a:rPr lang="tr-TR" b="1" i="1" dirty="0" smtClean="0"/>
              <a:t> Dönemi Eğitim Yönergesi, Ağustos 2014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7132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Programı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smtClean="0"/>
              <a:t>6 rotasyon dilimi; her dilimde 30-35 öğrenci</a:t>
            </a:r>
          </a:p>
          <a:p>
            <a:endParaRPr lang="tr-TR" b="1" dirty="0" smtClean="0"/>
          </a:p>
          <a:p>
            <a:r>
              <a:rPr lang="tr-TR" b="1" dirty="0" smtClean="0"/>
              <a:t>Acil Tıp </a:t>
            </a:r>
            <a:r>
              <a:rPr lang="tr-TR" dirty="0" smtClean="0">
                <a:sym typeface="Wingdings"/>
              </a:rPr>
              <a:t> 2 ay</a:t>
            </a:r>
          </a:p>
          <a:p>
            <a:endParaRPr lang="tr-TR" dirty="0" smtClean="0">
              <a:sym typeface="Wingdings"/>
            </a:endParaRPr>
          </a:p>
          <a:p>
            <a:r>
              <a:rPr lang="tr-TR" b="1" dirty="0" smtClean="0">
                <a:sym typeface="Wingdings"/>
              </a:rPr>
              <a:t>Çocuk Sağlığı ve Hastalıkları </a:t>
            </a:r>
            <a:r>
              <a:rPr lang="tr-TR" dirty="0" smtClean="0">
                <a:sym typeface="Wingdings"/>
              </a:rPr>
              <a:t> 2 ay</a:t>
            </a:r>
          </a:p>
          <a:p>
            <a:endParaRPr lang="tr-TR" dirty="0" smtClean="0">
              <a:sym typeface="Wingdings"/>
            </a:endParaRPr>
          </a:p>
          <a:p>
            <a:r>
              <a:rPr lang="tr-TR" b="1" dirty="0" smtClean="0">
                <a:sym typeface="Wingdings"/>
              </a:rPr>
              <a:t>Halk Sağlığı </a:t>
            </a:r>
            <a:r>
              <a:rPr lang="tr-TR" dirty="0" smtClean="0">
                <a:sym typeface="Wingdings"/>
              </a:rPr>
              <a:t> 2 ay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89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Programı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İç Hastalıkları Grubu </a:t>
            </a:r>
            <a:r>
              <a:rPr lang="tr-TR" dirty="0" smtClean="0">
                <a:sym typeface="Wingdings"/>
              </a:rPr>
              <a:t> 2 ay</a:t>
            </a:r>
          </a:p>
          <a:p>
            <a:pPr lvl="1"/>
            <a:r>
              <a:rPr lang="tr-TR" dirty="0" smtClean="0">
                <a:sym typeface="Wingdings"/>
              </a:rPr>
              <a:t>İç hastalıkları ana branşları</a:t>
            </a:r>
          </a:p>
          <a:p>
            <a:pPr lvl="1"/>
            <a:r>
              <a:rPr lang="tr-TR" dirty="0" smtClean="0">
                <a:sym typeface="Wingdings"/>
              </a:rPr>
              <a:t>Göğüs Hastalıkları, Nöroloji, Dermatoloji ve </a:t>
            </a:r>
            <a:r>
              <a:rPr lang="tr-TR" dirty="0" err="1" smtClean="0">
                <a:sym typeface="Wingdings"/>
              </a:rPr>
              <a:t>İnfeksiyon</a:t>
            </a:r>
            <a:r>
              <a:rPr lang="tr-TR" dirty="0" smtClean="0">
                <a:sym typeface="Wingdings"/>
              </a:rPr>
              <a:t> Hastalıkları </a:t>
            </a:r>
          </a:p>
          <a:p>
            <a:pPr lvl="1"/>
            <a:endParaRPr lang="tr-TR" dirty="0">
              <a:sym typeface="Wingdings"/>
            </a:endParaRPr>
          </a:p>
          <a:p>
            <a:r>
              <a:rPr lang="tr-TR" b="1" dirty="0" smtClean="0">
                <a:sym typeface="Wingdings"/>
              </a:rPr>
              <a:t>Cerrahi Grubu </a:t>
            </a:r>
            <a:r>
              <a:rPr lang="tr-TR" dirty="0" smtClean="0">
                <a:sym typeface="Wingdings"/>
              </a:rPr>
              <a:t> 2 ay</a:t>
            </a:r>
          </a:p>
          <a:p>
            <a:pPr lvl="1"/>
            <a:r>
              <a:rPr lang="tr-TR" dirty="0" smtClean="0">
                <a:sym typeface="Wingdings"/>
              </a:rPr>
              <a:t>Kadın Hastalıkları ve Doğum (1 ay)</a:t>
            </a:r>
          </a:p>
          <a:p>
            <a:pPr lvl="1"/>
            <a:r>
              <a:rPr lang="tr-TR" dirty="0" smtClean="0">
                <a:sym typeface="Wingdings"/>
              </a:rPr>
              <a:t>Diğer cerrahi bilimler (Genel Cerrahi, Anestezi, Plastik Cerrahi, KBB, Göğüs Cerrahisi, Çocuk Cerrahisi, Üroloji) </a:t>
            </a:r>
          </a:p>
          <a:p>
            <a:pPr lvl="1"/>
            <a:endParaRPr lang="tr-TR" dirty="0">
              <a:sym typeface="Wingdings"/>
            </a:endParaRPr>
          </a:p>
          <a:p>
            <a:r>
              <a:rPr lang="tr-TR" b="1" dirty="0" smtClean="0">
                <a:sym typeface="Wingdings"/>
              </a:rPr>
              <a:t>Psikiyatri-Seçmeli-Farmakoloji Grubu </a:t>
            </a:r>
            <a:r>
              <a:rPr lang="tr-TR" dirty="0" smtClean="0">
                <a:sym typeface="Wingdings"/>
              </a:rPr>
              <a:t> 2 ay</a:t>
            </a:r>
          </a:p>
          <a:p>
            <a:pPr lvl="1"/>
            <a:r>
              <a:rPr lang="tr-TR" dirty="0" smtClean="0">
                <a:sym typeface="Wingdings"/>
              </a:rPr>
              <a:t>Psikiyatri (1 ay)</a:t>
            </a:r>
          </a:p>
          <a:p>
            <a:pPr lvl="1"/>
            <a:r>
              <a:rPr lang="tr-TR" dirty="0" smtClean="0">
                <a:sym typeface="Wingdings"/>
              </a:rPr>
              <a:t>Farmakoloji (15 gün)</a:t>
            </a:r>
          </a:p>
          <a:p>
            <a:pPr lvl="1"/>
            <a:r>
              <a:rPr lang="tr-TR" dirty="0" smtClean="0">
                <a:sym typeface="Wingdings"/>
              </a:rPr>
              <a:t>Seçmeli (15 gün) (Dermatoloji, Radyoloji, KBB, Fizyoloji</a:t>
            </a:r>
            <a:r>
              <a:rPr lang="mr-IN" dirty="0" smtClean="0">
                <a:sym typeface="Wingdings"/>
              </a:rPr>
              <a:t>…</a:t>
            </a:r>
            <a:r>
              <a:rPr lang="tr-TR" dirty="0" smtClean="0">
                <a:sym typeface="Wingdings"/>
              </a:rPr>
              <a:t>.)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18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 Bildirimler</a:t>
            </a:r>
            <a:br>
              <a:rPr lang="tr-TR" dirty="0" smtClean="0"/>
            </a:br>
            <a:r>
              <a:rPr lang="tr-TR" sz="2800" b="1" i="1" dirty="0" smtClean="0"/>
              <a:t>ÖĞRENCİ GERİ BİLDİRİMLERİ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... Nisan 2017</a:t>
            </a:r>
          </a:p>
          <a:p>
            <a:endParaRPr lang="tr-TR" dirty="0"/>
          </a:p>
          <a:p>
            <a:r>
              <a:rPr lang="tr-TR" b="1" dirty="0" smtClean="0"/>
              <a:t>Olumlu..</a:t>
            </a:r>
          </a:p>
          <a:p>
            <a:pPr lvl="1"/>
            <a:r>
              <a:rPr lang="tr-TR" dirty="0" smtClean="0"/>
              <a:t>Staj düzenleri ve sürelerinden genel memnuniyet </a:t>
            </a:r>
            <a:r>
              <a:rPr lang="tr-TR" dirty="0" err="1" smtClean="0"/>
              <a:t>sözkonusu</a:t>
            </a:r>
            <a:endParaRPr lang="tr-TR" dirty="0" smtClean="0"/>
          </a:p>
          <a:p>
            <a:pPr lvl="1"/>
            <a:r>
              <a:rPr lang="tr-TR" dirty="0" smtClean="0"/>
              <a:t>Ana branşların yanı sıra spesifik dallar da seçmeli stajlarda seçilebiliyor</a:t>
            </a:r>
          </a:p>
          <a:p>
            <a:pPr lvl="1"/>
            <a:endParaRPr lang="tr-TR" dirty="0"/>
          </a:p>
          <a:p>
            <a:r>
              <a:rPr lang="tr-TR" b="1" dirty="0" smtClean="0"/>
              <a:t>Olumsuz..</a:t>
            </a:r>
          </a:p>
          <a:p>
            <a:pPr lvl="1"/>
            <a:r>
              <a:rPr lang="tr-TR" dirty="0" smtClean="0"/>
              <a:t>Eğitim &amp; iş gücü ikilemi</a:t>
            </a:r>
          </a:p>
          <a:p>
            <a:pPr lvl="1"/>
            <a:r>
              <a:rPr lang="tr-TR" dirty="0" smtClean="0"/>
              <a:t>Hasta sorumluluğu alma &amp; danışamama ikilemi</a:t>
            </a:r>
          </a:p>
          <a:p>
            <a:pPr lvl="1"/>
            <a:r>
              <a:rPr lang="tr-TR" dirty="0" smtClean="0"/>
              <a:t>Bazı staj sürelerinin uzunluğu</a:t>
            </a:r>
          </a:p>
          <a:p>
            <a:pPr lvl="1"/>
            <a:r>
              <a:rPr lang="tr-TR" dirty="0" smtClean="0"/>
              <a:t>Cerrahi grubunda, Genel </a:t>
            </a:r>
            <a:r>
              <a:rPr lang="tr-TR" dirty="0" err="1" smtClean="0"/>
              <a:t>Cerrahi’nin</a:t>
            </a:r>
            <a:r>
              <a:rPr lang="tr-TR" dirty="0" smtClean="0"/>
              <a:t> seçmeli olması</a:t>
            </a:r>
          </a:p>
          <a:p>
            <a:pPr lvl="1"/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928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 Bildirimler</a:t>
            </a:r>
            <a:br>
              <a:rPr lang="tr-TR" dirty="0" smtClean="0"/>
            </a:br>
            <a:r>
              <a:rPr lang="tr-TR" sz="2800" b="1" i="1" dirty="0" smtClean="0"/>
              <a:t>AD BAŞKANLARI GERİ BİLDİRİMLERİ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5</a:t>
            </a:r>
            <a:r>
              <a:rPr lang="tr-TR" b="1" dirty="0" smtClean="0"/>
              <a:t> Mayıs 2017</a:t>
            </a:r>
          </a:p>
          <a:p>
            <a:endParaRPr lang="tr-TR" dirty="0"/>
          </a:p>
          <a:p>
            <a:r>
              <a:rPr lang="tr-TR" b="1" dirty="0" smtClean="0"/>
              <a:t>Bölümlerin </a:t>
            </a:r>
            <a:r>
              <a:rPr lang="tr-TR" b="1" dirty="0" err="1" smtClean="0"/>
              <a:t>Intern</a:t>
            </a:r>
            <a:r>
              <a:rPr lang="tr-TR" b="1" dirty="0" smtClean="0"/>
              <a:t> eğitim sorumluları yeniden düzenlendi</a:t>
            </a:r>
          </a:p>
          <a:p>
            <a:r>
              <a:rPr lang="tr-TR" b="1" dirty="0" smtClean="0"/>
              <a:t>Stajların teorik &amp; pratik altyapıları ve hedefleri gözden geçirilecek</a:t>
            </a:r>
          </a:p>
          <a:p>
            <a:r>
              <a:rPr lang="tr-TR" b="1" dirty="0" smtClean="0"/>
              <a:t>Staj programının yeniden yapılandırılması için harekete geçildi</a:t>
            </a:r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655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Sorunlara Bakış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Çalışma &amp; TUS dengesi</a:t>
            </a:r>
          </a:p>
          <a:p>
            <a:pPr marL="457200" indent="-457200">
              <a:buFont typeface="+mj-lt"/>
              <a:buAutoNum type="arabicPeriod"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Eğitim &amp; iş gücü dengesi</a:t>
            </a:r>
          </a:p>
          <a:p>
            <a:pPr marL="457200" indent="-457200">
              <a:buFont typeface="+mj-lt"/>
              <a:buAutoNum type="arabicPeriod"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Staj sürelerinin dengesi</a:t>
            </a:r>
          </a:p>
          <a:p>
            <a:pPr marL="457200" indent="-457200">
              <a:buFont typeface="+mj-lt"/>
              <a:buAutoNum type="arabicPeriod"/>
            </a:pPr>
            <a:endParaRPr lang="tr-TR" dirty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Gizli ajanda problemi (yazılanlar ve yapılanlar)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9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Çalışma &amp; TUS Dengesi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000" y="1825625"/>
            <a:ext cx="4452080" cy="435133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Tıp fakültelerinin hepsinde genel bir sorun</a:t>
            </a:r>
          </a:p>
          <a:p>
            <a:r>
              <a:rPr lang="tr-TR" dirty="0" smtClean="0"/>
              <a:t>Tercihler..</a:t>
            </a:r>
          </a:p>
          <a:p>
            <a:pPr lvl="1"/>
            <a:r>
              <a:rPr lang="tr-TR" dirty="0" smtClean="0"/>
              <a:t>Ders çalışmak?</a:t>
            </a:r>
          </a:p>
          <a:p>
            <a:pPr lvl="1"/>
            <a:r>
              <a:rPr lang="tr-TR" dirty="0"/>
              <a:t>“Verilen işi </a:t>
            </a:r>
            <a:r>
              <a:rPr lang="tr-TR" dirty="0" smtClean="0"/>
              <a:t>bitirip” </a:t>
            </a:r>
            <a:r>
              <a:rPr lang="tr-TR" dirty="0"/>
              <a:t>ders </a:t>
            </a:r>
            <a:r>
              <a:rPr lang="tr-TR" dirty="0" smtClean="0"/>
              <a:t>çalışmak?</a:t>
            </a:r>
          </a:p>
          <a:p>
            <a:pPr lvl="1"/>
            <a:r>
              <a:rPr lang="tr-TR" dirty="0" smtClean="0"/>
              <a:t>Hasta sorumluluğu almak?</a:t>
            </a:r>
          </a:p>
          <a:p>
            <a:pPr lvl="1"/>
            <a:r>
              <a:rPr lang="tr-TR" dirty="0" smtClean="0"/>
              <a:t>Staj hedeflerine ulaşmak?</a:t>
            </a:r>
          </a:p>
          <a:p>
            <a:endParaRPr lang="tr-TR" dirty="0"/>
          </a:p>
          <a:p>
            <a:r>
              <a:rPr lang="tr-TR" b="1" dirty="0" smtClean="0"/>
              <a:t>Öneriler</a:t>
            </a:r>
          </a:p>
          <a:p>
            <a:pPr lvl="1"/>
            <a:r>
              <a:rPr lang="tr-TR" dirty="0" smtClean="0"/>
              <a:t>TUS kaçınılmaz bir gerçek</a:t>
            </a:r>
          </a:p>
          <a:p>
            <a:pPr lvl="1"/>
            <a:r>
              <a:rPr lang="tr-TR" dirty="0" smtClean="0"/>
              <a:t>Staj hedefleri de gerçekçi olmalı</a:t>
            </a:r>
          </a:p>
          <a:p>
            <a:pPr lvl="1"/>
            <a:r>
              <a:rPr lang="tr-TR" dirty="0" smtClean="0"/>
              <a:t>Staj sorumluları, hedeflerini revize ederek “ölçülebilir” hale getirmeli (</a:t>
            </a:r>
            <a:r>
              <a:rPr lang="tr-TR" dirty="0" err="1" smtClean="0"/>
              <a:t>intern</a:t>
            </a:r>
            <a:r>
              <a:rPr lang="tr-TR" dirty="0" smtClean="0"/>
              <a:t> karnesi)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803089" y="2420888"/>
            <a:ext cx="2736304" cy="28623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ysClr val="windowText" lastClr="000000"/>
                </a:solidFill>
              </a:rPr>
              <a:t>If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dirty="0" err="1">
                <a:solidFill>
                  <a:sysClr val="windowText" lastClr="000000"/>
                </a:solidFill>
              </a:rPr>
              <a:t>y</a:t>
            </a:r>
            <a:r>
              <a:rPr lang="tr-TR" dirty="0" err="1" smtClean="0">
                <a:solidFill>
                  <a:sysClr val="windowText" lastClr="000000"/>
                </a:solidFill>
              </a:rPr>
              <a:t>ou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dirty="0" err="1" smtClean="0">
                <a:solidFill>
                  <a:sysClr val="windowText" lastClr="000000"/>
                </a:solidFill>
              </a:rPr>
              <a:t>cannot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b="1" dirty="0" err="1" smtClean="0">
                <a:solidFill>
                  <a:sysClr val="windowText" lastClr="000000"/>
                </a:solidFill>
              </a:rPr>
              <a:t>measure</a:t>
            </a:r>
            <a:r>
              <a:rPr lang="tr-TR" dirty="0" smtClean="0">
                <a:solidFill>
                  <a:sysClr val="windowText" lastClr="000000"/>
                </a:solidFill>
              </a:rPr>
              <a:t> it, </a:t>
            </a:r>
            <a:r>
              <a:rPr lang="tr-TR" dirty="0" err="1" smtClean="0">
                <a:solidFill>
                  <a:sysClr val="windowText" lastClr="000000"/>
                </a:solidFill>
              </a:rPr>
              <a:t>you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dirty="0" err="1" smtClean="0">
                <a:solidFill>
                  <a:sysClr val="windowText" lastClr="000000"/>
                </a:solidFill>
              </a:rPr>
              <a:t>cannot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b="1" dirty="0" err="1" smtClean="0">
                <a:solidFill>
                  <a:sysClr val="windowText" lastClr="000000"/>
                </a:solidFill>
              </a:rPr>
              <a:t>control</a:t>
            </a:r>
            <a:r>
              <a:rPr lang="tr-TR" dirty="0" smtClean="0">
                <a:solidFill>
                  <a:sysClr val="windowText" lastClr="000000"/>
                </a:solidFill>
              </a:rPr>
              <a:t> it</a:t>
            </a:r>
          </a:p>
          <a:p>
            <a:endParaRPr lang="tr-TR" dirty="0">
              <a:solidFill>
                <a:sysClr val="windowText" lastClr="000000"/>
              </a:solidFill>
            </a:endParaRPr>
          </a:p>
          <a:p>
            <a:r>
              <a:rPr lang="tr-TR" dirty="0" err="1" smtClean="0">
                <a:solidFill>
                  <a:sysClr val="windowText" lastClr="000000"/>
                </a:solidFill>
              </a:rPr>
              <a:t>If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dirty="0" err="1" smtClean="0">
                <a:solidFill>
                  <a:sysClr val="windowText" lastClr="000000"/>
                </a:solidFill>
              </a:rPr>
              <a:t>you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dirty="0" err="1" smtClean="0">
                <a:solidFill>
                  <a:sysClr val="windowText" lastClr="000000"/>
                </a:solidFill>
              </a:rPr>
              <a:t>cannot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b="1" dirty="0" err="1" smtClean="0">
                <a:solidFill>
                  <a:sysClr val="windowText" lastClr="000000"/>
                </a:solidFill>
              </a:rPr>
              <a:t>control</a:t>
            </a:r>
            <a:r>
              <a:rPr lang="tr-TR" dirty="0" smtClean="0">
                <a:solidFill>
                  <a:sysClr val="windowText" lastClr="000000"/>
                </a:solidFill>
              </a:rPr>
              <a:t> it, </a:t>
            </a:r>
            <a:r>
              <a:rPr lang="tr-TR" dirty="0" err="1" smtClean="0">
                <a:solidFill>
                  <a:sysClr val="windowText" lastClr="000000"/>
                </a:solidFill>
              </a:rPr>
              <a:t>you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dirty="0" err="1" smtClean="0">
                <a:solidFill>
                  <a:sysClr val="windowText" lastClr="000000"/>
                </a:solidFill>
              </a:rPr>
              <a:t>cannot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b="1" dirty="0" err="1" smtClean="0">
                <a:solidFill>
                  <a:sysClr val="windowText" lastClr="000000"/>
                </a:solidFill>
              </a:rPr>
              <a:t>manage</a:t>
            </a:r>
            <a:r>
              <a:rPr lang="tr-TR" dirty="0" smtClean="0">
                <a:solidFill>
                  <a:sysClr val="windowText" lastClr="000000"/>
                </a:solidFill>
              </a:rPr>
              <a:t> it</a:t>
            </a:r>
          </a:p>
          <a:p>
            <a:endParaRPr lang="tr-TR" dirty="0">
              <a:solidFill>
                <a:sysClr val="windowText" lastClr="000000"/>
              </a:solidFill>
            </a:endParaRPr>
          </a:p>
          <a:p>
            <a:r>
              <a:rPr lang="tr-TR" dirty="0" err="1" smtClean="0">
                <a:solidFill>
                  <a:sysClr val="windowText" lastClr="000000"/>
                </a:solidFill>
              </a:rPr>
              <a:t>If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dirty="0" err="1" smtClean="0">
                <a:solidFill>
                  <a:sysClr val="windowText" lastClr="000000"/>
                </a:solidFill>
              </a:rPr>
              <a:t>you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dirty="0" err="1" smtClean="0">
                <a:solidFill>
                  <a:sysClr val="windowText" lastClr="000000"/>
                </a:solidFill>
              </a:rPr>
              <a:t>cannot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b="1" dirty="0" err="1" smtClean="0">
                <a:solidFill>
                  <a:sysClr val="windowText" lastClr="000000"/>
                </a:solidFill>
              </a:rPr>
              <a:t>manage</a:t>
            </a:r>
            <a:r>
              <a:rPr lang="tr-TR" dirty="0" smtClean="0">
                <a:solidFill>
                  <a:sysClr val="windowText" lastClr="000000"/>
                </a:solidFill>
              </a:rPr>
              <a:t> it, </a:t>
            </a:r>
            <a:r>
              <a:rPr lang="tr-TR" dirty="0" err="1" smtClean="0">
                <a:solidFill>
                  <a:sysClr val="windowText" lastClr="000000"/>
                </a:solidFill>
              </a:rPr>
              <a:t>you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dirty="0" err="1" smtClean="0">
                <a:solidFill>
                  <a:sysClr val="windowText" lastClr="000000"/>
                </a:solidFill>
              </a:rPr>
              <a:t>cannot</a:t>
            </a:r>
            <a:r>
              <a:rPr lang="tr-TR" dirty="0" smtClean="0">
                <a:solidFill>
                  <a:sysClr val="windowText" lastClr="000000"/>
                </a:solidFill>
              </a:rPr>
              <a:t> </a:t>
            </a:r>
            <a:r>
              <a:rPr lang="tr-TR" b="1" dirty="0" err="1" smtClean="0">
                <a:solidFill>
                  <a:sysClr val="windowText" lastClr="000000"/>
                </a:solidFill>
              </a:rPr>
              <a:t>improve</a:t>
            </a:r>
            <a:r>
              <a:rPr lang="tr-TR" dirty="0" smtClean="0">
                <a:solidFill>
                  <a:sysClr val="windowText" lastClr="000000"/>
                </a:solidFill>
              </a:rPr>
              <a:t> it</a:t>
            </a:r>
          </a:p>
          <a:p>
            <a:endParaRPr lang="tr-TR" dirty="0">
              <a:solidFill>
                <a:sysClr val="windowText" lastClr="000000"/>
              </a:solidFill>
            </a:endParaRPr>
          </a:p>
          <a:p>
            <a:r>
              <a:rPr lang="tr-TR" i="1" dirty="0" smtClean="0">
                <a:solidFill>
                  <a:sysClr val="windowText" lastClr="000000"/>
                </a:solidFill>
              </a:rPr>
              <a:t>H. James </a:t>
            </a:r>
            <a:r>
              <a:rPr lang="tr-TR" i="1" dirty="0" err="1" smtClean="0">
                <a:solidFill>
                  <a:sysClr val="windowText" lastClr="000000"/>
                </a:solidFill>
              </a:rPr>
              <a:t>Harrington</a:t>
            </a:r>
            <a:endParaRPr lang="tr-TR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&amp; İş Gücü Dengesi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Geçtiğimiz yılın geri bildirimlerindeki sorun: “Hasta sorumluluğu verilmemesi”</a:t>
            </a:r>
          </a:p>
          <a:p>
            <a:r>
              <a:rPr lang="tr-TR" dirty="0" smtClean="0"/>
              <a:t>Bu yıl: “Özellikle polikliniklerde hasta danışamama, yalnız bırakılma”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Asistan sayılarındaki daralma da problemi tetikliyor</a:t>
            </a:r>
          </a:p>
          <a:p>
            <a:r>
              <a:rPr lang="tr-TR" dirty="0" smtClean="0"/>
              <a:t>Cerrahi stajlarda problem daha net izleniyor</a:t>
            </a:r>
          </a:p>
          <a:p>
            <a:endParaRPr lang="tr-TR" dirty="0" smtClean="0"/>
          </a:p>
          <a:p>
            <a:r>
              <a:rPr lang="tr-TR" b="1" dirty="0" smtClean="0"/>
              <a:t>Öneri</a:t>
            </a:r>
          </a:p>
          <a:p>
            <a:pPr lvl="1"/>
            <a:r>
              <a:rPr lang="tr-TR" dirty="0" smtClean="0"/>
              <a:t>Staj hedefleri ve staj programı 2017-18 için yeniden yapılandırılacak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0" y="3068960"/>
            <a:ext cx="7092280" cy="10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inlik">
  <a:themeElements>
    <a:clrScheme name="Derinlik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rinlik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rinli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1112</TotalTime>
  <Words>590</Words>
  <Application>Microsoft Macintosh PowerPoint</Application>
  <PresentationFormat>Ekran Gösterisi 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Corbel</vt:lpstr>
      <vt:lpstr>Mangal</vt:lpstr>
      <vt:lpstr>Wingdings</vt:lpstr>
      <vt:lpstr>Derinlik</vt:lpstr>
      <vt:lpstr>Dönem  6  Koordinatörlüğü  Sunumu</vt:lpstr>
      <vt:lpstr>Belirlenen Amaç ve Hedefler</vt:lpstr>
      <vt:lpstr>Eğitim Programı</vt:lpstr>
      <vt:lpstr>Eğitim Programı</vt:lpstr>
      <vt:lpstr>Geri Bildirimler ÖĞRENCİ GERİ BİLDİRİMLERİ</vt:lpstr>
      <vt:lpstr>Geri Bildirimler AD BAŞKANLARI GERİ BİLDİRİMLERİ</vt:lpstr>
      <vt:lpstr>Temel Sorunlara Bakış</vt:lpstr>
      <vt:lpstr>Çalışma &amp; TUS Dengesi</vt:lpstr>
      <vt:lpstr>Eğitim &amp; İş Gücü Dengesi</vt:lpstr>
      <vt:lpstr>Staj Sürelerinin Dengesi</vt:lpstr>
      <vt:lpstr>Yazılanlar &amp; Yapılanlar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VI. DÖNEM</dc:title>
  <dc:creator>cem cerit</dc:creator>
  <cp:lastModifiedBy>Microsoft Office Kullanıcısı</cp:lastModifiedBy>
  <cp:revision>58</cp:revision>
  <dcterms:created xsi:type="dcterms:W3CDTF">2015-05-12T07:02:46Z</dcterms:created>
  <dcterms:modified xsi:type="dcterms:W3CDTF">2017-05-08T05:38:14Z</dcterms:modified>
</cp:coreProperties>
</file>