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9" r:id="rId5"/>
    <p:sldId id="268" r:id="rId6"/>
    <p:sldId id="288" r:id="rId7"/>
    <p:sldId id="266" r:id="rId8"/>
    <p:sldId id="267" r:id="rId9"/>
    <p:sldId id="265" r:id="rId10"/>
    <p:sldId id="264" r:id="rId11"/>
    <p:sldId id="263" r:id="rId12"/>
    <p:sldId id="262" r:id="rId13"/>
    <p:sldId id="259" r:id="rId14"/>
    <p:sldId id="260" r:id="rId15"/>
    <p:sldId id="289" r:id="rId16"/>
    <p:sldId id="258" r:id="rId17"/>
    <p:sldId id="295" r:id="rId18"/>
    <p:sldId id="276" r:id="rId19"/>
    <p:sldId id="275" r:id="rId20"/>
    <p:sldId id="274" r:id="rId21"/>
    <p:sldId id="273" r:id="rId22"/>
    <p:sldId id="270" r:id="rId23"/>
    <p:sldId id="272" r:id="rId24"/>
    <p:sldId id="290" r:id="rId25"/>
    <p:sldId id="296" r:id="rId26"/>
    <p:sldId id="271" r:id="rId27"/>
    <p:sldId id="277" r:id="rId28"/>
    <p:sldId id="278" r:id="rId29"/>
    <p:sldId id="293" r:id="rId30"/>
    <p:sldId id="281" r:id="rId31"/>
    <p:sldId id="294" r:id="rId32"/>
    <p:sldId id="282" r:id="rId33"/>
    <p:sldId id="292" r:id="rId34"/>
    <p:sldId id="280" r:id="rId35"/>
    <p:sldId id="279" r:id="rId36"/>
    <p:sldId id="284" r:id="rId37"/>
    <p:sldId id="283" r:id="rId38"/>
    <p:sldId id="285" r:id="rId39"/>
    <p:sldId id="286" r:id="rId40"/>
    <p:sldId id="287"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87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8E66C52-546D-432F-A8BD-4690BCE81704}" type="datetimeFigureOut">
              <a:rPr lang="tr-TR" smtClean="0"/>
              <a:pPr/>
              <a:t>8.5.2017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DF631EE-3EA5-4D3A-855E-700C481EF4B9}" type="slidenum">
              <a:rPr lang="tr-TR" smtClean="0"/>
              <a:pPr/>
              <a:t>‹#›</a:t>
            </a:fld>
            <a:endParaRPr lang="tr-TR"/>
          </a:p>
        </p:txBody>
      </p:sp>
    </p:spTree>
    <p:extLst>
      <p:ext uri="{BB962C8B-B14F-4D97-AF65-F5344CB8AC3E}">
        <p14:creationId xmlns:p14="http://schemas.microsoft.com/office/powerpoint/2010/main" xmlns="" val="60984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8E66C52-546D-432F-A8BD-4690BCE81704}" type="datetimeFigureOut">
              <a:rPr lang="tr-TR" smtClean="0"/>
              <a:pPr/>
              <a:t>8.5.2017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DF631EE-3EA5-4D3A-855E-700C481EF4B9}" type="slidenum">
              <a:rPr lang="tr-TR" smtClean="0"/>
              <a:pPr/>
              <a:t>‹#›</a:t>
            </a:fld>
            <a:endParaRPr lang="tr-TR"/>
          </a:p>
        </p:txBody>
      </p:sp>
    </p:spTree>
    <p:extLst>
      <p:ext uri="{BB962C8B-B14F-4D97-AF65-F5344CB8AC3E}">
        <p14:creationId xmlns:p14="http://schemas.microsoft.com/office/powerpoint/2010/main" xmlns="" val="277438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8E66C52-546D-432F-A8BD-4690BCE81704}" type="datetimeFigureOut">
              <a:rPr lang="tr-TR" smtClean="0"/>
              <a:pPr/>
              <a:t>8.5.2017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DF631EE-3EA5-4D3A-855E-700C481EF4B9}" type="slidenum">
              <a:rPr lang="tr-TR" smtClean="0"/>
              <a:pPr/>
              <a:t>‹#›</a:t>
            </a:fld>
            <a:endParaRPr lang="tr-TR"/>
          </a:p>
        </p:txBody>
      </p:sp>
    </p:spTree>
    <p:extLst>
      <p:ext uri="{BB962C8B-B14F-4D97-AF65-F5344CB8AC3E}">
        <p14:creationId xmlns:p14="http://schemas.microsoft.com/office/powerpoint/2010/main" xmlns="" val="299085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8E66C52-546D-432F-A8BD-4690BCE81704}" type="datetimeFigureOut">
              <a:rPr lang="tr-TR" smtClean="0"/>
              <a:pPr/>
              <a:t>8.5.2017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DF631EE-3EA5-4D3A-855E-700C481EF4B9}" type="slidenum">
              <a:rPr lang="tr-TR" smtClean="0"/>
              <a:pPr/>
              <a:t>‹#›</a:t>
            </a:fld>
            <a:endParaRPr lang="tr-TR"/>
          </a:p>
        </p:txBody>
      </p:sp>
    </p:spTree>
    <p:extLst>
      <p:ext uri="{BB962C8B-B14F-4D97-AF65-F5344CB8AC3E}">
        <p14:creationId xmlns:p14="http://schemas.microsoft.com/office/powerpoint/2010/main" xmlns="" val="270841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8E66C52-546D-432F-A8BD-4690BCE81704}" type="datetimeFigureOut">
              <a:rPr lang="tr-TR" smtClean="0"/>
              <a:pPr/>
              <a:t>8.5.2017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DF631EE-3EA5-4D3A-855E-700C481EF4B9}" type="slidenum">
              <a:rPr lang="tr-TR" smtClean="0"/>
              <a:pPr/>
              <a:t>‹#›</a:t>
            </a:fld>
            <a:endParaRPr lang="tr-TR"/>
          </a:p>
        </p:txBody>
      </p:sp>
    </p:spTree>
    <p:extLst>
      <p:ext uri="{BB962C8B-B14F-4D97-AF65-F5344CB8AC3E}">
        <p14:creationId xmlns:p14="http://schemas.microsoft.com/office/powerpoint/2010/main" xmlns="" val="40539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8E66C52-546D-432F-A8BD-4690BCE81704}" type="datetimeFigureOut">
              <a:rPr lang="tr-TR" smtClean="0"/>
              <a:pPr/>
              <a:t>8.5.2017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DF631EE-3EA5-4D3A-855E-700C481EF4B9}" type="slidenum">
              <a:rPr lang="tr-TR" smtClean="0"/>
              <a:pPr/>
              <a:t>‹#›</a:t>
            </a:fld>
            <a:endParaRPr lang="tr-TR"/>
          </a:p>
        </p:txBody>
      </p:sp>
    </p:spTree>
    <p:extLst>
      <p:ext uri="{BB962C8B-B14F-4D97-AF65-F5344CB8AC3E}">
        <p14:creationId xmlns:p14="http://schemas.microsoft.com/office/powerpoint/2010/main" xmlns="" val="163405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8E66C52-546D-432F-A8BD-4690BCE81704}" type="datetimeFigureOut">
              <a:rPr lang="tr-TR" smtClean="0"/>
              <a:pPr/>
              <a:t>8.5.2017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DF631EE-3EA5-4D3A-855E-700C481EF4B9}" type="slidenum">
              <a:rPr lang="tr-TR" smtClean="0"/>
              <a:pPr/>
              <a:t>‹#›</a:t>
            </a:fld>
            <a:endParaRPr lang="tr-TR"/>
          </a:p>
        </p:txBody>
      </p:sp>
    </p:spTree>
    <p:extLst>
      <p:ext uri="{BB962C8B-B14F-4D97-AF65-F5344CB8AC3E}">
        <p14:creationId xmlns:p14="http://schemas.microsoft.com/office/powerpoint/2010/main" xmlns="" val="198222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8E66C52-546D-432F-A8BD-4690BCE81704}" type="datetimeFigureOut">
              <a:rPr lang="tr-TR" smtClean="0"/>
              <a:pPr/>
              <a:t>8.5.2017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DF631EE-3EA5-4D3A-855E-700C481EF4B9}" type="slidenum">
              <a:rPr lang="tr-TR" smtClean="0"/>
              <a:pPr/>
              <a:t>‹#›</a:t>
            </a:fld>
            <a:endParaRPr lang="tr-TR"/>
          </a:p>
        </p:txBody>
      </p:sp>
    </p:spTree>
    <p:extLst>
      <p:ext uri="{BB962C8B-B14F-4D97-AF65-F5344CB8AC3E}">
        <p14:creationId xmlns:p14="http://schemas.microsoft.com/office/powerpoint/2010/main" xmlns="" val="427645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8E66C52-546D-432F-A8BD-4690BCE81704}" type="datetimeFigureOut">
              <a:rPr lang="tr-TR" smtClean="0"/>
              <a:pPr/>
              <a:t>8.5.2017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DF631EE-3EA5-4D3A-855E-700C481EF4B9}" type="slidenum">
              <a:rPr lang="tr-TR" smtClean="0"/>
              <a:pPr/>
              <a:t>‹#›</a:t>
            </a:fld>
            <a:endParaRPr lang="tr-TR"/>
          </a:p>
        </p:txBody>
      </p:sp>
    </p:spTree>
    <p:extLst>
      <p:ext uri="{BB962C8B-B14F-4D97-AF65-F5344CB8AC3E}">
        <p14:creationId xmlns:p14="http://schemas.microsoft.com/office/powerpoint/2010/main" xmlns="" val="1958311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8E66C52-546D-432F-A8BD-4690BCE81704}" type="datetimeFigureOut">
              <a:rPr lang="tr-TR" smtClean="0"/>
              <a:pPr/>
              <a:t>8.5.2017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DF631EE-3EA5-4D3A-855E-700C481EF4B9}" type="slidenum">
              <a:rPr lang="tr-TR" smtClean="0"/>
              <a:pPr/>
              <a:t>‹#›</a:t>
            </a:fld>
            <a:endParaRPr lang="tr-TR"/>
          </a:p>
        </p:txBody>
      </p:sp>
    </p:spTree>
    <p:extLst>
      <p:ext uri="{BB962C8B-B14F-4D97-AF65-F5344CB8AC3E}">
        <p14:creationId xmlns:p14="http://schemas.microsoft.com/office/powerpoint/2010/main" xmlns="" val="86945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8E66C52-546D-432F-A8BD-4690BCE81704}" type="datetimeFigureOut">
              <a:rPr lang="tr-TR" smtClean="0"/>
              <a:pPr/>
              <a:t>8.5.2017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DF631EE-3EA5-4D3A-855E-700C481EF4B9}" type="slidenum">
              <a:rPr lang="tr-TR" smtClean="0"/>
              <a:pPr/>
              <a:t>‹#›</a:t>
            </a:fld>
            <a:endParaRPr lang="tr-TR"/>
          </a:p>
        </p:txBody>
      </p:sp>
    </p:spTree>
    <p:extLst>
      <p:ext uri="{BB962C8B-B14F-4D97-AF65-F5344CB8AC3E}">
        <p14:creationId xmlns:p14="http://schemas.microsoft.com/office/powerpoint/2010/main" xmlns="" val="417078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66C52-546D-432F-A8BD-4690BCE81704}" type="datetimeFigureOut">
              <a:rPr lang="tr-TR" smtClean="0"/>
              <a:pPr/>
              <a:t>8.5.2017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631EE-3EA5-4D3A-855E-700C481EF4B9}" type="slidenum">
              <a:rPr lang="tr-TR" smtClean="0"/>
              <a:pPr/>
              <a:t>‹#›</a:t>
            </a:fld>
            <a:endParaRPr lang="tr-TR"/>
          </a:p>
        </p:txBody>
      </p:sp>
    </p:spTree>
    <p:extLst>
      <p:ext uri="{BB962C8B-B14F-4D97-AF65-F5344CB8AC3E}">
        <p14:creationId xmlns:p14="http://schemas.microsoft.com/office/powerpoint/2010/main" xmlns="" val="4137768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340768"/>
            <a:ext cx="7772400" cy="2810743"/>
          </a:xfrm>
        </p:spPr>
        <p:txBody>
          <a:bodyPr>
            <a:normAutofit/>
          </a:bodyPr>
          <a:lstStyle/>
          <a:p>
            <a:r>
              <a:rPr lang="tr-TR" b="1" dirty="0" smtClean="0">
                <a:solidFill>
                  <a:srgbClr val="FF0000"/>
                </a:solidFill>
                <a:latin typeface="Cambria" panose="02040503050406030204" pitchFamily="18" charset="0"/>
              </a:rPr>
              <a:t>10. TIP EĞİTİMİ ÖĞRENCİ ÇALIŞTAYI</a:t>
            </a:r>
            <a:br>
              <a:rPr lang="tr-TR" b="1" dirty="0" smtClean="0">
                <a:solidFill>
                  <a:srgbClr val="FF0000"/>
                </a:solidFill>
                <a:latin typeface="Cambria" panose="02040503050406030204" pitchFamily="18" charset="0"/>
              </a:rPr>
            </a:br>
            <a:r>
              <a:rPr lang="tr-TR" b="1" dirty="0" smtClean="0">
                <a:solidFill>
                  <a:srgbClr val="FF0000"/>
                </a:solidFill>
                <a:latin typeface="Cambria" panose="02040503050406030204" pitchFamily="18" charset="0"/>
              </a:rPr>
              <a:t>DÖNEM 4</a:t>
            </a:r>
            <a:endParaRPr lang="tr-TR" b="1" dirty="0">
              <a:solidFill>
                <a:srgbClr val="FF0000"/>
              </a:solidFill>
              <a:latin typeface="Cambria" panose="02040503050406030204" pitchFamily="18" charset="0"/>
            </a:endParaRPr>
          </a:p>
        </p:txBody>
      </p:sp>
      <p:sp>
        <p:nvSpPr>
          <p:cNvPr id="3" name="Alt Başlık 2"/>
          <p:cNvSpPr>
            <a:spLocks noGrp="1"/>
          </p:cNvSpPr>
          <p:nvPr>
            <p:ph type="subTitle" idx="1"/>
          </p:nvPr>
        </p:nvSpPr>
        <p:spPr>
          <a:xfrm>
            <a:off x="1475656" y="4509120"/>
            <a:ext cx="6400800" cy="1752600"/>
          </a:xfrm>
        </p:spPr>
        <p:txBody>
          <a:bodyPr/>
          <a:lstStyle/>
          <a:p>
            <a:r>
              <a:rPr lang="tr-TR" b="1" dirty="0" smtClean="0"/>
              <a:t>DÜRDANE MERVE YILMAZ</a:t>
            </a:r>
          </a:p>
          <a:p>
            <a:r>
              <a:rPr lang="tr-TR" b="1" dirty="0" smtClean="0"/>
              <a:t>ERDİNÇ TÜRKER</a:t>
            </a:r>
            <a:endParaRPr lang="tr-TR"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116632"/>
            <a:ext cx="1620032" cy="162003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79066" y="0"/>
            <a:ext cx="1863152" cy="1911826"/>
          </a:xfrm>
          <a:prstGeom prst="rect">
            <a:avLst/>
          </a:prstGeom>
        </p:spPr>
      </p:pic>
    </p:spTree>
    <p:extLst>
      <p:ext uri="{BB962C8B-B14F-4D97-AF65-F5344CB8AC3E}">
        <p14:creationId xmlns:p14="http://schemas.microsoft.com/office/powerpoint/2010/main" xmlns="" val="2836351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908720"/>
            <a:ext cx="8064896" cy="5400600"/>
          </a:xfrm>
        </p:spPr>
        <p:txBody>
          <a:bodyPr>
            <a:normAutofit lnSpcReduction="10000"/>
          </a:bodyPr>
          <a:lstStyle/>
          <a:p>
            <a:pPr marL="457200" indent="-457200" algn="l">
              <a:buFont typeface="Arial" panose="020B0604020202020204" pitchFamily="34" charset="0"/>
              <a:buChar char="•"/>
            </a:pPr>
            <a:r>
              <a:rPr lang="tr-TR" dirty="0" smtClean="0">
                <a:solidFill>
                  <a:schemeClr val="tx1"/>
                </a:solidFill>
              </a:rPr>
              <a:t>Bu </a:t>
            </a:r>
            <a:r>
              <a:rPr lang="tr-TR" dirty="0">
                <a:solidFill>
                  <a:schemeClr val="tx1"/>
                </a:solidFill>
              </a:rPr>
              <a:t>staj biraz uzmanlık bilgisi olan bir staj ve hocalar da bunun farkındalar o açıdan onlara teşekkür ediyoruz.</a:t>
            </a:r>
          </a:p>
          <a:p>
            <a:pPr marL="457200" indent="-457200" algn="l">
              <a:buFont typeface="Arial" panose="020B0604020202020204" pitchFamily="34" charset="0"/>
              <a:buChar char="•"/>
            </a:pPr>
            <a:r>
              <a:rPr lang="tr-TR" dirty="0" smtClean="0">
                <a:solidFill>
                  <a:schemeClr val="tx1"/>
                </a:solidFill>
              </a:rPr>
              <a:t>En </a:t>
            </a:r>
            <a:r>
              <a:rPr lang="tr-TR" dirty="0">
                <a:solidFill>
                  <a:schemeClr val="tx1"/>
                </a:solidFill>
              </a:rPr>
              <a:t>önemli problem, stajların sıralamasıydı. Pediatri görmeyen bir öğrencinin çocuk cerrahisi görmesi, anlaması zor bir durum. Bu anlamda staj gruplarında bu sıralamaya dikkat edilmeli her grup için.</a:t>
            </a:r>
          </a:p>
          <a:p>
            <a:pPr marL="457200" indent="-457200" algn="l">
              <a:buFont typeface="Arial" panose="020B0604020202020204" pitchFamily="34" charset="0"/>
              <a:buChar char="•"/>
            </a:pPr>
            <a:r>
              <a:rPr lang="tr-TR" dirty="0" smtClean="0">
                <a:solidFill>
                  <a:schemeClr val="tx1"/>
                </a:solidFill>
              </a:rPr>
              <a:t>Sınav </a:t>
            </a:r>
            <a:r>
              <a:rPr lang="tr-TR" dirty="0">
                <a:solidFill>
                  <a:schemeClr val="tx1"/>
                </a:solidFill>
              </a:rPr>
              <a:t>süresi 25dk idi, çok kısaydı mutlaka artırılmalı en azından 40dk olmalı.</a:t>
            </a:r>
          </a:p>
          <a:p>
            <a:r>
              <a:rPr lang="tr-TR" dirty="0"/>
              <a:t> </a:t>
            </a:r>
          </a:p>
          <a:p>
            <a:endParaRPr lang="tr-TR" dirty="0"/>
          </a:p>
        </p:txBody>
      </p:sp>
    </p:spTree>
    <p:extLst>
      <p:ext uri="{BB962C8B-B14F-4D97-AF65-F5344CB8AC3E}">
        <p14:creationId xmlns:p14="http://schemas.microsoft.com/office/powerpoint/2010/main" xmlns="" val="3573295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smtClean="0">
                <a:solidFill>
                  <a:srgbClr val="FF0000"/>
                </a:solidFill>
              </a:rPr>
              <a:t>KADIN DOĞUM STAJI</a:t>
            </a:r>
            <a:endParaRPr lang="tr-TR" b="1" dirty="0">
              <a:solidFill>
                <a:srgbClr val="FF0000"/>
              </a:solidFill>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xmlns="" val="923264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1268760"/>
            <a:ext cx="8352928" cy="5256584"/>
          </a:xfrm>
        </p:spPr>
        <p:txBody>
          <a:bodyPr/>
          <a:lstStyle/>
          <a:p>
            <a:pPr marL="457200" indent="-457200" algn="l">
              <a:buFont typeface="Arial" panose="020B0604020202020204" pitchFamily="34" charset="0"/>
              <a:buChar char="•"/>
            </a:pPr>
            <a:r>
              <a:rPr lang="tr-TR" dirty="0" smtClean="0">
                <a:solidFill>
                  <a:schemeClr val="tx1"/>
                </a:solidFill>
              </a:rPr>
              <a:t>Herkesin doğum görebilmesi için staj süresi içinde devlet hastanelerine ya da doğumevine öğrenci </a:t>
            </a:r>
            <a:r>
              <a:rPr lang="tr-TR" dirty="0" smtClean="0">
                <a:solidFill>
                  <a:schemeClr val="tx1"/>
                </a:solidFill>
              </a:rPr>
              <a:t>gönderilmesini </a:t>
            </a:r>
            <a:r>
              <a:rPr lang="tr-TR" dirty="0" smtClean="0">
                <a:solidFill>
                  <a:schemeClr val="tx1"/>
                </a:solidFill>
              </a:rPr>
              <a:t>öneriyoruz.</a:t>
            </a:r>
          </a:p>
          <a:p>
            <a:pPr marL="457200" indent="-457200" algn="l">
              <a:buFont typeface="Arial" panose="020B0604020202020204" pitchFamily="34" charset="0"/>
              <a:buChar char="•"/>
            </a:pPr>
            <a:r>
              <a:rPr lang="tr-TR" dirty="0" smtClean="0">
                <a:solidFill>
                  <a:schemeClr val="tx1"/>
                </a:solidFill>
              </a:rPr>
              <a:t>Staj süresi 1 hafta kısaltılabilir.</a:t>
            </a:r>
          </a:p>
          <a:p>
            <a:pPr marL="457200" indent="-457200" algn="l">
              <a:buFont typeface="Arial" panose="020B0604020202020204" pitchFamily="34" charset="0"/>
              <a:buChar char="•"/>
            </a:pPr>
            <a:r>
              <a:rPr lang="tr-TR" dirty="0" smtClean="0">
                <a:solidFill>
                  <a:schemeClr val="tx1"/>
                </a:solidFill>
              </a:rPr>
              <a:t>Verimin artması için derslerin öğleden önce pratiklerin öğleden sonra olmasını öneriyoruz.</a:t>
            </a:r>
          </a:p>
          <a:p>
            <a:pPr algn="l"/>
            <a:endParaRPr lang="tr-TR" dirty="0">
              <a:solidFill>
                <a:schemeClr val="tx1"/>
              </a:solidFill>
            </a:endParaRPr>
          </a:p>
        </p:txBody>
      </p:sp>
    </p:spTree>
    <p:extLst>
      <p:ext uri="{BB962C8B-B14F-4D97-AF65-F5344CB8AC3E}">
        <p14:creationId xmlns:p14="http://schemas.microsoft.com/office/powerpoint/2010/main" xmlns="" val="2966413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smtClean="0">
                <a:solidFill>
                  <a:srgbClr val="FF0000"/>
                </a:solidFill>
              </a:rPr>
              <a:t>GENEL CERRAHİ STAJI</a:t>
            </a:r>
            <a:endParaRPr lang="tr-TR" b="1" dirty="0">
              <a:solidFill>
                <a:srgbClr val="FF0000"/>
              </a:solidFill>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xmlns="" val="2621779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476672"/>
            <a:ext cx="8280920" cy="6624736"/>
          </a:xfrm>
        </p:spPr>
        <p:txBody>
          <a:bodyPr>
            <a:normAutofit/>
          </a:bodyPr>
          <a:lstStyle/>
          <a:p>
            <a:pPr marL="457200" indent="-457200" algn="l">
              <a:buFont typeface="Arial" panose="020B0604020202020204" pitchFamily="34" charset="0"/>
              <a:buChar char="•"/>
            </a:pPr>
            <a:r>
              <a:rPr lang="tr-TR" dirty="0" smtClean="0">
                <a:solidFill>
                  <a:schemeClr val="tx1"/>
                </a:solidFill>
              </a:rPr>
              <a:t>Pratik </a:t>
            </a:r>
            <a:r>
              <a:rPr lang="tr-TR" dirty="0">
                <a:solidFill>
                  <a:schemeClr val="tx1"/>
                </a:solidFill>
              </a:rPr>
              <a:t>eğitimi yetersiz kalıyor, şöyle ki sene başında gruplar ikiye bölünerek yapılıyordu orada eğitim iyiydi ancak farklı hocalar farklı şeyler anlatıyorlar diye itiraz etmiştik. Ancak tek grup şeklinde olunca da aşırı kalabalık olup bir şey öğrenilemediği gözlenildi, bu yüzden tekrar eskiye dönülüp gruplar bölünebilir. Ayrıca Zafer Utkan hocamızın pratikleri çok verimli geçiyordu, örnek alınabilir.</a:t>
            </a:r>
          </a:p>
          <a:p>
            <a:endParaRPr lang="tr-TR" dirty="0">
              <a:solidFill>
                <a:schemeClr val="tx1"/>
              </a:solidFill>
            </a:endParaRPr>
          </a:p>
        </p:txBody>
      </p:sp>
    </p:spTree>
    <p:extLst>
      <p:ext uri="{BB962C8B-B14F-4D97-AF65-F5344CB8AC3E}">
        <p14:creationId xmlns:p14="http://schemas.microsoft.com/office/powerpoint/2010/main" xmlns="" val="2175585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620688"/>
            <a:ext cx="8229600" cy="5102027"/>
          </a:xfrm>
        </p:spPr>
        <p:txBody>
          <a:bodyPr>
            <a:normAutofit fontScale="92500" lnSpcReduction="20000"/>
          </a:bodyPr>
          <a:lstStyle/>
          <a:p>
            <a:pPr marL="457200" indent="-457200"/>
            <a:r>
              <a:rPr lang="tr-TR" sz="3500" dirty="0" smtClean="0"/>
              <a:t>Staj süresi uzun, sabah derslerinin sayısı artırılabilir, bu şekilde süresi azaltılabilir. </a:t>
            </a:r>
          </a:p>
          <a:p>
            <a:pPr marL="457200" indent="-457200"/>
            <a:endParaRPr lang="tr-TR" sz="3500" dirty="0" smtClean="0"/>
          </a:p>
          <a:p>
            <a:pPr marL="457200" indent="-457200"/>
            <a:r>
              <a:rPr lang="tr-TR" sz="3500" dirty="0" smtClean="0"/>
              <a:t>Servis </a:t>
            </a:r>
            <a:r>
              <a:rPr lang="tr-TR" sz="3500" dirty="0" smtClean="0"/>
              <a:t>eğitimi genel cerrahide pratik uygulamaları açısından önemli bu açıdan öğrenciler gruplara dağıtılarak günlere göre akşama kadar asistanların yanında NG sonda takma, kan alma, pansuman tarzı uygulamaları yapabilirler. Bu eğitimler </a:t>
            </a:r>
            <a:r>
              <a:rPr lang="tr-TR" sz="3500" dirty="0" err="1" smtClean="0"/>
              <a:t>internlüğe</a:t>
            </a:r>
            <a:r>
              <a:rPr lang="tr-TR" sz="3500" dirty="0" smtClean="0"/>
              <a:t> bırakılmamalı daha erkenden öğrenilmelidir.</a:t>
            </a:r>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smtClean="0">
                <a:solidFill>
                  <a:srgbClr val="FF0000"/>
                </a:solidFill>
              </a:rPr>
              <a:t>ÇOCUK SAĞLIĞI VE HASTALIKLARI STAJI</a:t>
            </a:r>
            <a:endParaRPr lang="tr-TR" b="1" dirty="0">
              <a:solidFill>
                <a:srgbClr val="FF0000"/>
              </a:solidFill>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xmlns="" val="1741595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Öncelikle çoğu geribildirim çocuk sağlığı ve hastalıkları için olumlu nitelikteydi, stajın organize ve doktor olacağını hissettirici etkisi olduğundan bahsedildi o açıdan bu sistemin devamlılığını diliyoruz</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404664"/>
            <a:ext cx="8136904" cy="5904656"/>
          </a:xfrm>
        </p:spPr>
        <p:txBody>
          <a:bodyPr/>
          <a:lstStyle/>
          <a:p>
            <a:pPr marL="457200" indent="-457200" algn="l">
              <a:buFont typeface="Arial" panose="020B0604020202020204" pitchFamily="34" charset="0"/>
              <a:buChar char="•"/>
            </a:pPr>
            <a:r>
              <a:rPr lang="tr-TR" dirty="0" smtClean="0">
                <a:solidFill>
                  <a:schemeClr val="tx1"/>
                </a:solidFill>
              </a:rPr>
              <a:t>Staj içerisindeki akşam, sabah ve öğle arası toplantıları staja olan adaptasyonumuzu hızlandırdı.</a:t>
            </a:r>
          </a:p>
          <a:p>
            <a:pPr marL="457200" indent="-457200" algn="l">
              <a:buFont typeface="Arial" panose="020B0604020202020204" pitchFamily="34" charset="0"/>
              <a:buChar char="•"/>
            </a:pPr>
            <a:r>
              <a:rPr lang="tr-TR" dirty="0" smtClean="0">
                <a:solidFill>
                  <a:schemeClr val="tx1"/>
                </a:solidFill>
              </a:rPr>
              <a:t>Sabah toplantıları 08.45’e alınabilir.</a:t>
            </a:r>
          </a:p>
          <a:p>
            <a:pPr marL="457200" indent="-457200" algn="l">
              <a:buFont typeface="Arial" panose="020B0604020202020204" pitchFamily="34" charset="0"/>
              <a:buChar char="•"/>
            </a:pPr>
            <a:r>
              <a:rPr lang="tr-TR" dirty="0" err="1" smtClean="0">
                <a:solidFill>
                  <a:schemeClr val="tx1"/>
                </a:solidFill>
              </a:rPr>
              <a:t>Yenidoğan</a:t>
            </a:r>
            <a:r>
              <a:rPr lang="tr-TR" dirty="0" smtClean="0">
                <a:solidFill>
                  <a:schemeClr val="tx1"/>
                </a:solidFill>
              </a:rPr>
              <a:t>,  nöroloji,  kardiyoloji de ders sayıları arttırılabilir. </a:t>
            </a:r>
          </a:p>
          <a:p>
            <a:pPr marL="457200" indent="-457200" algn="l">
              <a:buFont typeface="Arial" panose="020B0604020202020204" pitchFamily="34" charset="0"/>
              <a:buChar char="•"/>
            </a:pPr>
            <a:r>
              <a:rPr lang="tr-TR" dirty="0">
                <a:solidFill>
                  <a:schemeClr val="tx1"/>
                </a:solidFill>
              </a:rPr>
              <a:t>Poliklinik sayısının fazla olması pratik yapma imkanımızı arttırıyordu fakat bazı poliklinikler öğleden sonra çalışmadığı için katılma fırsatı bulamadık.</a:t>
            </a:r>
          </a:p>
          <a:p>
            <a:pPr marL="457200" indent="-457200" algn="l">
              <a:buFont typeface="Arial" panose="020B0604020202020204" pitchFamily="34" charset="0"/>
              <a:buChar char="•"/>
            </a:pPr>
            <a:endParaRPr lang="tr-TR" dirty="0" smtClean="0">
              <a:solidFill>
                <a:schemeClr val="tx1"/>
              </a:solidFill>
            </a:endParaRPr>
          </a:p>
          <a:p>
            <a:pPr marL="457200" indent="-457200" algn="l">
              <a:buFont typeface="Arial" panose="020B0604020202020204" pitchFamily="34" charset="0"/>
              <a:buChar char="•"/>
            </a:pPr>
            <a:endParaRPr lang="tr-TR" dirty="0">
              <a:solidFill>
                <a:schemeClr val="tx1"/>
              </a:solidFill>
            </a:endParaRPr>
          </a:p>
        </p:txBody>
      </p:sp>
    </p:spTree>
    <p:extLst>
      <p:ext uri="{BB962C8B-B14F-4D97-AF65-F5344CB8AC3E}">
        <p14:creationId xmlns:p14="http://schemas.microsoft.com/office/powerpoint/2010/main" xmlns="" val="3640084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smtClean="0">
                <a:solidFill>
                  <a:srgbClr val="FF0000"/>
                </a:solidFill>
              </a:rPr>
              <a:t>PLASTİK REKONSTRÜKTİF VE ESTETİK CERRAHİ</a:t>
            </a:r>
            <a:endParaRPr lang="tr-TR" b="1" dirty="0">
              <a:solidFill>
                <a:srgbClr val="FF0000"/>
              </a:solidFill>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xmlns="" val="2280018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smtClean="0">
                <a:solidFill>
                  <a:srgbClr val="FF0000"/>
                </a:solidFill>
              </a:rPr>
              <a:t>FİZİK MUAYENE STAJI</a:t>
            </a:r>
            <a:endParaRPr lang="tr-TR" b="1" dirty="0">
              <a:solidFill>
                <a:srgbClr val="FF0000"/>
              </a:solidFill>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xmlns="" val="1691947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31640" y="836712"/>
            <a:ext cx="6400800" cy="5306144"/>
          </a:xfrm>
        </p:spPr>
        <p:txBody>
          <a:bodyPr/>
          <a:lstStyle/>
          <a:p>
            <a:pPr marL="457200" indent="-457200" algn="l">
              <a:buFont typeface="Arial" panose="020B0604020202020204" pitchFamily="34" charset="0"/>
              <a:buChar char="•"/>
            </a:pPr>
            <a:r>
              <a:rPr lang="tr-TR" dirty="0" smtClean="0">
                <a:solidFill>
                  <a:schemeClr val="tx1"/>
                </a:solidFill>
              </a:rPr>
              <a:t>Staj </a:t>
            </a:r>
            <a:r>
              <a:rPr lang="tr-TR" dirty="0">
                <a:solidFill>
                  <a:schemeClr val="tx1"/>
                </a:solidFill>
              </a:rPr>
              <a:t>süresi çok kısa, uzatılması gerekiyor.</a:t>
            </a:r>
          </a:p>
          <a:p>
            <a:pPr marL="457200" indent="-457200" algn="l">
              <a:buFont typeface="Arial" panose="020B0604020202020204" pitchFamily="34" charset="0"/>
              <a:buChar char="•"/>
            </a:pPr>
            <a:r>
              <a:rPr lang="tr-TR" dirty="0" smtClean="0">
                <a:solidFill>
                  <a:schemeClr val="tx1"/>
                </a:solidFill>
              </a:rPr>
              <a:t>Hocaların </a:t>
            </a:r>
            <a:r>
              <a:rPr lang="tr-TR" dirty="0">
                <a:solidFill>
                  <a:schemeClr val="tx1"/>
                </a:solidFill>
              </a:rPr>
              <a:t>ameliyathanedeki yaklaşımları çok iyi</a:t>
            </a:r>
          </a:p>
          <a:p>
            <a:pPr marL="457200" indent="-457200" algn="l">
              <a:buFont typeface="Arial" panose="020B0604020202020204" pitchFamily="34" charset="0"/>
              <a:buChar char="•"/>
            </a:pPr>
            <a:r>
              <a:rPr lang="tr-TR" dirty="0" smtClean="0">
                <a:solidFill>
                  <a:schemeClr val="tx1"/>
                </a:solidFill>
              </a:rPr>
              <a:t>Yanık </a:t>
            </a:r>
            <a:r>
              <a:rPr lang="tr-TR" dirty="0">
                <a:solidFill>
                  <a:schemeClr val="tx1"/>
                </a:solidFill>
              </a:rPr>
              <a:t>ünitesi diye gün bölünüyor ancak orada pek verim alınamıyor, onun yerine polikliniklere ağırlık verilip pansuman, dikiş gibi temel cerrahi konulara </a:t>
            </a:r>
            <a:r>
              <a:rPr lang="tr-TR" dirty="0" err="1">
                <a:solidFill>
                  <a:schemeClr val="tx1"/>
                </a:solidFill>
              </a:rPr>
              <a:t>eğilinebilir</a:t>
            </a:r>
            <a:endParaRPr lang="tr-TR" dirty="0">
              <a:solidFill>
                <a:schemeClr val="tx1"/>
              </a:solidFill>
            </a:endParaRPr>
          </a:p>
        </p:txBody>
      </p:sp>
    </p:spTree>
    <p:extLst>
      <p:ext uri="{BB962C8B-B14F-4D97-AF65-F5344CB8AC3E}">
        <p14:creationId xmlns:p14="http://schemas.microsoft.com/office/powerpoint/2010/main" xmlns="" val="1869603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smtClean="0">
                <a:solidFill>
                  <a:srgbClr val="FF0000"/>
                </a:solidFill>
              </a:rPr>
              <a:t>ÇOCUK RUH SAĞLIĞI VE HASTALIKLARI STAJI</a:t>
            </a:r>
            <a:endParaRPr lang="tr-TR" b="1" dirty="0">
              <a:solidFill>
                <a:srgbClr val="FF0000"/>
              </a:solidFill>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xmlns="" val="1832792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755576" y="980728"/>
            <a:ext cx="6768752" cy="3816424"/>
          </a:xfrm>
        </p:spPr>
        <p:txBody>
          <a:bodyPr/>
          <a:lstStyle/>
          <a:p>
            <a:pPr marL="457200" indent="-457200" algn="l">
              <a:buFont typeface="Arial" panose="020B0604020202020204" pitchFamily="34" charset="0"/>
              <a:buChar char="•"/>
            </a:pPr>
            <a:r>
              <a:rPr lang="tr-TR" dirty="0" smtClean="0">
                <a:solidFill>
                  <a:schemeClr val="tx1"/>
                </a:solidFill>
              </a:rPr>
              <a:t>Pratik uygulamaları çok verimli geçti.</a:t>
            </a:r>
          </a:p>
          <a:p>
            <a:pPr marL="457200" indent="-457200" algn="l">
              <a:buFont typeface="Arial" panose="020B0604020202020204" pitchFamily="34" charset="0"/>
              <a:buChar char="•"/>
            </a:pPr>
            <a:r>
              <a:rPr lang="tr-TR" dirty="0" smtClean="0">
                <a:solidFill>
                  <a:schemeClr val="tx1"/>
                </a:solidFill>
              </a:rPr>
              <a:t>Teorik ders sayısı arttırılabilir</a:t>
            </a:r>
            <a:r>
              <a:rPr lang="tr-TR" dirty="0" smtClean="0">
                <a:solidFill>
                  <a:schemeClr val="tx1"/>
                </a:solidFill>
              </a:rPr>
              <a:t>.</a:t>
            </a:r>
          </a:p>
          <a:p>
            <a:pPr marL="457200" indent="-457200" algn="l">
              <a:buFont typeface="Arial" panose="020B0604020202020204" pitchFamily="34" charset="0"/>
              <a:buChar char="•"/>
            </a:pPr>
            <a:endParaRPr lang="tr-TR" dirty="0">
              <a:solidFill>
                <a:schemeClr val="tx1"/>
              </a:solidFill>
            </a:endParaRPr>
          </a:p>
        </p:txBody>
      </p:sp>
    </p:spTree>
    <p:extLst>
      <p:ext uri="{BB962C8B-B14F-4D97-AF65-F5344CB8AC3E}">
        <p14:creationId xmlns:p14="http://schemas.microsoft.com/office/powerpoint/2010/main" xmlns="" val="3090677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smtClean="0">
                <a:solidFill>
                  <a:srgbClr val="FF0000"/>
                </a:solidFill>
              </a:rPr>
              <a:t>İÇ HASTALIKLARI STAJI</a:t>
            </a:r>
            <a:endParaRPr lang="tr-TR" b="1" dirty="0">
              <a:solidFill>
                <a:srgbClr val="FF0000"/>
              </a:solidFill>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xmlns="" val="4033603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1"/>
            <a:ext cx="8219256" cy="3845024"/>
          </a:xfrm>
        </p:spPr>
        <p:txBody>
          <a:bodyPr>
            <a:normAutofit fontScale="77500" lnSpcReduction="20000"/>
          </a:bodyPr>
          <a:lstStyle/>
          <a:p>
            <a:r>
              <a:rPr lang="tr-TR" sz="4100" dirty="0" smtClean="0"/>
              <a:t>Fizik muayene eğitimi anlamında dâhiliye stajı çok yetersiz kalıyor, sene başındaki fizik muayene stajı işaret ediliyor ancak herkes aynı yeterli pratik şartlarında eğitim göremiyor, özellikle fizik muayene sınavı yapan bir staj da olduğu için uygulamalı eğitimi asistan ve hocalara küçük gruplar şeklinde dağıtılarak viziteler şeklinde uygun saatlerde yapılabilir.</a:t>
            </a:r>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836712"/>
            <a:ext cx="7200800" cy="5289451"/>
          </a:xfrm>
        </p:spPr>
        <p:txBody>
          <a:bodyPr>
            <a:normAutofit lnSpcReduction="10000"/>
          </a:bodyPr>
          <a:lstStyle/>
          <a:p>
            <a:r>
              <a:rPr lang="tr-TR" dirty="0" smtClean="0"/>
              <a:t>Bu sene bir grubumuzda yaşanan sınava 1hafta kala sınav tarihinin erkene çekilmesi, birçok öğrenci arkadaşımızda büyük telaşa ve sorunlara neden oldu. Öğrencilerin de kendi çalışma planlamalarını oluşturması açısından bu gibi sınav değişikliklerinin daha erken staj başında veya 1 ay kala açıklanması gereklidir. </a:t>
            </a:r>
          </a:p>
          <a:p>
            <a:r>
              <a:rPr lang="tr-TR" dirty="0" smtClean="0"/>
              <a:t>Onkolojik aciller dersi tekrar müfredata sokulmalıdır.</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403648" y="692696"/>
            <a:ext cx="6480720" cy="5096450"/>
          </a:xfrm>
        </p:spPr>
        <p:txBody>
          <a:bodyPr>
            <a:noAutofit/>
          </a:bodyPr>
          <a:lstStyle/>
          <a:p>
            <a:pPr marL="342900" indent="-342900" algn="l">
              <a:buFont typeface="Arial" panose="020B0604020202020204" pitchFamily="34" charset="0"/>
              <a:buChar char="•"/>
            </a:pPr>
            <a:r>
              <a:rPr lang="tr-TR" dirty="0" smtClean="0">
                <a:solidFill>
                  <a:schemeClr val="tx1"/>
                </a:solidFill>
              </a:rPr>
              <a:t>Dâhiliye </a:t>
            </a:r>
            <a:r>
              <a:rPr lang="tr-TR" dirty="0">
                <a:solidFill>
                  <a:schemeClr val="tx1"/>
                </a:solidFill>
              </a:rPr>
              <a:t>dersleri mutlaka sabaha alınıp öğleden sonrası pratik saatlere ayrılmalı, öğlen saatlerinde elden gelebildiğince en az sayıda ders olmalı bu plan içerisinde.</a:t>
            </a:r>
          </a:p>
          <a:p>
            <a:pPr algn="l"/>
            <a:endParaRPr lang="tr-TR" dirty="0"/>
          </a:p>
        </p:txBody>
      </p:sp>
    </p:spTree>
    <p:extLst>
      <p:ext uri="{BB962C8B-B14F-4D97-AF65-F5344CB8AC3E}">
        <p14:creationId xmlns:p14="http://schemas.microsoft.com/office/powerpoint/2010/main" xmlns="" val="439422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132856"/>
            <a:ext cx="8229600" cy="1143000"/>
          </a:xfrm>
        </p:spPr>
        <p:txBody>
          <a:bodyPr/>
          <a:lstStyle/>
          <a:p>
            <a:r>
              <a:rPr lang="tr-TR" b="1" dirty="0" smtClean="0">
                <a:solidFill>
                  <a:srgbClr val="FF0000"/>
                </a:solidFill>
              </a:rPr>
              <a:t>RADYOLOJİ STAJI</a:t>
            </a:r>
            <a:endParaRPr lang="tr-TR" b="1" dirty="0">
              <a:solidFill>
                <a:srgbClr val="FF0000"/>
              </a:solidFill>
            </a:endParaRPr>
          </a:p>
        </p:txBody>
      </p:sp>
    </p:spTree>
    <p:extLst>
      <p:ext uri="{BB962C8B-B14F-4D97-AF65-F5344CB8AC3E}">
        <p14:creationId xmlns:p14="http://schemas.microsoft.com/office/powerpoint/2010/main" xmlns="" val="1845336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Verimli bir stajdı</a:t>
            </a:r>
          </a:p>
          <a:p>
            <a:r>
              <a:rPr lang="tr-TR" dirty="0" smtClean="0"/>
              <a:t>Senenin başında alınması diğer stajlar için daha destekleyici olur</a:t>
            </a:r>
          </a:p>
          <a:p>
            <a:r>
              <a:rPr lang="tr-TR" dirty="0" smtClean="0"/>
              <a:t>Ve hocalar ile yapılan film okumalarından çok fayda gördük sayısı arttırılabilir</a:t>
            </a:r>
          </a:p>
        </p:txBody>
      </p:sp>
    </p:spTree>
    <p:extLst>
      <p:ext uri="{BB962C8B-B14F-4D97-AF65-F5344CB8AC3E}">
        <p14:creationId xmlns:p14="http://schemas.microsoft.com/office/powerpoint/2010/main" xmlns="" val="1349428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GENEL GERİBİLDİRİMLER</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dirty="0" smtClean="0"/>
              <a:t>Staj yazılı sonuçlarıyla pratik sözlü notları ayrı ayrı açıklanmalıdır, bu bir haktır ve bu sene oluşan puan hesaplama hataları yine bir hocanın öğrencisine yazılı notunu söylemesiyle anlaşılmıştır, bu durumda hesap hatalarının da önüne geçmiş oluruz.</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71600" y="836712"/>
            <a:ext cx="6400800" cy="4802088"/>
          </a:xfrm>
        </p:spPr>
        <p:txBody>
          <a:bodyPr/>
          <a:lstStyle/>
          <a:p>
            <a:pPr marL="457200" indent="-457200" algn="l">
              <a:buFont typeface="Arial" panose="020B0604020202020204" pitchFamily="34" charset="0"/>
              <a:buChar char="•"/>
            </a:pPr>
            <a:r>
              <a:rPr lang="tr-TR" dirty="0" smtClean="0">
                <a:solidFill>
                  <a:schemeClr val="tx1"/>
                </a:solidFill>
              </a:rPr>
              <a:t>Pratikleri öğrenciler kendi üzerinde yaptığı için çok verim alamıyoruz.</a:t>
            </a:r>
          </a:p>
          <a:p>
            <a:pPr marL="457200" indent="-457200" algn="l">
              <a:buFont typeface="Arial" panose="020B0604020202020204" pitchFamily="34" charset="0"/>
              <a:buChar char="•"/>
            </a:pPr>
            <a:r>
              <a:rPr lang="tr-TR" dirty="0" smtClean="0">
                <a:solidFill>
                  <a:schemeClr val="tx1"/>
                </a:solidFill>
              </a:rPr>
              <a:t>Stajların içerisinde de sürekli tekrar edilen önemsenen bir konu olduğu için bu haftayı da kısa stajlardan birisine ekleyebiliriz.</a:t>
            </a:r>
            <a:endParaRPr lang="tr-TR" dirty="0">
              <a:solidFill>
                <a:schemeClr val="tx1"/>
              </a:solidFill>
            </a:endParaRPr>
          </a:p>
        </p:txBody>
      </p:sp>
    </p:spTree>
    <p:extLst>
      <p:ext uri="{BB962C8B-B14F-4D97-AF65-F5344CB8AC3E}">
        <p14:creationId xmlns:p14="http://schemas.microsoft.com/office/powerpoint/2010/main" xmlns="" val="2076091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Autofit/>
          </a:bodyPr>
          <a:lstStyle/>
          <a:p>
            <a:r>
              <a:rPr lang="tr-TR" dirty="0" smtClean="0"/>
              <a:t>Sözlü sistemi tüm genel stajlar için de dahil olmak üzere belli bir sistematiğe oturtulmalı, hocalar arasındaki farklı yaklaşımlar adaletsiz sözlü notlarını beraberinde getirebiliyor bu yüzden bilinen soru başına belli puanlamalarla sözlü puanı verilmeli, pediatri sistemi örnek alınabilir. Her bilinen sorunun bir puan karşılığı olmalı ve sınavdan bağımsız düşünülmeli çünkü sınavın zaten kendince bir yüzdesi var, sınav önemsenecekse etki miktarı arttırılabilir not hesaplamasında.</a:t>
            </a:r>
          </a:p>
          <a:p>
            <a:endParaRPr lang="tr-TR" sz="2800" dirty="0" smtClean="0"/>
          </a:p>
          <a:p>
            <a:pPr marL="0" indent="0">
              <a:buNone/>
            </a:pPr>
            <a:endParaRPr lang="tr-TR" sz="2800" dirty="0"/>
          </a:p>
        </p:txBody>
      </p:sp>
    </p:spTree>
    <p:extLst>
      <p:ext uri="{BB962C8B-B14F-4D97-AF65-F5344CB8AC3E}">
        <p14:creationId xmlns:p14="http://schemas.microsoft.com/office/powerpoint/2010/main" xmlns="" val="2118079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Küçük stajlar için özelikle de olmak üzere staj başlangıçlarında ilk gün aksaklıkları oluyor, unutkanlıklar olabiliyor o açıdan dönem 3lerde yapıldığı gibi staj başlangıç zamanlarını hatırlatan </a:t>
            </a:r>
            <a:r>
              <a:rPr lang="tr-TR" dirty="0" err="1" smtClean="0"/>
              <a:t>Google</a:t>
            </a:r>
            <a:r>
              <a:rPr lang="tr-TR" dirty="0" smtClean="0"/>
              <a:t> Takvim tarzı bir uygulama yine hatırlatıcı bir şekilde oluşturulabilir. </a:t>
            </a: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962440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C:\Users\PC\Desktop\15267505_1780290805522076_6512814864100493002_n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878"/>
            <a:ext cx="9108504" cy="6831378"/>
          </a:xfrm>
        </p:spPr>
      </p:pic>
    </p:spTree>
    <p:extLst>
      <p:ext uri="{BB962C8B-B14F-4D97-AF65-F5344CB8AC3E}">
        <p14:creationId xmlns:p14="http://schemas.microsoft.com/office/powerpoint/2010/main" xmlns="" val="4207313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695400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xmlns="" val="3366357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3545210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1767696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08826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smtClean="0">
                <a:solidFill>
                  <a:srgbClr val="FF0000"/>
                </a:solidFill>
              </a:rPr>
              <a:t>KARDİYOLOJİ STAJI</a:t>
            </a:r>
            <a:endParaRPr lang="tr-TR" b="1" dirty="0">
              <a:solidFill>
                <a:srgbClr val="FF0000"/>
              </a:solidFill>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xmlns="" val="4003749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764704"/>
            <a:ext cx="9144000" cy="5361459"/>
          </a:xfrm>
        </p:spPr>
        <p:txBody>
          <a:bodyPr>
            <a:normAutofit/>
          </a:bodyPr>
          <a:lstStyle/>
          <a:p>
            <a:pPr marL="0" indent="0" algn="ctr">
              <a:buNone/>
            </a:pPr>
            <a:r>
              <a:rPr lang="tr-TR" sz="4800" b="1" dirty="0" smtClean="0">
                <a:solidFill>
                  <a:srgbClr val="00B0F0"/>
                </a:solidFill>
                <a:latin typeface="Cambria" panose="02040503050406030204" pitchFamily="18" charset="0"/>
              </a:rPr>
              <a:t>SİZLERİ </a:t>
            </a:r>
            <a:r>
              <a:rPr lang="tr-TR" sz="4800" b="1" dirty="0" smtClean="0">
                <a:solidFill>
                  <a:srgbClr val="92D050"/>
                </a:solidFill>
                <a:latin typeface="Cambria" panose="02040503050406030204" pitchFamily="18" charset="0"/>
              </a:rPr>
              <a:t>ÇOK</a:t>
            </a:r>
            <a:r>
              <a:rPr lang="tr-TR" sz="4800" b="1" dirty="0" smtClean="0">
                <a:solidFill>
                  <a:srgbClr val="00B0F0"/>
                </a:solidFill>
                <a:latin typeface="Cambria" panose="02040503050406030204" pitchFamily="18" charset="0"/>
              </a:rPr>
              <a:t> </a:t>
            </a:r>
            <a:r>
              <a:rPr lang="tr-TR" sz="4800" b="1" dirty="0" smtClean="0">
                <a:solidFill>
                  <a:srgbClr val="FF0000"/>
                </a:solidFill>
                <a:latin typeface="Cambria" panose="02040503050406030204" pitchFamily="18" charset="0"/>
              </a:rPr>
              <a:t>SEVİYORUZ</a:t>
            </a:r>
            <a:r>
              <a:rPr lang="tr-TR" sz="4800" b="1" dirty="0" smtClean="0">
                <a:solidFill>
                  <a:srgbClr val="00B0F0"/>
                </a:solidFill>
                <a:latin typeface="Cambria" panose="02040503050406030204" pitchFamily="18" charset="0"/>
              </a:rPr>
              <a:t> </a:t>
            </a:r>
            <a:r>
              <a:rPr lang="tr-TR" sz="4800" b="1" dirty="0" smtClean="0">
                <a:solidFill>
                  <a:srgbClr val="FFC000"/>
                </a:solidFill>
                <a:latin typeface="Cambria" panose="02040503050406030204" pitchFamily="18" charset="0"/>
              </a:rPr>
              <a:t>HOCAM</a:t>
            </a:r>
            <a:r>
              <a:rPr lang="tr-TR" sz="4800" b="1" dirty="0" smtClean="0">
                <a:solidFill>
                  <a:srgbClr val="00B0F0"/>
                </a:solidFill>
                <a:latin typeface="Cambria" panose="02040503050406030204" pitchFamily="18" charset="0"/>
              </a:rPr>
              <a:t> </a:t>
            </a:r>
            <a:r>
              <a:rPr lang="tr-TR" sz="4800" b="1" dirty="0" smtClean="0">
                <a:solidFill>
                  <a:srgbClr val="7030A0"/>
                </a:solidFill>
                <a:latin typeface="Cambria" panose="02040503050406030204" pitchFamily="18" charset="0"/>
              </a:rPr>
              <a:t>BİZE </a:t>
            </a:r>
            <a:r>
              <a:rPr lang="tr-TR" sz="4800" b="1" dirty="0" smtClean="0">
                <a:solidFill>
                  <a:schemeClr val="accent3">
                    <a:lumMod val="75000"/>
                  </a:schemeClr>
                </a:solidFill>
                <a:latin typeface="Cambria" panose="02040503050406030204" pitchFamily="18" charset="0"/>
              </a:rPr>
              <a:t>VE </a:t>
            </a:r>
            <a:r>
              <a:rPr lang="tr-TR" sz="4800" b="1" dirty="0" smtClean="0">
                <a:solidFill>
                  <a:schemeClr val="accent4">
                    <a:lumMod val="60000"/>
                    <a:lumOff val="40000"/>
                  </a:schemeClr>
                </a:solidFill>
                <a:latin typeface="Cambria" panose="02040503050406030204" pitchFamily="18" charset="0"/>
              </a:rPr>
              <a:t>GÖRÜŞLERİMİZE </a:t>
            </a:r>
            <a:r>
              <a:rPr lang="tr-TR" sz="4800" b="1" dirty="0" smtClean="0">
                <a:solidFill>
                  <a:srgbClr val="0070C0"/>
                </a:solidFill>
                <a:latin typeface="Cambria" panose="02040503050406030204" pitchFamily="18" charset="0"/>
              </a:rPr>
              <a:t>VERDİĞİNİZ </a:t>
            </a:r>
            <a:r>
              <a:rPr lang="tr-TR" sz="4800" b="1" dirty="0" smtClean="0">
                <a:solidFill>
                  <a:srgbClr val="D8187D"/>
                </a:solidFill>
                <a:latin typeface="Cambria" panose="02040503050406030204" pitchFamily="18" charset="0"/>
              </a:rPr>
              <a:t>KIYMETTEN</a:t>
            </a:r>
            <a:r>
              <a:rPr lang="tr-TR" sz="4800" b="1" dirty="0" smtClean="0">
                <a:solidFill>
                  <a:srgbClr val="00B0F0"/>
                </a:solidFill>
                <a:latin typeface="Cambria" panose="02040503050406030204" pitchFamily="18" charset="0"/>
              </a:rPr>
              <a:t> </a:t>
            </a:r>
            <a:r>
              <a:rPr lang="tr-TR" sz="4800" b="1" dirty="0" smtClean="0">
                <a:solidFill>
                  <a:srgbClr val="00B050"/>
                </a:solidFill>
                <a:latin typeface="Cambria" panose="02040503050406030204" pitchFamily="18" charset="0"/>
              </a:rPr>
              <a:t>DOLAYI </a:t>
            </a:r>
            <a:r>
              <a:rPr lang="tr-TR" sz="4800" b="1" dirty="0" smtClean="0">
                <a:solidFill>
                  <a:schemeClr val="accent3"/>
                </a:solidFill>
                <a:latin typeface="Cambria" panose="02040503050406030204" pitchFamily="18" charset="0"/>
              </a:rPr>
              <a:t>TEŞEKKÜR</a:t>
            </a:r>
            <a:r>
              <a:rPr lang="tr-TR" sz="4800" b="1" dirty="0" smtClean="0">
                <a:solidFill>
                  <a:srgbClr val="00B0F0"/>
                </a:solidFill>
                <a:latin typeface="Cambria" panose="02040503050406030204" pitchFamily="18" charset="0"/>
              </a:rPr>
              <a:t> </a:t>
            </a:r>
            <a:r>
              <a:rPr lang="tr-TR" sz="4800" b="1" dirty="0" smtClean="0">
                <a:solidFill>
                  <a:schemeClr val="accent6">
                    <a:lumMod val="75000"/>
                  </a:schemeClr>
                </a:solidFill>
                <a:latin typeface="Cambria" panose="02040503050406030204" pitchFamily="18" charset="0"/>
              </a:rPr>
              <a:t>EDERİZ</a:t>
            </a:r>
          </a:p>
          <a:p>
            <a:pPr marL="0" indent="0" algn="ctr">
              <a:buNone/>
            </a:pPr>
            <a:r>
              <a:rPr lang="tr-TR" sz="4800" b="1" dirty="0" smtClean="0">
                <a:solidFill>
                  <a:srgbClr val="00B0F0"/>
                </a:solidFill>
                <a:latin typeface="Cambria" panose="02040503050406030204" pitchFamily="18" charset="0"/>
                <a:sym typeface="Wingdings" panose="05000000000000000000" pitchFamily="2" charset="2"/>
              </a:rPr>
              <a:t></a:t>
            </a:r>
            <a:endParaRPr lang="tr-TR" sz="4800" b="1" dirty="0">
              <a:solidFill>
                <a:srgbClr val="00B0F0"/>
              </a:solidFill>
              <a:latin typeface="Cambria" panose="02040503050406030204" pitchFamily="18" charset="0"/>
            </a:endParaRPr>
          </a:p>
        </p:txBody>
      </p:sp>
    </p:spTree>
    <p:extLst>
      <p:ext uri="{BB962C8B-B14F-4D97-AF65-F5344CB8AC3E}">
        <p14:creationId xmlns:p14="http://schemas.microsoft.com/office/powerpoint/2010/main" xmlns="" val="2019641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971600" y="980728"/>
            <a:ext cx="7200800" cy="4824536"/>
          </a:xfrm>
        </p:spPr>
        <p:txBody>
          <a:bodyPr>
            <a:normAutofit/>
          </a:bodyPr>
          <a:lstStyle/>
          <a:p>
            <a:pPr marL="457200" indent="-457200" algn="l">
              <a:buFont typeface="Arial" panose="020B0604020202020204" pitchFamily="34" charset="0"/>
              <a:buChar char="•"/>
            </a:pPr>
            <a:r>
              <a:rPr lang="tr-TR" dirty="0" smtClean="0">
                <a:solidFill>
                  <a:schemeClr val="tx1"/>
                </a:solidFill>
              </a:rPr>
              <a:t>En </a:t>
            </a:r>
            <a:r>
              <a:rPr lang="tr-TR" dirty="0">
                <a:solidFill>
                  <a:schemeClr val="tx1"/>
                </a:solidFill>
              </a:rPr>
              <a:t>büyük sorun staj süresinin kısa olması, tüm stajlar içerisinde gerçekten eksikliğin hissedildiği önemli ve temel bir staj. Çözüm önerisi olarak kadın doğum veya genel cerrahi stajlarından bir hafta eksiltilebilir.</a:t>
            </a:r>
          </a:p>
          <a:p>
            <a:pPr algn="l"/>
            <a:r>
              <a:rPr lang="tr-TR" sz="4000" dirty="0">
                <a:solidFill>
                  <a:schemeClr val="tx1"/>
                </a:solidFill>
              </a:rPr>
              <a:t> </a:t>
            </a:r>
          </a:p>
          <a:p>
            <a:pPr algn="l"/>
            <a:endParaRPr lang="tr-TR" dirty="0"/>
          </a:p>
        </p:txBody>
      </p:sp>
    </p:spTree>
    <p:extLst>
      <p:ext uri="{BB962C8B-B14F-4D97-AF65-F5344CB8AC3E}">
        <p14:creationId xmlns:p14="http://schemas.microsoft.com/office/powerpoint/2010/main" xmlns="" val="3723328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1187624" y="1600200"/>
            <a:ext cx="6696744" cy="4525963"/>
          </a:xfrm>
        </p:spPr>
        <p:txBody>
          <a:bodyPr/>
          <a:lstStyle/>
          <a:p>
            <a:r>
              <a:rPr lang="tr-TR" dirty="0" smtClean="0"/>
              <a:t>Fizik muayene eğitimi zayıf kalıyor, küçük gruplara bölünüp verilebilir veya poliklinikte gelen hastalar üzerinden kişi, hasta başında öğrenebilir. Poliklinik pratiklerinin sayısı artırılabilir, poliklinikte tansiyon ölçtürme gibi temel görevler veriliyor bu anlamda faydalı olmuştu.</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smtClean="0">
                <a:solidFill>
                  <a:srgbClr val="FF0000"/>
                </a:solidFill>
              </a:rPr>
              <a:t>KALP DAMAR CERRAHİSİ STAJI</a:t>
            </a:r>
            <a:endParaRPr lang="tr-TR" b="1" dirty="0">
              <a:solidFill>
                <a:srgbClr val="FF0000"/>
              </a:solidFill>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xmlns="" val="140747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259632" y="1340768"/>
            <a:ext cx="7560840" cy="5976664"/>
          </a:xfrm>
        </p:spPr>
        <p:txBody>
          <a:bodyPr/>
          <a:lstStyle/>
          <a:p>
            <a:pPr marL="457200" indent="-457200" algn="l">
              <a:buFont typeface="Arial" panose="020B0604020202020204" pitchFamily="34" charset="0"/>
              <a:buChar char="•"/>
            </a:pPr>
            <a:r>
              <a:rPr lang="tr-TR" dirty="0" smtClean="0">
                <a:solidFill>
                  <a:schemeClr val="tx1"/>
                </a:solidFill>
              </a:rPr>
              <a:t>Ders programları ile hocalarımızın ameliyat günleri çakışabiliyor.</a:t>
            </a:r>
          </a:p>
          <a:p>
            <a:pPr marL="457200" indent="-457200" algn="l">
              <a:buFont typeface="Arial" panose="020B0604020202020204" pitchFamily="34" charset="0"/>
              <a:buChar char="•"/>
            </a:pPr>
            <a:r>
              <a:rPr lang="tr-TR" dirty="0" smtClean="0">
                <a:solidFill>
                  <a:schemeClr val="tx1"/>
                </a:solidFill>
              </a:rPr>
              <a:t>Ders bitimlerine hocalar ile </a:t>
            </a:r>
            <a:r>
              <a:rPr lang="tr-TR" dirty="0" err="1" smtClean="0">
                <a:solidFill>
                  <a:schemeClr val="tx1"/>
                </a:solidFill>
              </a:rPr>
              <a:t>vizit</a:t>
            </a:r>
            <a:r>
              <a:rPr lang="tr-TR" dirty="0" smtClean="0">
                <a:solidFill>
                  <a:schemeClr val="tx1"/>
                </a:solidFill>
              </a:rPr>
              <a:t> uygulamasını öneriyoruz.</a:t>
            </a:r>
          </a:p>
          <a:p>
            <a:pPr marL="457200" indent="-457200" algn="l">
              <a:buFont typeface="Arial" panose="020B0604020202020204" pitchFamily="34" charset="0"/>
              <a:buChar char="•"/>
            </a:pPr>
            <a:r>
              <a:rPr lang="tr-TR" dirty="0" smtClean="0">
                <a:solidFill>
                  <a:schemeClr val="tx1"/>
                </a:solidFill>
              </a:rPr>
              <a:t>Staj süresi kısa geliyor. Genel cerrahiden bir hafta eklenebilir.</a:t>
            </a:r>
            <a:endParaRPr lang="tr-TR" dirty="0">
              <a:solidFill>
                <a:schemeClr val="tx1"/>
              </a:solidFill>
            </a:endParaRPr>
          </a:p>
        </p:txBody>
      </p:sp>
    </p:spTree>
    <p:extLst>
      <p:ext uri="{BB962C8B-B14F-4D97-AF65-F5344CB8AC3E}">
        <p14:creationId xmlns:p14="http://schemas.microsoft.com/office/powerpoint/2010/main" xmlns="" val="1855928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smtClean="0">
                <a:solidFill>
                  <a:srgbClr val="FF0000"/>
                </a:solidFill>
              </a:rPr>
              <a:t>ÇOCUK CERRAHİSİ</a:t>
            </a:r>
            <a:endParaRPr lang="tr-TR" b="1" dirty="0">
              <a:solidFill>
                <a:srgbClr val="FF0000"/>
              </a:solidFill>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xmlns="" val="1457760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817</Words>
  <Application>Microsoft Office PowerPoint</Application>
  <PresentationFormat>Ekran Gösterisi (4:3)</PresentationFormat>
  <Paragraphs>56</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Ofis Teması</vt:lpstr>
      <vt:lpstr>10. TIP EĞİTİMİ ÖĞRENCİ ÇALIŞTAYI DÖNEM 4</vt:lpstr>
      <vt:lpstr>FİZİK MUAYENE STAJI</vt:lpstr>
      <vt:lpstr>Slayt 3</vt:lpstr>
      <vt:lpstr>KARDİYOLOJİ STAJI</vt:lpstr>
      <vt:lpstr>Slayt 5</vt:lpstr>
      <vt:lpstr>Slayt 6</vt:lpstr>
      <vt:lpstr>KALP DAMAR CERRAHİSİ STAJI</vt:lpstr>
      <vt:lpstr>Slayt 8</vt:lpstr>
      <vt:lpstr>ÇOCUK CERRAHİSİ</vt:lpstr>
      <vt:lpstr>Slayt 10</vt:lpstr>
      <vt:lpstr>KADIN DOĞUM STAJI</vt:lpstr>
      <vt:lpstr>Slayt 12</vt:lpstr>
      <vt:lpstr>GENEL CERRAHİ STAJI</vt:lpstr>
      <vt:lpstr>Slayt 14</vt:lpstr>
      <vt:lpstr>Slayt 15</vt:lpstr>
      <vt:lpstr>ÇOCUK SAĞLIĞI VE HASTALIKLARI STAJI</vt:lpstr>
      <vt:lpstr>Slayt 17</vt:lpstr>
      <vt:lpstr>Slayt 18</vt:lpstr>
      <vt:lpstr>PLASTİK REKONSTRÜKTİF VE ESTETİK CERRAHİ</vt:lpstr>
      <vt:lpstr>Slayt 20</vt:lpstr>
      <vt:lpstr>ÇOCUK RUH SAĞLIĞI VE HASTALIKLARI STAJI</vt:lpstr>
      <vt:lpstr>Slayt 22</vt:lpstr>
      <vt:lpstr>İÇ HASTALIKLARI STAJI</vt:lpstr>
      <vt:lpstr>Slayt 24</vt:lpstr>
      <vt:lpstr>Slayt 25</vt:lpstr>
      <vt:lpstr>Slayt 26</vt:lpstr>
      <vt:lpstr>RADYOLOJİ STAJI</vt:lpstr>
      <vt:lpstr>Slayt 28</vt:lpstr>
      <vt:lpstr>GENEL GERİBİLDİRİMLER</vt:lpstr>
      <vt:lpstr>Slayt 30</vt:lpstr>
      <vt:lpstr>Slayt 31</vt:lpstr>
      <vt:lpstr>Slayt 32</vt:lpstr>
      <vt:lpstr>Slayt 33</vt:lpstr>
      <vt:lpstr>Slayt 34</vt:lpstr>
      <vt:lpstr>Slayt 35</vt:lpstr>
      <vt:lpstr>Slayt 36</vt:lpstr>
      <vt:lpstr>Slayt 37</vt:lpstr>
      <vt:lpstr>Slayt 38</vt:lpstr>
      <vt:lpstr>Slayt 39</vt:lpstr>
      <vt:lpstr>Slayt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TIP EĞİTİMİ ÖĞRENCİ ÇALIŞTAYI DÖNEM 4</dc:title>
  <dc:creator>TOSHIBA</dc:creator>
  <cp:lastModifiedBy>PC</cp:lastModifiedBy>
  <cp:revision>11</cp:revision>
  <dcterms:created xsi:type="dcterms:W3CDTF">2017-05-07T19:51:24Z</dcterms:created>
  <dcterms:modified xsi:type="dcterms:W3CDTF">2017-05-07T21:26:32Z</dcterms:modified>
</cp:coreProperties>
</file>