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6" r:id="rId12"/>
    <p:sldId id="268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Yazar" initials="Y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FF8529"/>
    <a:srgbClr val="9148C8"/>
    <a:srgbClr val="D24726"/>
    <a:srgbClr val="795531"/>
    <a:srgbClr val="D2B4A6"/>
    <a:srgbClr val="734F29"/>
    <a:srgbClr val="AEB785"/>
    <a:srgbClr val="EFD5A2"/>
    <a:srgbClr val="3B3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479" autoAdjust="0"/>
  </p:normalViewPr>
  <p:slideViewPr>
    <p:cSldViewPr snapToGrid="0">
      <p:cViewPr varScale="1">
        <p:scale>
          <a:sx n="52" d="100"/>
          <a:sy n="52" d="100"/>
        </p:scale>
        <p:origin x="1416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86CD6-3FF6-4113-B98E-B3819FD4059F}" type="datetimeFigureOut">
              <a:rPr lang="tr-TR" smtClean="0"/>
              <a:t>4.5.2016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D1BC6-6304-4FB6-9FBD-5E50A1E6B67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4369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tr-TR" smtClean="0"/>
              <a:pPr/>
              <a:t>4.5.2016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Sayın</a:t>
            </a:r>
            <a:r>
              <a:rPr lang="tr-TR" baseline="0" dirty="0" smtClean="0"/>
              <a:t> hocalarım, sevgili arkadaşlar herkese </a:t>
            </a:r>
            <a:r>
              <a:rPr lang="tr-TR" sz="1200" b="1" i="0" baseline="0" dirty="0" smtClean="0">
                <a:solidFill>
                  <a:srgbClr val="FF0000"/>
                </a:solidFill>
              </a:rPr>
              <a:t>merhaba</a:t>
            </a:r>
          </a:p>
          <a:p>
            <a:r>
              <a:rPr lang="tr-TR" sz="1200" b="0" i="0" baseline="0" dirty="0" smtClean="0">
                <a:solidFill>
                  <a:srgbClr val="FF0000"/>
                </a:solidFill>
              </a:rPr>
              <a:t>Ben gözde çelik Yörükoğlu</a:t>
            </a:r>
          </a:p>
          <a:p>
            <a:r>
              <a:rPr lang="tr-TR" sz="1200" b="0" i="0" baseline="0" dirty="0" smtClean="0">
                <a:solidFill>
                  <a:srgbClr val="FF0000"/>
                </a:solidFill>
              </a:rPr>
              <a:t>2013 mezunuyum</a:t>
            </a:r>
          </a:p>
          <a:p>
            <a:r>
              <a:rPr lang="tr-TR" sz="1200" b="0" i="0" baseline="0" dirty="0" smtClean="0">
                <a:solidFill>
                  <a:srgbClr val="FF0000"/>
                </a:solidFill>
              </a:rPr>
              <a:t>Şu anda derince eğitim araştırma hastanesinde 2.5 yıllık anestezi asistanıyım</a:t>
            </a:r>
          </a:p>
          <a:p>
            <a:r>
              <a:rPr lang="tr-TR" sz="1200" b="0" i="0" baseline="0" dirty="0" smtClean="0">
                <a:solidFill>
                  <a:srgbClr val="FF0000"/>
                </a:solidFill>
              </a:rPr>
              <a:t>Şimdi sizlere derneğimizi tanıtan kısa bir sunum yapmaya çalışacağım</a:t>
            </a:r>
            <a:endParaRPr lang="en-US" b="0" i="0" dirty="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14400" rtl="1">
              <a:buNone/>
            </a:pPr>
            <a:fld id="{DF61EA0F-A667-4B49-8422-0062BC55E249}" type="slidenum">
              <a:rPr lang="en-US" sz="1200" b="0" i="0">
                <a:latin typeface="Calibri"/>
                <a:ea typeface="+mn-ea"/>
                <a:cs typeface="+mn-cs"/>
              </a:rPr>
              <a:pPr algn="l" defTabSz="914400" rtl="1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Bunlarla birlikte</a:t>
            </a:r>
          </a:p>
          <a:p>
            <a:r>
              <a:rPr lang="tr-TR" sz="1200" dirty="0" smtClean="0">
                <a:solidFill>
                  <a:schemeClr val="tx1"/>
                </a:solidFill>
              </a:rPr>
              <a:t>Derneğimiz aracılığıyla 2 fakülte öğrencimize </a:t>
            </a:r>
            <a:r>
              <a:rPr lang="tr-TR" sz="1600" b="1" dirty="0" smtClean="0">
                <a:solidFill>
                  <a:srgbClr val="FF0000"/>
                </a:solidFill>
              </a:rPr>
              <a:t>burs </a:t>
            </a:r>
            <a:r>
              <a:rPr lang="tr-TR" sz="1200" dirty="0" smtClean="0">
                <a:solidFill>
                  <a:schemeClr val="tx1"/>
                </a:solidFill>
              </a:rPr>
              <a:t>imkanı sağlandı</a:t>
            </a:r>
          </a:p>
          <a:p>
            <a:r>
              <a:rPr lang="tr-TR" sz="1200" dirty="0" smtClean="0">
                <a:solidFill>
                  <a:schemeClr val="tx1"/>
                </a:solidFill>
              </a:rPr>
              <a:t>Bence </a:t>
            </a:r>
            <a:r>
              <a:rPr lang="tr-TR" sz="1200" b="1" dirty="0" smtClean="0">
                <a:solidFill>
                  <a:schemeClr val="tx1"/>
                </a:solidFill>
              </a:rPr>
              <a:t>henüz yeni kurulmuş</a:t>
            </a:r>
            <a:r>
              <a:rPr lang="tr-TR" sz="1200" dirty="0" smtClean="0">
                <a:solidFill>
                  <a:schemeClr val="tx1"/>
                </a:solidFill>
              </a:rPr>
              <a:t>, az</a:t>
            </a:r>
            <a:r>
              <a:rPr lang="tr-TR" sz="1200" baseline="0" dirty="0" smtClean="0">
                <a:solidFill>
                  <a:schemeClr val="tx1"/>
                </a:solidFill>
              </a:rPr>
              <a:t> sayıda üyesi olan ve </a:t>
            </a:r>
            <a:r>
              <a:rPr lang="tr-TR" sz="1200" b="1" baseline="0" dirty="0" smtClean="0">
                <a:solidFill>
                  <a:schemeClr val="tx1"/>
                </a:solidFill>
              </a:rPr>
              <a:t>kısıtlı imkanları olan</a:t>
            </a:r>
            <a:r>
              <a:rPr lang="tr-TR" sz="1200" baseline="0" dirty="0" smtClean="0">
                <a:solidFill>
                  <a:schemeClr val="tx1"/>
                </a:solidFill>
              </a:rPr>
              <a:t> bir dernek için oldukça iyi bir gelişme</a:t>
            </a:r>
          </a:p>
          <a:p>
            <a:endParaRPr lang="tr-TR" sz="1200" baseline="0" dirty="0" smtClean="0">
              <a:solidFill>
                <a:schemeClr val="tx1"/>
              </a:solidFill>
            </a:endParaRPr>
          </a:p>
          <a:p>
            <a:r>
              <a:rPr lang="tr-TR" sz="1200" baseline="0" dirty="0" smtClean="0">
                <a:solidFill>
                  <a:schemeClr val="tx1"/>
                </a:solidFill>
              </a:rPr>
              <a:t>Bilimsel araştırma topluluğunun düzenlediği 5. kongreye hem </a:t>
            </a:r>
            <a:r>
              <a:rPr lang="tr-TR" sz="1200" b="1" baseline="0" dirty="0" smtClean="0">
                <a:solidFill>
                  <a:schemeClr val="tx1"/>
                </a:solidFill>
              </a:rPr>
              <a:t>sponsorluk</a:t>
            </a:r>
            <a:r>
              <a:rPr lang="tr-TR" sz="1200" baseline="0" dirty="0" smtClean="0">
                <a:solidFill>
                  <a:schemeClr val="tx1"/>
                </a:solidFill>
              </a:rPr>
              <a:t> anlamında hem </a:t>
            </a:r>
            <a:r>
              <a:rPr lang="tr-TR" sz="1200" b="1" baseline="0" dirty="0" smtClean="0">
                <a:solidFill>
                  <a:schemeClr val="tx1"/>
                </a:solidFill>
              </a:rPr>
              <a:t>bilimsel</a:t>
            </a:r>
            <a:r>
              <a:rPr lang="tr-TR" sz="1200" baseline="0" dirty="0" smtClean="0">
                <a:solidFill>
                  <a:schemeClr val="tx1"/>
                </a:solidFill>
              </a:rPr>
              <a:t> içerik anlamında elimizden geldiğince destek olduk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tr-TR" smtClean="0"/>
              <a:pPr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9502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Aslında</a:t>
            </a:r>
            <a:r>
              <a:rPr lang="tr-TR" baseline="0" dirty="0" smtClean="0"/>
              <a:t> derneğin geleceği </a:t>
            </a:r>
            <a:r>
              <a:rPr lang="tr-TR" b="1" baseline="0" dirty="0" smtClean="0"/>
              <a:t>hep beraber şekillendireceğimiz bir süreç </a:t>
            </a:r>
            <a:r>
              <a:rPr lang="tr-TR" baseline="0" dirty="0" smtClean="0"/>
              <a:t>olacak</a:t>
            </a:r>
          </a:p>
          <a:p>
            <a:r>
              <a:rPr lang="tr-TR" baseline="0" dirty="0" smtClean="0"/>
              <a:t>Toplantılarımızda dernek olarak ne tür etkinlikler yapabiliriz???? fakültemize nasıl katkıda bulunabiliriz???? mezunlar arası dayanışmayı nasıl arttırabiliriz??? Hep bu konularda </a:t>
            </a:r>
            <a:r>
              <a:rPr lang="tr-TR" b="1" baseline="0" dirty="0" smtClean="0"/>
              <a:t>fikir üretmeye çalışıyoruz.</a:t>
            </a:r>
          </a:p>
          <a:p>
            <a:endParaRPr lang="tr-TR" baseline="0" dirty="0" smtClean="0"/>
          </a:p>
          <a:p>
            <a:r>
              <a:rPr lang="tr-TR" b="1" baseline="0" dirty="0" smtClean="0"/>
              <a:t>Ama aslında bugün burada bu sunumu yapıyor oluşumun da en büyük nedeni</a:t>
            </a:r>
            <a:r>
              <a:rPr lang="tr-TR" baseline="0" dirty="0" smtClean="0"/>
              <a:t> derneğin sahiplenilmesinin geliştirilmesinin ve yaygınlaştırılmasının sağlanması konusu</a:t>
            </a:r>
          </a:p>
          <a:p>
            <a:r>
              <a:rPr lang="tr-TR" baseline="0" dirty="0" smtClean="0"/>
              <a:t>Buradan size çağrı yapmak istiyorum </a:t>
            </a:r>
          </a:p>
          <a:p>
            <a:r>
              <a:rPr lang="tr-TR" baseline="0" dirty="0" smtClean="0"/>
              <a:t>Gelin derneğimizin gelişmesine yardımcı olun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tr-TR" smtClean="0"/>
              <a:pPr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3375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Aramıza katılın.</a:t>
            </a:r>
          </a:p>
          <a:p>
            <a:r>
              <a:rPr lang="tr-TR" dirty="0" smtClean="0"/>
              <a:t>Gördüğünüz gibi </a:t>
            </a:r>
            <a:r>
              <a:rPr lang="tr-TR" b="1" dirty="0" smtClean="0"/>
              <a:t>kısa sürede </a:t>
            </a:r>
            <a:r>
              <a:rPr lang="tr-TR" dirty="0" smtClean="0"/>
              <a:t>çok az </a:t>
            </a:r>
            <a:r>
              <a:rPr lang="tr-TR" b="1" dirty="0" smtClean="0"/>
              <a:t>üyeyle</a:t>
            </a:r>
            <a:r>
              <a:rPr lang="tr-TR" baseline="0" dirty="0" smtClean="0"/>
              <a:t> bile çok güzel faaliyetlerimiz oldu</a:t>
            </a:r>
          </a:p>
          <a:p>
            <a:r>
              <a:rPr lang="tr-TR" baseline="0" dirty="0" smtClean="0"/>
              <a:t>Daha çok üye daha fazla imkanla eminim ki derneğimiz çok daha iyi etkinlikler gerçekleştirilebilir.</a:t>
            </a:r>
          </a:p>
          <a:p>
            <a:r>
              <a:rPr lang="tr-TR" baseline="0" dirty="0" smtClean="0"/>
              <a:t>Bu potansiyele sahibiz.</a:t>
            </a:r>
          </a:p>
          <a:p>
            <a:endParaRPr lang="tr-TR" baseline="0" dirty="0" smtClean="0"/>
          </a:p>
          <a:p>
            <a:r>
              <a:rPr lang="tr-TR" baseline="0" dirty="0" smtClean="0"/>
              <a:t>Dayanışmanın -birlik beraberliğin ne kadar önemli olduğunu zaten hepimiz biliyoruz.. </a:t>
            </a:r>
          </a:p>
          <a:p>
            <a:r>
              <a:rPr lang="tr-TR" baseline="0" dirty="0" smtClean="0"/>
              <a:t>Bunları bu dernek çatışı altında gerçekleştirebiliriz  diye düşünüyorum.</a:t>
            </a:r>
          </a:p>
          <a:p>
            <a:endParaRPr lang="tr-TR" baseline="0" dirty="0" smtClean="0"/>
          </a:p>
          <a:p>
            <a:r>
              <a:rPr lang="tr-TR" baseline="0" dirty="0" smtClean="0"/>
              <a:t>Teşekkür ederim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tr-TR" smtClean="0"/>
              <a:pPr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214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Derneğimiz mezunlarla</a:t>
            </a:r>
            <a:r>
              <a:rPr lang="tr-TR" baseline="0" dirty="0" smtClean="0"/>
              <a:t> fakültemiz arasında ilişki kurmak </a:t>
            </a:r>
          </a:p>
          <a:p>
            <a:r>
              <a:rPr lang="tr-TR" baseline="0" dirty="0" smtClean="0"/>
              <a:t>Üyelerimizin mesleki yönden gelişmelerine</a:t>
            </a:r>
          </a:p>
          <a:p>
            <a:r>
              <a:rPr lang="tr-TR" baseline="0" dirty="0" smtClean="0"/>
              <a:t>Mesleki sorunlarının çözümüne ve</a:t>
            </a:r>
          </a:p>
          <a:p>
            <a:r>
              <a:rPr lang="tr-TR" baseline="0" dirty="0" smtClean="0"/>
              <a:t>Yaşam kalitelerinin yükseltilmesine katkıda bulunmak </a:t>
            </a:r>
            <a:r>
              <a:rPr lang="tr-TR" b="1" baseline="0" dirty="0" smtClean="0"/>
              <a:t>amacı ile kuruldu</a:t>
            </a:r>
          </a:p>
          <a:p>
            <a:r>
              <a:rPr lang="tr-TR" b="0" baseline="0" dirty="0" smtClean="0"/>
              <a:t>Üyeler ve öğrenciler arasında hem bilimsel hem de sosyal </a:t>
            </a:r>
            <a:r>
              <a:rPr lang="tr-TR" b="1" baseline="0" dirty="0" smtClean="0"/>
              <a:t>dayanışmayı sağlamak amacını güdüyoruz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538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29 aralık 2013</a:t>
            </a:r>
            <a:r>
              <a:rPr lang="tr-TR" baseline="0" dirty="0" smtClean="0"/>
              <a:t> tarihinde dekanlık toplantı salonunda</a:t>
            </a:r>
          </a:p>
          <a:p>
            <a:r>
              <a:rPr lang="tr-TR" baseline="0" dirty="0" smtClean="0"/>
              <a:t> hocalarımız ve mezun arkadaşlarımızın katıldığı bir toplantı ile derneğimizin kurulmasına karar verildi</a:t>
            </a:r>
          </a:p>
          <a:p>
            <a:r>
              <a:rPr lang="tr-TR" b="1" baseline="0" dirty="0" smtClean="0"/>
              <a:t>Burada da o toplantıya ait bir fotoğraf görüyorsunuz</a:t>
            </a:r>
          </a:p>
          <a:p>
            <a:r>
              <a:rPr lang="tr-TR" baseline="0" dirty="0" smtClean="0"/>
              <a:t>Gerekli prosedürler tamamlandıktan sonra </a:t>
            </a:r>
          </a:p>
          <a:p>
            <a:r>
              <a:rPr lang="tr-TR" baseline="0" dirty="0" smtClean="0"/>
              <a:t>1 nisan 2014 tarihinde derneğimiz kurulmuş oldu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165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fotoğrafta da kurucu üyelerimizi ve kurucu yönetim kurulunu görüyorsunuz</a:t>
            </a:r>
          </a:p>
          <a:p>
            <a:r>
              <a:rPr lang="tr-TR" b="1" dirty="0" smtClean="0"/>
              <a:t> gördüğünüz gibi bir avuç insanın hayal edip hayat verdiği bir derneğiz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9653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Derneğimizin amaçlarına </a:t>
            </a:r>
            <a:r>
              <a:rPr lang="tr-TR" b="1" dirty="0" smtClean="0"/>
              <a:t>genel</a:t>
            </a:r>
            <a:r>
              <a:rPr lang="tr-TR" b="1" baseline="0" dirty="0" smtClean="0"/>
              <a:t> hatlarıyla </a:t>
            </a:r>
            <a:r>
              <a:rPr lang="tr-TR" baseline="0" dirty="0" smtClean="0"/>
              <a:t>değinecek olursam</a:t>
            </a:r>
          </a:p>
          <a:p>
            <a:r>
              <a:rPr lang="tr-TR" baseline="0" dirty="0" smtClean="0"/>
              <a:t>Üyelerin mezuniyet sonrası eğitimlerine katkıda bulunacak </a:t>
            </a:r>
            <a:r>
              <a:rPr lang="tr-TR" sz="1200" b="1" u="sng" dirty="0" smtClean="0">
                <a:solidFill>
                  <a:schemeClr val="tx1"/>
                </a:solidFill>
              </a:rPr>
              <a:t>konferans, seminer, sempozyum </a:t>
            </a:r>
            <a:r>
              <a:rPr lang="tr-TR" sz="1200" b="0" u="none" dirty="0" smtClean="0">
                <a:solidFill>
                  <a:schemeClr val="tx1"/>
                </a:solidFill>
              </a:rPr>
              <a:t> gibi</a:t>
            </a:r>
            <a:r>
              <a:rPr lang="tr-TR" b="0" u="none" baseline="0" dirty="0" smtClean="0"/>
              <a:t> </a:t>
            </a:r>
            <a:r>
              <a:rPr lang="tr-TR" b="1" baseline="0" dirty="0" smtClean="0"/>
              <a:t>bilimsel faaliyetler düzenlemek</a:t>
            </a:r>
          </a:p>
          <a:p>
            <a:r>
              <a:rPr lang="tr-TR" dirty="0" smtClean="0"/>
              <a:t>Mezunlarımızı ve fakültemizi </a:t>
            </a:r>
            <a:r>
              <a:rPr lang="tr-TR" b="1" dirty="0" smtClean="0"/>
              <a:t>bir araya getirecek </a:t>
            </a:r>
            <a:r>
              <a:rPr lang="tr-TR" b="0" u="sng" dirty="0" smtClean="0"/>
              <a:t>gezi sergi gösteri </a:t>
            </a:r>
            <a:r>
              <a:rPr lang="tr-TR" b="0" dirty="0" smtClean="0"/>
              <a:t>gibi</a:t>
            </a:r>
            <a:r>
              <a:rPr lang="tr-TR" b="1" dirty="0" smtClean="0"/>
              <a:t> sosyal çalışmalar yapmak</a:t>
            </a:r>
          </a:p>
          <a:p>
            <a:r>
              <a:rPr lang="tr-TR" b="0" dirty="0" smtClean="0"/>
              <a:t>Ve bu çalışmalardan elde</a:t>
            </a:r>
            <a:r>
              <a:rPr lang="tr-TR" b="0" baseline="0" dirty="0" smtClean="0"/>
              <a:t> edilecek</a:t>
            </a:r>
            <a:r>
              <a:rPr lang="tr-TR" b="1" baseline="0" dirty="0" smtClean="0"/>
              <a:t> gelirler</a:t>
            </a:r>
            <a:r>
              <a:rPr lang="tr-TR" b="0" baseline="0" dirty="0" smtClean="0"/>
              <a:t> ile öğrencilerimize </a:t>
            </a:r>
            <a:r>
              <a:rPr lang="tr-TR" b="1" baseline="0" dirty="0" smtClean="0"/>
              <a:t>burs sağlamak</a:t>
            </a:r>
          </a:p>
          <a:p>
            <a:r>
              <a:rPr lang="tr-TR" b="0" baseline="0" dirty="0" smtClean="0"/>
              <a:t>Hedeflerimizden bazıları</a:t>
            </a:r>
            <a:endParaRPr lang="tr-TR" b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8902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Diğer çalışma</a:t>
            </a:r>
            <a:r>
              <a:rPr lang="tr-TR" baseline="0" dirty="0" smtClean="0"/>
              <a:t> konularımız…</a:t>
            </a:r>
          </a:p>
          <a:p>
            <a:r>
              <a:rPr lang="tr-TR" baseline="0" dirty="0" smtClean="0"/>
              <a:t>Fakültemizdeki öğrenci kulüplerinin </a:t>
            </a:r>
            <a:r>
              <a:rPr lang="tr-TR" b="1" baseline="0" dirty="0" smtClean="0"/>
              <a:t>düzenledikleri faaliyetlere yardım </a:t>
            </a:r>
            <a:r>
              <a:rPr lang="tr-TR" baseline="0" dirty="0" smtClean="0"/>
              <a:t>edilmesi</a:t>
            </a:r>
          </a:p>
          <a:p>
            <a:r>
              <a:rPr lang="tr-TR" baseline="0" dirty="0" smtClean="0"/>
              <a:t>Fakültemize </a:t>
            </a:r>
            <a:r>
              <a:rPr lang="tr-TR" b="1" baseline="0" dirty="0" smtClean="0"/>
              <a:t>gerekli durumlarda katkıda </a:t>
            </a:r>
            <a:r>
              <a:rPr lang="tr-TR" baseline="0" dirty="0" smtClean="0"/>
              <a:t>bulunulması</a:t>
            </a:r>
          </a:p>
          <a:p>
            <a:r>
              <a:rPr lang="tr-TR" baseline="0" dirty="0" smtClean="0"/>
              <a:t>Ve</a:t>
            </a:r>
          </a:p>
          <a:p>
            <a:r>
              <a:rPr lang="tr-TR" baseline="0" dirty="0" smtClean="0"/>
              <a:t>Hem </a:t>
            </a:r>
            <a:r>
              <a:rPr lang="tr-TR" b="1" baseline="0" dirty="0" smtClean="0"/>
              <a:t>sosyal</a:t>
            </a:r>
            <a:r>
              <a:rPr lang="tr-TR" baseline="0" dirty="0" smtClean="0"/>
              <a:t> hem </a:t>
            </a:r>
            <a:r>
              <a:rPr lang="tr-TR" b="1" baseline="0" dirty="0" smtClean="0"/>
              <a:t>bilimsel</a:t>
            </a:r>
            <a:r>
              <a:rPr lang="tr-TR" baseline="0" dirty="0" smtClean="0"/>
              <a:t> </a:t>
            </a:r>
            <a:r>
              <a:rPr lang="tr-TR" b="1" baseline="0" dirty="0" smtClean="0"/>
              <a:t>iletişimimizi</a:t>
            </a:r>
            <a:r>
              <a:rPr lang="tr-TR" baseline="0" dirty="0" smtClean="0"/>
              <a:t> sağlayacak internet sitesi dergi gazete gibi mecmualar yayınlamak!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3116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Şimdi sizlerle </a:t>
            </a:r>
            <a:r>
              <a:rPr lang="tr-TR" b="1" dirty="0" smtClean="0"/>
              <a:t>kuruluşumuz</a:t>
            </a:r>
            <a:r>
              <a:rPr lang="tr-TR" dirty="0" smtClean="0"/>
              <a:t> nisan </a:t>
            </a:r>
            <a:r>
              <a:rPr lang="tr-TR" baseline="0" dirty="0" smtClean="0"/>
              <a:t>2014 ten bu yana yaptığımız faaliyetlerden bazı örnekleri paylaşmak istiyorum</a:t>
            </a:r>
          </a:p>
          <a:p>
            <a:endParaRPr lang="tr-TR" baseline="0" dirty="0" smtClean="0"/>
          </a:p>
          <a:p>
            <a:r>
              <a:rPr lang="tr-TR" baseline="0" dirty="0" smtClean="0"/>
              <a:t>İlk olağan genel kurulumuz  1haziran 2014 tarihinde sapanca da yapıldı.</a:t>
            </a:r>
          </a:p>
          <a:p>
            <a:r>
              <a:rPr lang="tr-TR" baseline="0" dirty="0" smtClean="0"/>
              <a:t>Farklı dönemlerden mezunlar ve hocalarımızın katılımı ile gerçekleşti.</a:t>
            </a:r>
          </a:p>
          <a:p>
            <a:r>
              <a:rPr lang="tr-TR" baseline="0" dirty="0" smtClean="0"/>
              <a:t>Bir kahvaltı organize edildi</a:t>
            </a:r>
          </a:p>
          <a:p>
            <a:r>
              <a:rPr lang="tr-TR" baseline="0" dirty="0" smtClean="0"/>
              <a:t>Oldukça sıcak samimi bir ortam vardı.</a:t>
            </a:r>
          </a:p>
          <a:p>
            <a:r>
              <a:rPr lang="tr-TR" baseline="0" dirty="0" smtClean="0"/>
              <a:t>Hepimiz çok eğlenmiştik ve çok güzel paylaşımlarda bulunmuştuk.</a:t>
            </a:r>
          </a:p>
          <a:p>
            <a:r>
              <a:rPr lang="tr-TR" baseline="0" dirty="0" smtClean="0"/>
              <a:t>Uzun süredir bir araya gelemediğimiz arkadaşlarımızla bir araya gelmiştik.</a:t>
            </a:r>
          </a:p>
          <a:p>
            <a:r>
              <a:rPr lang="tr-TR" baseline="0" dirty="0" smtClean="0"/>
              <a:t>Bunlar da o güne ait güzel kareler.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6948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2. Geleneksel</a:t>
            </a:r>
            <a:r>
              <a:rPr lang="tr-TR" baseline="0" dirty="0" smtClean="0"/>
              <a:t> kahvaltımız 24 ekim 2015 tarihinde </a:t>
            </a:r>
          </a:p>
          <a:p>
            <a:r>
              <a:rPr lang="tr-TR" baseline="0" dirty="0" smtClean="0"/>
              <a:t>Üniversitemizin sosyal tesislerinde gerçekleşti</a:t>
            </a:r>
          </a:p>
          <a:p>
            <a:r>
              <a:rPr lang="tr-TR" baseline="0" dirty="0" smtClean="0"/>
              <a:t>Derneğimiz adına güzel karalar aldığımız bir gündü</a:t>
            </a:r>
          </a:p>
          <a:p>
            <a:r>
              <a:rPr lang="tr-TR" baseline="0" dirty="0" smtClean="0"/>
              <a:t>Bu fotoğraflarda o gün kahvaltıya katılan üyelerimize ait</a:t>
            </a:r>
          </a:p>
          <a:p>
            <a:r>
              <a:rPr lang="tr-TR" baseline="0" dirty="0" smtClean="0"/>
              <a:t>burada rektörümüze ve hocalarımızı görüyorsunuz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0265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Derneğimiz adına rektörümüze</a:t>
            </a:r>
            <a:r>
              <a:rPr lang="tr-TR" baseline="0" dirty="0" smtClean="0"/>
              <a:t> yapılan ziyaretten bir kare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tr-TR" smtClean="0"/>
              <a:pPr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720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tr-TR" smtClean="0"/>
              <a:pPr/>
              <a:t>4.5.2016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Dikdörtgen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tr-TR" smtClean="0"/>
              <a:pPr/>
              <a:t>4.5.2016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Dikdörtgen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tr-TR" smtClean="0"/>
              <a:pPr/>
              <a:t>4.5.2016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Dikdörtgen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tr-TR" smtClean="0"/>
              <a:pPr/>
              <a:t>4.5.2016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Dikdörtgen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tr-TR" smtClean="0"/>
              <a:pPr/>
              <a:t>4.5.2016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Dikdörtgen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Asıl metin stillerini düzenlemek için tıklatın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İkinci düzey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Üçüncü düzey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Dördüncü düzey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Asıl metin stillerini düzenlemek için tıklatın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İkinci düzey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Üçüncü düzey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Dördüncü düzey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tr-TR" smtClean="0"/>
              <a:pPr/>
              <a:t>4.5.2016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Dikdörtgen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Asıl metin stillerini düzenlemek için tıklatın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İkinci düzey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Üçüncü düzey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Dördüncü düzey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Asıl metin stillerini düzenlemek için tıklatın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İkinci düzey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Üçüncü düzey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Dördüncü düzey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tr-TR" smtClean="0"/>
              <a:pPr/>
              <a:t>4.5.2016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Dikdörtgen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tr-TR" smtClean="0"/>
              <a:pPr/>
              <a:t>4.5.2016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Dikdörtgen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tr-TR" smtClean="0"/>
              <a:pPr/>
              <a:t>4.5.2016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Asıl metin stillerini düzenlemek için tıklatın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İkinci düzey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Üçüncü düzey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Dördüncü düzey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tr-TR" smtClean="0"/>
              <a:pPr/>
              <a:t>4.5.2016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tr-TR" smtClean="0"/>
              <a:pPr/>
              <a:t>4.5.2016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tr-TR" smtClean="0"/>
              <a:pPr/>
              <a:t>4.5.2016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tr-TR" sz="4900" b="1" dirty="0">
                <a:latin typeface="+mn-lt"/>
              </a:rPr>
              <a:t>KOCAELİ ÜNİVERSİTESİ TIP </a:t>
            </a:r>
            <a:r>
              <a:rPr lang="tr-TR" sz="4900" b="1" dirty="0" smtClean="0">
                <a:latin typeface="+mn-lt"/>
              </a:rPr>
              <a:t>FAKÜLTESİ</a:t>
            </a:r>
            <a:r>
              <a:rPr lang="tr-TR" b="1" dirty="0" smtClean="0">
                <a:latin typeface="+mn-lt"/>
              </a:rPr>
              <a:t/>
            </a:r>
            <a:br>
              <a:rPr lang="tr-TR" b="1" dirty="0" smtClean="0">
                <a:latin typeface="+mn-lt"/>
              </a:rPr>
            </a:br>
            <a:r>
              <a:rPr lang="tr-TR" sz="8000" b="1" dirty="0" smtClean="0">
                <a:latin typeface="+mn-lt"/>
              </a:rPr>
              <a:t>MEZUNLAR</a:t>
            </a:r>
            <a:r>
              <a:rPr lang="tr-TR" sz="8000" b="1" dirty="0">
                <a:latin typeface="+mn-lt"/>
              </a:rPr>
              <a:t> DERNEĞİ</a:t>
            </a:r>
            <a:endParaRPr lang="tr-TR" sz="8000" b="1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7972423" cy="1137793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spcBef>
                <a:spcPts val="6"/>
              </a:spcBef>
              <a:buNone/>
            </a:pPr>
            <a:r>
              <a:rPr lang="tr-TR" sz="2800" b="0" i="0" dirty="0" smtClean="0">
                <a:solidFill>
                  <a:srgbClr val="D24726"/>
                </a:solidFill>
                <a:latin typeface="Segoe UI Light"/>
              </a:rPr>
              <a:t>Gözde ÇELİK YÖRÜKOĞLU</a:t>
            </a:r>
            <a:endParaRPr lang="tr-TR" sz="2800" b="0" i="0" dirty="0">
              <a:solidFill>
                <a:srgbClr val="D24726"/>
              </a:solidFill>
              <a:latin typeface="Segoe UI Ligh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57" y="425807"/>
            <a:ext cx="4087868" cy="1946387"/>
          </a:xfrm>
          <a:prstGeom prst="rect">
            <a:avLst/>
          </a:prstGeom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5" y="425807"/>
            <a:ext cx="1946387" cy="194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Faaliyetlerimiz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</a:rPr>
              <a:t>Derneğimiz aracılığıyla 2 fakülte öğrencimize </a:t>
            </a:r>
            <a:r>
              <a:rPr lang="tr-TR" sz="3200" b="1" dirty="0" smtClean="0">
                <a:solidFill>
                  <a:srgbClr val="FF0000"/>
                </a:solidFill>
              </a:rPr>
              <a:t>burs </a:t>
            </a:r>
            <a:r>
              <a:rPr lang="tr-TR" sz="2400" dirty="0" smtClean="0">
                <a:solidFill>
                  <a:schemeClr val="tx1"/>
                </a:solidFill>
              </a:rPr>
              <a:t>imkanı sağlandı.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</a:rPr>
              <a:t>KOÜTBAT </a:t>
            </a:r>
            <a:r>
              <a:rPr lang="tr-TR" sz="1800" b="1" dirty="0">
                <a:solidFill>
                  <a:schemeClr val="tx1"/>
                </a:solidFill>
              </a:rPr>
              <a:t>5.Ulusal Kocaeli Üniversitesi Tıp Fakültesi Bilimsel Öğrenci </a:t>
            </a:r>
            <a:r>
              <a:rPr lang="tr-TR" sz="1800" b="1" dirty="0" smtClean="0">
                <a:solidFill>
                  <a:schemeClr val="tx1"/>
                </a:solidFill>
              </a:rPr>
              <a:t>Kongresi</a:t>
            </a:r>
            <a:r>
              <a:rPr lang="tr-TR" sz="1800" dirty="0" smtClean="0">
                <a:solidFill>
                  <a:schemeClr val="tx1"/>
                </a:solidFill>
              </a:rPr>
              <a:t>’ne destek olundu.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34" y="3361386"/>
            <a:ext cx="2441874" cy="34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792" y="248700"/>
            <a:ext cx="3153849" cy="3153849"/>
          </a:xfrm>
          <a:prstGeom prst="rect">
            <a:avLst/>
          </a:prstGeom>
          <a:effectLst>
            <a:outerShdw blurRad="368300" dist="203200" dir="18420000" sx="104000" sy="104000" algn="bl" rotWithShape="0">
              <a:prstClr val="black">
                <a:alpha val="80000"/>
              </a:prstClr>
            </a:outerShdw>
          </a:effectLst>
          <a:scene3d>
            <a:camera prst="perspectiveLeft"/>
            <a:lightRig rig="threePt" dir="t"/>
          </a:scene3d>
          <a:sp3d/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mbria" panose="02040503050406030204" pitchFamily="18" charset="0"/>
                <a:cs typeface="Times New Roman" panose="02020603050405020304" pitchFamily="18" charset="0"/>
              </a:rPr>
              <a:t>Derneğin Geleceği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Dernek </a:t>
            </a:r>
            <a:r>
              <a:rPr lang="tr-TR" sz="24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olarak </a:t>
            </a:r>
            <a:r>
              <a:rPr lang="tr-TR" sz="24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ne tür </a:t>
            </a:r>
            <a:r>
              <a:rPr lang="tr-TR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etkinlikler</a:t>
            </a:r>
            <a:r>
              <a:rPr lang="tr-TR" sz="24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yapabiliriz?</a:t>
            </a:r>
            <a:endParaRPr lang="tr-TR" sz="24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Dernek olarak fakültemize </a:t>
            </a:r>
            <a:r>
              <a:rPr lang="tr-TR" sz="24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nasıl </a:t>
            </a:r>
            <a:r>
              <a:rPr lang="tr-TR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katkılarda</a:t>
            </a:r>
            <a:r>
              <a:rPr lang="tr-TR" sz="24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bulunabiliriz?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Dernek üyeleri fakülte ile </a:t>
            </a:r>
            <a:r>
              <a:rPr lang="tr-TR" sz="24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ne tür </a:t>
            </a:r>
            <a:r>
              <a:rPr lang="tr-TR" sz="2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ortak çalışmalar </a:t>
            </a:r>
            <a:r>
              <a:rPr lang="tr-TR" sz="24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yürütebilir?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Mezunlar arasında </a:t>
            </a: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dayanışmayı</a:t>
            </a:r>
            <a:r>
              <a:rPr lang="tr-TR" sz="24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nasıl arttırabiliriz?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Derneğin sahiplenilmesi ve geliştirilip yaygınlaştırılması </a:t>
            </a:r>
            <a:r>
              <a:rPr lang="tr-TR" sz="24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nasıl sağlanabilir</a:t>
            </a:r>
            <a:r>
              <a:rPr lang="tr-TR" sz="24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tr-TR" sz="24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7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73819" y="5125791"/>
            <a:ext cx="6695940" cy="1635617"/>
          </a:xfrm>
        </p:spPr>
        <p:txBody>
          <a:bodyPr/>
          <a:lstStyle/>
          <a:p>
            <a:pPr algn="ctr"/>
            <a:r>
              <a:rPr lang="tr-TR" sz="5400" b="1" dirty="0" smtClean="0">
                <a:solidFill>
                  <a:srgbClr val="FF0000"/>
                </a:solidFill>
              </a:rPr>
              <a:t>www.</a:t>
            </a:r>
            <a:r>
              <a:rPr lang="tr-TR" sz="5400" b="1" dirty="0" smtClean="0">
                <a:solidFill>
                  <a:schemeClr val="tx1"/>
                </a:solidFill>
              </a:rPr>
              <a:t>kou</a:t>
            </a:r>
            <a:r>
              <a:rPr lang="tr-TR" sz="5400" b="1" dirty="0" smtClean="0">
                <a:solidFill>
                  <a:srgbClr val="FF0000"/>
                </a:solidFill>
              </a:rPr>
              <a:t>tf</a:t>
            </a:r>
            <a:r>
              <a:rPr lang="tr-TR" sz="5400" b="1" dirty="0" smtClean="0">
                <a:solidFill>
                  <a:srgbClr val="00B050"/>
                </a:solidFill>
              </a:rPr>
              <a:t>mez</a:t>
            </a:r>
            <a:r>
              <a:rPr lang="tr-TR" sz="5400" b="1" dirty="0" smtClean="0">
                <a:solidFill>
                  <a:schemeClr val="accent1">
                    <a:lumMod val="75000"/>
                  </a:schemeClr>
                </a:solidFill>
              </a:rPr>
              <a:t>der</a:t>
            </a:r>
            <a:r>
              <a:rPr lang="tr-TR" sz="5400" b="1" dirty="0" smtClean="0">
                <a:solidFill>
                  <a:srgbClr val="FF0000"/>
                </a:solidFill>
              </a:rPr>
              <a:t>.org</a:t>
            </a:r>
            <a:r>
              <a:rPr lang="tr-TR" sz="5400" b="1" dirty="0" smtClean="0"/>
              <a:t/>
            </a:r>
            <a:br>
              <a:rPr lang="tr-TR" sz="5400" b="1" dirty="0" smtClean="0"/>
            </a:br>
            <a:r>
              <a:rPr lang="tr-TR" sz="4400" b="1" dirty="0" smtClean="0">
                <a:solidFill>
                  <a:schemeClr val="accent1">
                    <a:lumMod val="75000"/>
                  </a:schemeClr>
                </a:solidFill>
              </a:rPr>
              <a:t>0 262 303 79 42</a:t>
            </a:r>
            <a:endParaRPr lang="tr-T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990601" y="2258421"/>
            <a:ext cx="4508715" cy="2187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D247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Aramıza katılın!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sz="36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159" y="2002664"/>
            <a:ext cx="3897200" cy="29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Biz kimiz?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838201" y="1635617"/>
            <a:ext cx="10515600" cy="454134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dirty="0">
                <a:solidFill>
                  <a:schemeClr val="tx1"/>
                </a:solidFill>
              </a:rPr>
              <a:t>Dernek, </a:t>
            </a:r>
            <a:endParaRPr lang="tr-TR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tr-TR" dirty="0" smtClean="0">
                <a:solidFill>
                  <a:schemeClr val="tx1"/>
                </a:solidFill>
              </a:rPr>
              <a:t>Kocaeli </a:t>
            </a:r>
            <a:r>
              <a:rPr lang="tr-TR" dirty="0">
                <a:solidFill>
                  <a:schemeClr val="tx1"/>
                </a:solidFill>
              </a:rPr>
              <a:t>Üniversitesi Tıp Fakültesi'nden mezun olanlarla Fakülte arasında </a:t>
            </a:r>
            <a:r>
              <a:rPr lang="tr-TR" sz="2000" b="1" dirty="0">
                <a:solidFill>
                  <a:schemeClr val="tx1"/>
                </a:solidFill>
              </a:rPr>
              <a:t>ilişki kurmak</a:t>
            </a:r>
            <a:r>
              <a:rPr lang="tr-TR" sz="2000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tr-TR" dirty="0" smtClean="0">
                <a:solidFill>
                  <a:schemeClr val="tx1"/>
                </a:solidFill>
              </a:rPr>
              <a:t>üyelerin 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meslek</a:t>
            </a:r>
            <a:r>
              <a:rPr lang="tr-TR" sz="2400" b="1" dirty="0">
                <a:solidFill>
                  <a:schemeClr val="tx1"/>
                </a:solidFill>
              </a:rPr>
              <a:t> yönünden gelişmelerine</a:t>
            </a:r>
            <a:r>
              <a:rPr lang="tr-TR" sz="2000" dirty="0">
                <a:solidFill>
                  <a:schemeClr val="tx1"/>
                </a:solidFill>
              </a:rPr>
              <a:t>, </a:t>
            </a:r>
            <a:endParaRPr lang="tr-TR" sz="20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tr-TR" dirty="0" smtClean="0">
                <a:solidFill>
                  <a:schemeClr val="tx1"/>
                </a:solidFill>
              </a:rPr>
              <a:t>mesleki </a:t>
            </a:r>
            <a:r>
              <a:rPr lang="tr-TR" sz="2000" b="1" dirty="0">
                <a:solidFill>
                  <a:srgbClr val="795531"/>
                </a:solidFill>
              </a:rPr>
              <a:t>sorunlarının</a:t>
            </a:r>
            <a:r>
              <a:rPr lang="tr-TR" sz="2000" b="1" dirty="0">
                <a:solidFill>
                  <a:schemeClr val="tx1"/>
                </a:solidFill>
              </a:rPr>
              <a:t> çözümüne</a:t>
            </a:r>
            <a:r>
              <a:rPr lang="tr-TR" sz="1800" dirty="0">
                <a:solidFill>
                  <a:schemeClr val="tx1"/>
                </a:solidFill>
              </a:rPr>
              <a:t>, </a:t>
            </a:r>
            <a:endParaRPr lang="tr-TR" sz="18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tr-TR" sz="2400" b="1" dirty="0" smtClean="0">
                <a:solidFill>
                  <a:srgbClr val="00B050"/>
                </a:solidFill>
              </a:rPr>
              <a:t>yaşam </a:t>
            </a:r>
            <a:r>
              <a:rPr lang="tr-TR" sz="2400" b="1" dirty="0">
                <a:solidFill>
                  <a:srgbClr val="00B050"/>
                </a:solidFill>
              </a:rPr>
              <a:t>düzeyini yükseltmelerine </a:t>
            </a:r>
            <a:r>
              <a:rPr lang="tr-TR" dirty="0">
                <a:solidFill>
                  <a:schemeClr val="tx1"/>
                </a:solidFill>
              </a:rPr>
              <a:t>katkıda bulunmak, </a:t>
            </a:r>
            <a:endParaRPr lang="tr-TR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tr-TR" dirty="0" smtClean="0">
                <a:solidFill>
                  <a:schemeClr val="tx1"/>
                </a:solidFill>
              </a:rPr>
              <a:t>üyeler </a:t>
            </a:r>
            <a:r>
              <a:rPr lang="tr-TR" dirty="0">
                <a:solidFill>
                  <a:schemeClr val="tx1"/>
                </a:solidFill>
              </a:rPr>
              <a:t>arasında ve üyelerle öğrenciler arasında </a:t>
            </a:r>
            <a:r>
              <a:rPr lang="tr-TR" sz="2000" b="1" dirty="0">
                <a:solidFill>
                  <a:schemeClr val="accent2"/>
                </a:solidFill>
              </a:rPr>
              <a:t>bilimsel ve sosyal</a:t>
            </a:r>
            <a:r>
              <a:rPr lang="tr-TR" sz="3200" b="1" dirty="0">
                <a:solidFill>
                  <a:schemeClr val="accent2"/>
                </a:solidFill>
              </a:rPr>
              <a:t> dayanışmayı </a:t>
            </a:r>
            <a:r>
              <a:rPr lang="tr-TR" dirty="0" smtClean="0">
                <a:solidFill>
                  <a:schemeClr val="tx1"/>
                </a:solidFill>
              </a:rPr>
              <a:t>sağlamak amacı </a:t>
            </a:r>
            <a:r>
              <a:rPr lang="tr-TR" dirty="0">
                <a:solidFill>
                  <a:schemeClr val="tx1"/>
                </a:solidFill>
              </a:rPr>
              <a:t>ile kurulmuştur.</a:t>
            </a:r>
          </a:p>
        </p:txBody>
      </p:sp>
    </p:spTree>
    <p:extLst>
      <p:ext uri="{BB962C8B-B14F-4D97-AF65-F5344CB8AC3E}">
        <p14:creationId xmlns:p14="http://schemas.microsoft.com/office/powerpoint/2010/main" val="13668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 zaman kurulduk?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</p:spPr>
        <p:txBody>
          <a:bodyPr/>
          <a:lstStyle/>
          <a:p>
            <a:r>
              <a:rPr lang="tr-TR" sz="2400" b="1" dirty="0">
                <a:solidFill>
                  <a:schemeClr val="tx1"/>
                </a:solidFill>
              </a:rPr>
              <a:t>29 Aralık 2013 </a:t>
            </a:r>
            <a:r>
              <a:rPr lang="tr-TR" dirty="0">
                <a:solidFill>
                  <a:schemeClr val="tx1"/>
                </a:solidFill>
              </a:rPr>
              <a:t>Tarihinde Tıp Fakültesi </a:t>
            </a:r>
            <a:r>
              <a:rPr lang="tr-TR" b="1" dirty="0">
                <a:solidFill>
                  <a:schemeClr val="tx1"/>
                </a:solidFill>
              </a:rPr>
              <a:t>Dekanlık Toplantı Salonunda </a:t>
            </a:r>
            <a:r>
              <a:rPr lang="tr-TR" dirty="0">
                <a:solidFill>
                  <a:schemeClr val="tx1"/>
                </a:solidFill>
              </a:rPr>
              <a:t>alınan kararla kurulması planlanan Kocaeli Üniversitesi Tıp Fakültesi Mezunlar Derneği, Dernek merkezinin kiralanması tüzüğün hazırlanması resmi prosedürlerin tamamlanması </a:t>
            </a:r>
            <a:r>
              <a:rPr lang="tr-TR" dirty="0" smtClean="0">
                <a:solidFill>
                  <a:schemeClr val="tx1"/>
                </a:solidFill>
              </a:rPr>
              <a:t>ardından </a:t>
            </a:r>
            <a:r>
              <a:rPr lang="tr-TR" sz="2400" b="1" dirty="0" smtClean="0">
                <a:solidFill>
                  <a:srgbClr val="DD462F"/>
                </a:solidFill>
              </a:rPr>
              <a:t>1 Nisan 2014 </a:t>
            </a:r>
            <a:r>
              <a:rPr lang="tr-TR" dirty="0" smtClean="0">
                <a:solidFill>
                  <a:schemeClr val="tx1"/>
                </a:solidFill>
              </a:rPr>
              <a:t>tarihinde </a:t>
            </a:r>
            <a:r>
              <a:rPr lang="tr-TR" dirty="0">
                <a:solidFill>
                  <a:schemeClr val="tx1"/>
                </a:solidFill>
              </a:rPr>
              <a:t>resmen kuruldu.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52" y="3436841"/>
            <a:ext cx="4269698" cy="3206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887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Kurucu üyeler – Kurucu yönetim kurulu üyeleri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16" y="1831503"/>
            <a:ext cx="5785451" cy="4345460"/>
          </a:xfrm>
          <a:prstGeom prst="rect">
            <a:avLst/>
          </a:prstGeom>
          <a:effectLst/>
        </p:spPr>
      </p:pic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b="1" dirty="0" smtClean="0">
                <a:solidFill>
                  <a:schemeClr val="tx1"/>
                </a:solidFill>
              </a:rPr>
              <a:t>Derneğin kurucu üyeleri;</a:t>
            </a:r>
          </a:p>
          <a:p>
            <a:pPr>
              <a:lnSpc>
                <a:spcPct val="110000"/>
              </a:lnSpc>
            </a:pPr>
            <a:r>
              <a:rPr lang="tr-TR" dirty="0" smtClean="0">
                <a:solidFill>
                  <a:schemeClr val="tx1"/>
                </a:solidFill>
              </a:rPr>
              <a:t>Asım </a:t>
            </a:r>
            <a:r>
              <a:rPr lang="tr-TR" dirty="0" err="1" smtClean="0">
                <a:solidFill>
                  <a:schemeClr val="tx1"/>
                </a:solidFill>
              </a:rPr>
              <a:t>Tomo</a:t>
            </a:r>
            <a:r>
              <a:rPr lang="tr-TR" dirty="0" smtClean="0">
                <a:solidFill>
                  <a:schemeClr val="tx1"/>
                </a:solidFill>
              </a:rPr>
              <a:t>, Burak Can, Enes Kesim, Nur Ece Öztaş, Oğuz Mutlu, Sena Destan, Z. İpek Aydın, Alişan Burak Yaşar, Zeynep Vatansever</a:t>
            </a:r>
          </a:p>
          <a:p>
            <a:pPr>
              <a:lnSpc>
                <a:spcPct val="110000"/>
              </a:lnSpc>
            </a:pPr>
            <a:endParaRPr lang="tr-TR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tr-TR" b="1" dirty="0">
                <a:solidFill>
                  <a:schemeClr val="tx1"/>
                </a:solidFill>
              </a:rPr>
              <a:t>K</a:t>
            </a:r>
            <a:r>
              <a:rPr lang="tr-TR" b="1" dirty="0" smtClean="0">
                <a:solidFill>
                  <a:schemeClr val="tx1"/>
                </a:solidFill>
              </a:rPr>
              <a:t>urucu yönetim kurulu üyeleri;</a:t>
            </a:r>
          </a:p>
          <a:p>
            <a:pPr>
              <a:lnSpc>
                <a:spcPct val="100000"/>
              </a:lnSpc>
            </a:pPr>
            <a:r>
              <a:rPr lang="tr-TR" u="sng" dirty="0" smtClean="0">
                <a:solidFill>
                  <a:schemeClr val="tx1"/>
                </a:solidFill>
              </a:rPr>
              <a:t>Başkan: </a:t>
            </a:r>
            <a:r>
              <a:rPr lang="tr-TR" dirty="0" smtClean="0">
                <a:solidFill>
                  <a:schemeClr val="tx1"/>
                </a:solidFill>
              </a:rPr>
              <a:t>Alişan Burak Yaşar, </a:t>
            </a:r>
            <a:r>
              <a:rPr lang="tr-TR" u="sng" dirty="0" smtClean="0">
                <a:solidFill>
                  <a:schemeClr val="tx1"/>
                </a:solidFill>
              </a:rPr>
              <a:t>Genel Sekreter: </a:t>
            </a:r>
            <a:r>
              <a:rPr lang="tr-TR" dirty="0">
                <a:solidFill>
                  <a:schemeClr val="tx1"/>
                </a:solidFill>
              </a:rPr>
              <a:t>Z. İpek </a:t>
            </a:r>
            <a:r>
              <a:rPr lang="tr-TR" dirty="0" smtClean="0">
                <a:solidFill>
                  <a:schemeClr val="tx1"/>
                </a:solidFill>
              </a:rPr>
              <a:t>aydın, Enes Kesim, Burak Can, Oğuz Mutlu.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/>
              <a:t>Dernekçe </a:t>
            </a:r>
            <a:r>
              <a:rPr lang="tr-TR" b="1" i="1" dirty="0"/>
              <a:t>Sürdürülecek Çalışma Konuları ve </a:t>
            </a:r>
            <a:r>
              <a:rPr lang="tr-TR" b="1" i="1" dirty="0" smtClean="0"/>
              <a:t>Biçimleri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</a:rPr>
              <a:t>Üyelerin </a:t>
            </a:r>
            <a:r>
              <a:rPr lang="tr-TR" sz="1800" dirty="0">
                <a:solidFill>
                  <a:schemeClr val="tx1"/>
                </a:solidFill>
              </a:rPr>
              <a:t>mezuniyet sonrası sürekli eğitimi amacıyla tıpta son gelişmeleri inceleyen, tartışan </a:t>
            </a:r>
            <a:r>
              <a:rPr lang="tr-TR" sz="1800" u="sng" dirty="0">
                <a:solidFill>
                  <a:schemeClr val="tx1"/>
                </a:solidFill>
              </a:rPr>
              <a:t>konferans, seminer, sempozyum ve paneller </a:t>
            </a:r>
            <a:r>
              <a:rPr lang="tr-TR" sz="1800" dirty="0">
                <a:solidFill>
                  <a:schemeClr val="tx1"/>
                </a:solidFill>
              </a:rPr>
              <a:t>türünde </a:t>
            </a:r>
            <a:r>
              <a:rPr lang="tr-TR" sz="2000" b="1" dirty="0">
                <a:solidFill>
                  <a:srgbClr val="0070C0"/>
                </a:solidFill>
              </a:rPr>
              <a:t>bilimsel toplantılar </a:t>
            </a:r>
            <a:r>
              <a:rPr lang="tr-TR" sz="1800" dirty="0">
                <a:solidFill>
                  <a:schemeClr val="tx1"/>
                </a:solidFill>
              </a:rPr>
              <a:t>düzenlenmesi,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</a:rPr>
              <a:t>Mezunları </a:t>
            </a:r>
            <a:r>
              <a:rPr lang="tr-TR" sz="1800" dirty="0">
                <a:solidFill>
                  <a:schemeClr val="tx1"/>
                </a:solidFill>
              </a:rPr>
              <a:t>ve fakültedeki birimleri bir araya getirecek geziler, eğlenceler, sergiler, spor ve sanat çalışmaları, gösteriler ve yarışmalar biçiminde </a:t>
            </a:r>
            <a:r>
              <a:rPr lang="tr-TR" sz="2400" b="1" dirty="0">
                <a:solidFill>
                  <a:srgbClr val="D24726"/>
                </a:solidFill>
              </a:rPr>
              <a:t>sosyal çalışmalar </a:t>
            </a:r>
            <a:r>
              <a:rPr lang="tr-TR" sz="1800" dirty="0">
                <a:solidFill>
                  <a:schemeClr val="tx1"/>
                </a:solidFill>
              </a:rPr>
              <a:t>düzenlenmesi.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</a:rPr>
              <a:t>Bu </a:t>
            </a:r>
            <a:r>
              <a:rPr lang="tr-TR" sz="1800" dirty="0">
                <a:solidFill>
                  <a:schemeClr val="tx1"/>
                </a:solidFill>
              </a:rPr>
              <a:t>toplantılardan elde edilen gelirlerden Kocaeli Üniversitesi Tıp Fakültesi’nde okuyan öğrencilere </a:t>
            </a:r>
            <a:r>
              <a:rPr lang="tr-TR" sz="2400" b="1" u="sng" dirty="0">
                <a:solidFill>
                  <a:srgbClr val="00B050"/>
                </a:solidFill>
              </a:rPr>
              <a:t>burs </a:t>
            </a:r>
            <a:r>
              <a:rPr lang="tr-TR" sz="2400" b="1" u="sng" dirty="0" smtClean="0">
                <a:solidFill>
                  <a:srgbClr val="00B050"/>
                </a:solidFill>
              </a:rPr>
              <a:t>verilmesi.</a:t>
            </a:r>
            <a:endParaRPr lang="tr-TR" sz="24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Dernekçe Sürdürülecek Çalışma Konuları ve Biçimleri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</a:rPr>
              <a:t>Kocaeli Üniversitesinde faaliyet gösteren öğrenci kulüpleri ve onların düzenleyecekleri kongrelere/toplantılara </a:t>
            </a:r>
            <a:r>
              <a:rPr lang="tr-TR" sz="2000" b="1" i="1" dirty="0">
                <a:solidFill>
                  <a:schemeClr val="tx1"/>
                </a:solidFill>
              </a:rPr>
              <a:t>yardım</a:t>
            </a:r>
            <a:r>
              <a:rPr lang="tr-TR" sz="1800" dirty="0">
                <a:solidFill>
                  <a:schemeClr val="tx1"/>
                </a:solidFill>
              </a:rPr>
              <a:t> edilmesi.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</a:rPr>
              <a:t>Kocaeli Üniversitesi Tıp Fakültesi'ne gerekli durumlarda 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katkıda</a:t>
            </a:r>
            <a:r>
              <a:rPr lang="tr-TR" sz="1800" dirty="0">
                <a:solidFill>
                  <a:schemeClr val="tx1"/>
                </a:solidFill>
              </a:rPr>
              <a:t> bulunulması.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</a:rPr>
              <a:t>Sosyal olarak mezunlar  ve öğrenciler arasında iletişim ve etkileşime olanak kılacak şekilde, internet sitesi ,süreli süresiz gazete, dergi veya çeşitli </a:t>
            </a:r>
            <a:r>
              <a:rPr lang="tr-TR" sz="2400" b="1" dirty="0">
                <a:solidFill>
                  <a:srgbClr val="FFC000"/>
                </a:solidFill>
              </a:rPr>
              <a:t>mecmualar yayınlamak</a:t>
            </a:r>
            <a:r>
              <a:rPr lang="tr-TR" sz="1800" dirty="0">
                <a:solidFill>
                  <a:schemeClr val="tx1"/>
                </a:solidFill>
              </a:rPr>
              <a:t>, yayınlanmasına teşvik edilmesi</a:t>
            </a:r>
            <a:r>
              <a:rPr lang="tr-TR" sz="1800" dirty="0" smtClean="0">
                <a:solidFill>
                  <a:schemeClr val="tx1"/>
                </a:solidFill>
              </a:rPr>
              <a:t>.</a:t>
            </a:r>
            <a:endParaRPr lang="tr-T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1. Olağan Genel Kurul </a:t>
            </a:r>
            <a:r>
              <a:rPr lang="tr-TR" dirty="0" smtClean="0"/>
              <a:t>- </a:t>
            </a:r>
            <a:r>
              <a:rPr lang="tr-TR" sz="2800" dirty="0"/>
              <a:t>1 Haziran </a:t>
            </a:r>
            <a:r>
              <a:rPr lang="tr-TR" sz="2800" dirty="0" smtClean="0"/>
              <a:t>2014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52" y="1763108"/>
            <a:ext cx="7033912" cy="46227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46" y="1363523"/>
            <a:ext cx="5765079" cy="38476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20" y="1195170"/>
            <a:ext cx="5765079" cy="38476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glow rad="1320800">
              <a:srgbClr val="FF8529">
                <a:alpha val="88627"/>
              </a:srgb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13" y="2390340"/>
            <a:ext cx="5765079" cy="3847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736600">
              <a:srgbClr val="9148C8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85" y="1990755"/>
            <a:ext cx="5765079" cy="3847619"/>
          </a:xfrm>
          <a:prstGeom prst="rect">
            <a:avLst/>
          </a:prstGeom>
          <a:effectLst>
            <a:glow rad="863600">
              <a:srgbClr val="002060">
                <a:alpha val="93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6813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Geleneksel Kahvaltımız – 24 Ekim 2015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78" y="1382714"/>
            <a:ext cx="3549149" cy="516619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2047741"/>
            <a:ext cx="5844146" cy="328733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957" y="1387460"/>
            <a:ext cx="2903314" cy="51614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218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Rektörümüzü Ziyaretimiz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37" y="1571603"/>
            <a:ext cx="7417159" cy="4937045"/>
          </a:xfrm>
        </p:spPr>
      </p:pic>
    </p:spTree>
    <p:extLst>
      <p:ext uri="{BB962C8B-B14F-4D97-AF65-F5344CB8AC3E}">
        <p14:creationId xmlns:p14="http://schemas.microsoft.com/office/powerpoint/2010/main" val="11242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to PowerPoint_TP10292394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PowerPoint'e Hoş Geldiniz</Template>
  <TotalTime>0</TotalTime>
  <Words>759</Words>
  <Application>Microsoft Office PowerPoint</Application>
  <PresentationFormat>Geniş ekran</PresentationFormat>
  <Paragraphs>113</Paragraphs>
  <Slides>12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Segoe UI</vt:lpstr>
      <vt:lpstr>Segoe UI Light</vt:lpstr>
      <vt:lpstr>Times New Roman</vt:lpstr>
      <vt:lpstr>Welcome to PowerPoint_TP102923943</vt:lpstr>
      <vt:lpstr>KOCAELİ ÜNİVERSİTESİ TIP FAKÜLTESİ MEZUNLAR DERNEĞİ</vt:lpstr>
      <vt:lpstr>Biz kimiz?</vt:lpstr>
      <vt:lpstr>Ne zaman kurulduk?</vt:lpstr>
      <vt:lpstr>Kurucu üyeler – Kurucu yönetim kurulu üyeleri</vt:lpstr>
      <vt:lpstr>Dernekçe Sürdürülecek Çalışma Konuları ve Biçimleri</vt:lpstr>
      <vt:lpstr>Dernekçe Sürdürülecek Çalışma Konuları ve Biçimleri</vt:lpstr>
      <vt:lpstr>1. Olağan Genel Kurul - 1 Haziran 2014</vt:lpstr>
      <vt:lpstr>2. Geleneksel Kahvaltımız – 24 Ekim 2015</vt:lpstr>
      <vt:lpstr>Rektörümüzü Ziyaretimiz</vt:lpstr>
      <vt:lpstr>Faaliyetlerimiz</vt:lpstr>
      <vt:lpstr>Derneğin Geleceği</vt:lpstr>
      <vt:lpstr>www.koutfmezder.org 0 262 303 79 42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2016-05-03T14:07:28Z</dcterms:created>
  <dcterms:modified xsi:type="dcterms:W3CDTF">2016-05-04T19:30:19Z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