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5" r:id="rId4"/>
    <p:sldId id="271" r:id="rId5"/>
    <p:sldId id="266" r:id="rId6"/>
    <p:sldId id="267" r:id="rId7"/>
    <p:sldId id="268" r:id="rId8"/>
    <p:sldId id="269" r:id="rId9"/>
    <p:sldId id="270" r:id="rId10"/>
    <p:sldId id="264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886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659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1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48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701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507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13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555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675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8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14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45DD4-021B-45AB-8B35-65FE10A46B5F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BD7D-580F-431A-80D8-84CAC6EE43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032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3645024"/>
            <a:ext cx="7772400" cy="1470025"/>
          </a:xfrm>
        </p:spPr>
        <p:txBody>
          <a:bodyPr/>
          <a:lstStyle/>
          <a:p>
            <a:r>
              <a:rPr lang="tr-TR" dirty="0" smtClean="0"/>
              <a:t>KOÜ Tıp Fakültesi Program Değerlendirme Kurulu Sunumu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99992" y="5301208"/>
            <a:ext cx="4312568" cy="52846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Dr. Kenan Bek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232248" cy="319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2947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UTEAK Ziyaret Değerlendirme Raporu </a:t>
            </a:r>
            <a:br>
              <a:rPr lang="tr-TR" sz="2800" dirty="0" smtClean="0"/>
            </a:br>
            <a:r>
              <a:rPr lang="tr-TR" sz="2800" dirty="0" smtClean="0"/>
              <a:t>18.01.2018</a:t>
            </a:r>
            <a:br>
              <a:rPr lang="tr-TR" sz="2800" dirty="0" smtClean="0"/>
            </a:br>
            <a:endParaRPr lang="en-US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Eğitim Programı Başlığı</a:t>
            </a:r>
            <a:endParaRPr lang="en-US" dirty="0" smtClean="0"/>
          </a:p>
          <a:p>
            <a:r>
              <a:rPr lang="tr-TR" dirty="0" smtClean="0"/>
              <a:t>15 alt başlık</a:t>
            </a:r>
          </a:p>
          <a:p>
            <a:pPr lvl="1"/>
            <a:r>
              <a:rPr lang="tr-TR" dirty="0" smtClean="0"/>
              <a:t>9’ u güçlü </a:t>
            </a:r>
          </a:p>
          <a:p>
            <a:pPr lvl="1"/>
            <a:r>
              <a:rPr lang="tr-TR" dirty="0" smtClean="0"/>
              <a:t>9 una da geliştirilmesi gerekli </a:t>
            </a:r>
          </a:p>
          <a:p>
            <a:pPr lvl="2"/>
            <a:r>
              <a:rPr lang="tr-TR" dirty="0" smtClean="0"/>
              <a:t>Eğitim ortamlarının yeterli olmayışı</a:t>
            </a:r>
          </a:p>
          <a:p>
            <a:pPr lvl="2"/>
            <a:r>
              <a:rPr lang="tr-TR" dirty="0" smtClean="0"/>
              <a:t>Öğrenci merkezli etkinliklerin azlığı</a:t>
            </a:r>
          </a:p>
          <a:p>
            <a:pPr lvl="2"/>
            <a:r>
              <a:rPr lang="tr-TR" dirty="0" smtClean="0"/>
              <a:t>DVI içeriğinin net olmaması</a:t>
            </a:r>
          </a:p>
          <a:p>
            <a:pPr lvl="2"/>
            <a:r>
              <a:rPr lang="tr-TR" dirty="0" smtClean="0"/>
              <a:t>Düzenli geri bildirim, SGK varlığı, </a:t>
            </a:r>
          </a:p>
          <a:p>
            <a:pPr lvl="2"/>
            <a:r>
              <a:rPr lang="tr-TR" dirty="0" smtClean="0"/>
              <a:t>Bağımsız çalışma saatleri ve seçmeli derslerle ilgili yapılandırma ihtiyacı</a:t>
            </a:r>
          </a:p>
          <a:p>
            <a:pPr lvl="2"/>
            <a:r>
              <a:rPr lang="tr-TR" dirty="0" smtClean="0"/>
              <a:t>Toplumun öncelikli sağlık sorunlarının programda yeterince yer almaması</a:t>
            </a:r>
          </a:p>
          <a:p>
            <a:pPr lvl="2"/>
            <a:r>
              <a:rPr lang="tr-TR" dirty="0" smtClean="0"/>
              <a:t>Temel bilim klinik entegrasyonu az</a:t>
            </a:r>
          </a:p>
          <a:p>
            <a:pPr lvl="2"/>
            <a:r>
              <a:rPr lang="tr-TR" dirty="0" smtClean="0"/>
              <a:t>Kanıta dayalı tıp uygulamaları az</a:t>
            </a:r>
          </a:p>
          <a:p>
            <a:pPr lvl="2"/>
            <a:r>
              <a:rPr lang="tr-TR" dirty="0" smtClean="0"/>
              <a:t>Yapılandırılmış olgu temelli klinik tartışma az</a:t>
            </a:r>
          </a:p>
          <a:p>
            <a:pPr lvl="2"/>
            <a:r>
              <a:rPr lang="tr-TR" dirty="0" err="1" smtClean="0"/>
              <a:t>Mesleklerarası</a:t>
            </a:r>
            <a:r>
              <a:rPr lang="tr-TR" dirty="0" smtClean="0"/>
              <a:t> bakış açısı kazandırma uygulaması yok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33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Öğrencilerin değerlendirilmesi</a:t>
            </a:r>
          </a:p>
          <a:p>
            <a:r>
              <a:rPr lang="tr-TR" dirty="0" smtClean="0"/>
              <a:t>10 alt başlıkta</a:t>
            </a:r>
          </a:p>
          <a:p>
            <a:r>
              <a:rPr lang="tr-TR" dirty="0" smtClean="0"/>
              <a:t>9 güçlü </a:t>
            </a:r>
          </a:p>
          <a:p>
            <a:r>
              <a:rPr lang="tr-TR" dirty="0" smtClean="0"/>
              <a:t>8 geliştirilmesi gereken yön</a:t>
            </a:r>
          </a:p>
          <a:p>
            <a:pPr lvl="1"/>
            <a:r>
              <a:rPr lang="tr-TR" dirty="0" smtClean="0"/>
              <a:t>Tutum- beceri sınavı yok</a:t>
            </a:r>
          </a:p>
          <a:p>
            <a:pPr lvl="1"/>
            <a:r>
              <a:rPr lang="tr-TR" dirty="0" smtClean="0"/>
              <a:t>Klinik akıl yürütme ölçümü az</a:t>
            </a:r>
          </a:p>
          <a:p>
            <a:pPr lvl="1"/>
            <a:r>
              <a:rPr lang="tr-TR" dirty="0" smtClean="0"/>
              <a:t>Klinik staj sınavlarında hedeflerle öğrenme düzeyi ilişkisi tam kurulmamış</a:t>
            </a:r>
          </a:p>
          <a:p>
            <a:pPr lvl="1"/>
            <a:r>
              <a:rPr lang="tr-TR" dirty="0" smtClean="0"/>
              <a:t>Sınav analizleri öğretim üyeleri ile yeterli paylaşılmıyor</a:t>
            </a:r>
          </a:p>
          <a:p>
            <a:pPr lvl="1"/>
            <a:r>
              <a:rPr lang="tr-TR" dirty="0" smtClean="0"/>
              <a:t>Öğrenci bilgi sistemi tüm dönemleri kapsamıyor</a:t>
            </a:r>
          </a:p>
          <a:p>
            <a:pPr lvl="1"/>
            <a:r>
              <a:rPr lang="tr-TR" dirty="0" smtClean="0"/>
              <a:t>Farklı disiplin entegrasyonu sadece PDÖ ile yapılıyor</a:t>
            </a:r>
          </a:p>
          <a:p>
            <a:pPr lvl="1"/>
            <a:r>
              <a:rPr lang="tr-TR" dirty="0" smtClean="0"/>
              <a:t>ÖD sürecinin program üzerindeki etkileri değerlendirilmiyor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1276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değerlendirme başlığında </a:t>
            </a:r>
          </a:p>
          <a:p>
            <a:r>
              <a:rPr lang="tr-TR" dirty="0" smtClean="0"/>
              <a:t>6 alt başlıkta</a:t>
            </a:r>
          </a:p>
          <a:p>
            <a:pPr lvl="1"/>
            <a:r>
              <a:rPr lang="tr-TR" dirty="0" smtClean="0"/>
              <a:t>4 güçlü </a:t>
            </a:r>
          </a:p>
          <a:p>
            <a:pPr lvl="1"/>
            <a:r>
              <a:rPr lang="tr-TR" dirty="0" smtClean="0"/>
              <a:t>2 geliştirilmesi gereken yön belirtilmiş</a:t>
            </a:r>
          </a:p>
          <a:p>
            <a:pPr lvl="2"/>
            <a:r>
              <a:rPr lang="tr-TR" dirty="0" smtClean="0"/>
              <a:t>Kurullar arası işbirliği ve iletişim az</a:t>
            </a:r>
          </a:p>
          <a:p>
            <a:pPr lvl="2"/>
            <a:r>
              <a:rPr lang="tr-TR" dirty="0" smtClean="0"/>
              <a:t>Programın bağlamı, girdi, süreç ve çıktılarının değerlendirilmesi sınırlı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1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 Gelişim Koordinatörlüğü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Dr. Kürşat Yıldız</a:t>
            </a:r>
          </a:p>
          <a:p>
            <a:r>
              <a:rPr lang="tr-TR" dirty="0" smtClean="0"/>
              <a:t>Dr. Kenan Bek</a:t>
            </a:r>
          </a:p>
          <a:p>
            <a:r>
              <a:rPr lang="tr-TR" dirty="0" smtClean="0"/>
              <a:t>Dr. Ayşe </a:t>
            </a:r>
            <a:r>
              <a:rPr lang="tr-TR" dirty="0" err="1" smtClean="0"/>
              <a:t>Karson</a:t>
            </a:r>
            <a:endParaRPr lang="tr-TR" dirty="0" smtClean="0"/>
          </a:p>
          <a:p>
            <a:pPr lvl="1"/>
            <a:r>
              <a:rPr lang="tr-TR" dirty="0" smtClean="0"/>
              <a:t>Dönem başında temel ve klinik bilimler ile tıp eğitimindeki görev, yetki ve sorumluklarını hatırlatan iki toplantı yapıldı.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14628"/>
            <a:ext cx="8229600" cy="1143000"/>
          </a:xfrm>
        </p:spPr>
        <p:txBody>
          <a:bodyPr/>
          <a:lstStyle/>
          <a:p>
            <a:r>
              <a:rPr lang="tr-TR" dirty="0" smtClean="0"/>
              <a:t>Sabahın özeti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Bazı </a:t>
            </a:r>
            <a:r>
              <a:rPr lang="tr-TR" dirty="0" err="1" smtClean="0"/>
              <a:t>lab</a:t>
            </a:r>
            <a:r>
              <a:rPr lang="tr-TR" dirty="0" smtClean="0"/>
              <a:t> uygulamalarında materyal azlığı</a:t>
            </a:r>
          </a:p>
          <a:p>
            <a:r>
              <a:rPr lang="tr-TR" dirty="0" smtClean="0"/>
              <a:t>Amfi fiziki koşulları/ askı</a:t>
            </a:r>
          </a:p>
          <a:p>
            <a:r>
              <a:rPr lang="tr-TR" dirty="0" smtClean="0"/>
              <a:t>Kütüphane 24 saat açık olsun/BİDEM havasız</a:t>
            </a:r>
          </a:p>
          <a:p>
            <a:r>
              <a:rPr lang="tr-TR" dirty="0" smtClean="0"/>
              <a:t>Kurul süreleri homojen değil</a:t>
            </a:r>
          </a:p>
          <a:p>
            <a:r>
              <a:rPr lang="tr-TR" dirty="0" smtClean="0"/>
              <a:t>Sorular ayrıntı ve uzun soru istenmiyor</a:t>
            </a:r>
          </a:p>
          <a:p>
            <a:r>
              <a:rPr lang="tr-TR" dirty="0" smtClean="0"/>
              <a:t>Her kurul sonu dinlenme süresi (Cuma bitsin)</a:t>
            </a:r>
          </a:p>
          <a:p>
            <a:r>
              <a:rPr lang="tr-TR" dirty="0" smtClean="0"/>
              <a:t>08.40 erken (yerel saat; uzaktan gelen)</a:t>
            </a:r>
          </a:p>
          <a:p>
            <a:r>
              <a:rPr lang="tr-TR" dirty="0" smtClean="0"/>
              <a:t>Sosyal program az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Pratiklerde malzeme sorunu</a:t>
            </a:r>
          </a:p>
          <a:p>
            <a:r>
              <a:rPr lang="tr-TR" dirty="0" smtClean="0"/>
              <a:t>Görüntü alma izni </a:t>
            </a:r>
          </a:p>
          <a:p>
            <a:r>
              <a:rPr lang="tr-TR" dirty="0" smtClean="0"/>
              <a:t>Slaytlarda yazı-görsel dengesi/uzun yazı</a:t>
            </a:r>
          </a:p>
          <a:p>
            <a:r>
              <a:rPr lang="tr-TR" dirty="0" smtClean="0"/>
              <a:t>Detay soru</a:t>
            </a:r>
          </a:p>
          <a:p>
            <a:r>
              <a:rPr lang="tr-TR" dirty="0" smtClean="0"/>
              <a:t>Klinik korelasyon ve PDÖ az</a:t>
            </a:r>
          </a:p>
          <a:p>
            <a:r>
              <a:rPr lang="tr-TR" dirty="0" smtClean="0"/>
              <a:t>Amfi fiziki koşulları/ses/ısıtma</a:t>
            </a:r>
          </a:p>
          <a:p>
            <a:r>
              <a:rPr lang="tr-TR" dirty="0" smtClean="0"/>
              <a:t>Salata bitiyor/sosyal faaliyet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Amfi/projeksiyon/ışık/ses</a:t>
            </a:r>
          </a:p>
          <a:p>
            <a:r>
              <a:rPr lang="tr-TR" dirty="0" smtClean="0"/>
              <a:t>Ders değişiklikleri</a:t>
            </a:r>
          </a:p>
          <a:p>
            <a:r>
              <a:rPr lang="tr-TR" dirty="0" smtClean="0"/>
              <a:t>Sınav öncesi yeterli serbest zaman</a:t>
            </a:r>
          </a:p>
          <a:p>
            <a:r>
              <a:rPr lang="tr-TR" dirty="0" smtClean="0"/>
              <a:t>Olgu temelli ders anlatılsın</a:t>
            </a:r>
          </a:p>
          <a:p>
            <a:r>
              <a:rPr lang="tr-TR" dirty="0" smtClean="0"/>
              <a:t>PDÖ daha sık ve kurulla ilgili olsun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FM staj uygulaması verimsiz (öğrenci hasta)</a:t>
            </a:r>
          </a:p>
          <a:p>
            <a:r>
              <a:rPr lang="tr-TR" dirty="0" smtClean="0"/>
              <a:t>İç </a:t>
            </a:r>
            <a:r>
              <a:rPr lang="tr-TR" dirty="0" err="1" smtClean="0"/>
              <a:t>hast</a:t>
            </a:r>
            <a:r>
              <a:rPr lang="tr-TR" dirty="0" smtClean="0"/>
              <a:t>. T/P ders saatleri</a:t>
            </a:r>
          </a:p>
          <a:p>
            <a:r>
              <a:rPr lang="tr-TR" dirty="0" smtClean="0"/>
              <a:t>Cerrahi; pratikler sınıf dersi/yoklama sorun</a:t>
            </a:r>
          </a:p>
          <a:p>
            <a:r>
              <a:rPr lang="tr-TR" dirty="0" smtClean="0"/>
              <a:t>Kadın doğum: Doğum görmeme T/P saatleri</a:t>
            </a:r>
          </a:p>
          <a:p>
            <a:r>
              <a:rPr lang="tr-TR" dirty="0" smtClean="0"/>
              <a:t>Ç. Cerrahi: kısa, teorik çok</a:t>
            </a:r>
          </a:p>
          <a:p>
            <a:r>
              <a:rPr lang="tr-TR" dirty="0" smtClean="0"/>
              <a:t>Kardiyoloji:kısa, tam gün ders yorucu</a:t>
            </a:r>
          </a:p>
          <a:p>
            <a:r>
              <a:rPr lang="tr-TR" dirty="0" smtClean="0"/>
              <a:t>Yanık ünitesi verimsiz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SAKİN/HUZURLU/ VERİMLİ</a:t>
            </a:r>
            <a:r>
              <a:rPr lang="tr-TR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</a:p>
          <a:p>
            <a:r>
              <a:rPr lang="tr-TR" b="1" dirty="0" smtClean="0">
                <a:sym typeface="Wingdings" pitchFamily="2" charset="2"/>
              </a:rPr>
              <a:t>Olumsuz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Gruplar kalabalık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Sınavlar aynı staj içinde bile heterojen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Asansör bozuk (8 yılda bir ilk)</a:t>
            </a:r>
          </a:p>
          <a:p>
            <a:pPr lvl="1"/>
            <a:r>
              <a:rPr lang="tr-TR" b="1" dirty="0" err="1" smtClean="0">
                <a:sym typeface="Wingdings" pitchFamily="2" charset="2"/>
              </a:rPr>
              <a:t>İnternler</a:t>
            </a:r>
            <a:r>
              <a:rPr lang="tr-TR" b="1" dirty="0" smtClean="0">
                <a:sym typeface="Wingdings" pitchFamily="2" charset="2"/>
              </a:rPr>
              <a:t> </a:t>
            </a:r>
            <a:r>
              <a:rPr lang="tr-TR" b="1" dirty="0" err="1" smtClean="0">
                <a:sym typeface="Wingdings" pitchFamily="2" charset="2"/>
              </a:rPr>
              <a:t>dolaparı</a:t>
            </a:r>
            <a:r>
              <a:rPr lang="tr-TR" b="1" dirty="0" smtClean="0">
                <a:sym typeface="Wingdings" pitchFamily="2" charset="2"/>
              </a:rPr>
              <a:t> vaktinde tahliye etmiyor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KBB de 65 yazılı sınav barajı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TRSM ziyaretleri aksamış 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Yoklamalarla ilgili yakınmalar</a:t>
            </a:r>
          </a:p>
          <a:p>
            <a:pPr lvl="1"/>
            <a:r>
              <a:rPr lang="tr-TR" b="1" dirty="0" smtClean="0">
                <a:sym typeface="Wingdings" pitchFamily="2" charset="2"/>
              </a:rPr>
              <a:t>ERASMUS sorunları (Tüm dönemler ve 6. sınıf)</a:t>
            </a:r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En çok </a:t>
            </a:r>
            <a:r>
              <a:rPr lang="tr-TR" b="1" dirty="0" err="1" smtClean="0"/>
              <a:t>intern</a:t>
            </a:r>
            <a:r>
              <a:rPr lang="tr-TR" b="1" dirty="0" smtClean="0"/>
              <a:t> odası ihtiyacı (gündüz ve nöbet) vurgulandı</a:t>
            </a:r>
          </a:p>
          <a:p>
            <a:r>
              <a:rPr lang="tr-TR" dirty="0" smtClean="0"/>
              <a:t>Halk sağlığında ulaşım</a:t>
            </a:r>
          </a:p>
          <a:p>
            <a:r>
              <a:rPr lang="tr-TR" dirty="0" err="1" smtClean="0"/>
              <a:t>Sekreteryal</a:t>
            </a:r>
            <a:r>
              <a:rPr lang="tr-TR" dirty="0" smtClean="0"/>
              <a:t> işler (sonuç işleme/hasta çağırma vb)</a:t>
            </a:r>
          </a:p>
          <a:p>
            <a:r>
              <a:rPr lang="tr-TR" dirty="0" smtClean="0"/>
              <a:t>Seçmeli branşlar az</a:t>
            </a:r>
          </a:p>
          <a:p>
            <a:r>
              <a:rPr lang="tr-TR" dirty="0" smtClean="0"/>
              <a:t>Grup sayıları heterojen/iş yükü dağılımı adaletsiz</a:t>
            </a:r>
          </a:p>
          <a:p>
            <a:r>
              <a:rPr lang="tr-TR" dirty="0" smtClean="0"/>
              <a:t>Eğitim yapılandırılmış bölüm sayısı çok az</a:t>
            </a:r>
          </a:p>
          <a:p>
            <a:r>
              <a:rPr lang="tr-TR" dirty="0" smtClean="0"/>
              <a:t>Staj başı tanıtım yetersiz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442</Words>
  <Application>Microsoft Office PowerPoint</Application>
  <PresentationFormat>Ekran Gösterisi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KOÜ Tıp Fakültesi Program Değerlendirme Kurulu Sunumu</vt:lpstr>
      <vt:lpstr>Sürekli Gelişim Koordinatörlüğü</vt:lpstr>
      <vt:lpstr>Sabahın özeti</vt:lpstr>
      <vt:lpstr>Dönem 1</vt:lpstr>
      <vt:lpstr>Dönem 2</vt:lpstr>
      <vt:lpstr>Dönem 3</vt:lpstr>
      <vt:lpstr>Dönem 4</vt:lpstr>
      <vt:lpstr>Dönem 5</vt:lpstr>
      <vt:lpstr>Dönem 6</vt:lpstr>
      <vt:lpstr>UTEAK Ziyaret Değerlendirme Raporu  18.01.2018 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Pc</cp:lastModifiedBy>
  <cp:revision>11</cp:revision>
  <dcterms:created xsi:type="dcterms:W3CDTF">2018-05-02T11:12:00Z</dcterms:created>
  <dcterms:modified xsi:type="dcterms:W3CDTF">2018-05-03T10:16:28Z</dcterms:modified>
</cp:coreProperties>
</file>