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9" r:id="rId9"/>
    <p:sldId id="271" r:id="rId10"/>
    <p:sldId id="266" r:id="rId11"/>
    <p:sldId id="272" r:id="rId12"/>
    <p:sldId id="282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4365A-76F0-4371-8FB2-8BD68396471F}" type="datetimeFigureOut">
              <a:rPr lang="tr-TR" smtClean="0"/>
              <a:pPr/>
              <a:t>08.05.2017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84668-CBC0-4724-81A2-DFA27C8C2CA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KOÜ Tıp Fakültesi Program Değerlendirme Kurulu sunumu, Kapanış ve Temenniler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</a:t>
            </a:r>
            <a:r>
              <a:rPr lang="tr-TR" dirty="0" smtClean="0"/>
              <a:t>. Kenan BEK</a:t>
            </a:r>
          </a:p>
          <a:p>
            <a:r>
              <a:rPr lang="tr-TR" dirty="0" smtClean="0"/>
              <a:t>08.05.2017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Raporun 2016-17 eğitim yılı yansımaları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Bugünkü sunum özetleri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800" b="1" dirty="0" smtClean="0">
                <a:solidFill>
                  <a:srgbClr val="FF0000"/>
                </a:solidFill>
              </a:rPr>
              <a:t>Dönem 1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313 öğrenci</a:t>
            </a:r>
          </a:p>
          <a:p>
            <a:r>
              <a:rPr lang="tr-TR" dirty="0" smtClean="0"/>
              <a:t>6 kurul</a:t>
            </a:r>
          </a:p>
          <a:p>
            <a:r>
              <a:rPr lang="tr-TR" dirty="0" smtClean="0"/>
              <a:t>SAYI sorun (öğrenci, ö. üyesi, eğitim materyali)</a:t>
            </a:r>
          </a:p>
          <a:p>
            <a:r>
              <a:rPr lang="tr-TR" dirty="0" smtClean="0"/>
              <a:t>PD önerileri</a:t>
            </a:r>
          </a:p>
          <a:p>
            <a:pPr lvl="1"/>
            <a:r>
              <a:rPr lang="tr-TR" dirty="0" err="1" smtClean="0"/>
              <a:t>Pdö</a:t>
            </a:r>
            <a:r>
              <a:rPr lang="tr-TR" dirty="0" smtClean="0"/>
              <a:t> artırılmalı</a:t>
            </a:r>
          </a:p>
          <a:p>
            <a:pPr lvl="1"/>
            <a:r>
              <a:rPr lang="tr-TR" dirty="0" smtClean="0"/>
              <a:t>Kültür dersleri uzaktan eğitim!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800" b="1" dirty="0" smtClean="0">
                <a:solidFill>
                  <a:srgbClr val="FF0000"/>
                </a:solidFill>
              </a:rPr>
              <a:t>Dönem 2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SAYI temel sorun</a:t>
            </a:r>
          </a:p>
          <a:p>
            <a:r>
              <a:rPr lang="tr-TR" dirty="0" smtClean="0"/>
              <a:t>İkinci derslik etkin değil</a:t>
            </a:r>
          </a:p>
          <a:p>
            <a:r>
              <a:rPr lang="tr-TR" dirty="0" smtClean="0"/>
              <a:t>PD önerileri</a:t>
            </a:r>
          </a:p>
          <a:p>
            <a:pPr lvl="1"/>
            <a:r>
              <a:rPr lang="tr-TR" dirty="0" smtClean="0"/>
              <a:t>Öğrenci katılımı</a:t>
            </a:r>
          </a:p>
          <a:p>
            <a:pPr lvl="1"/>
            <a:r>
              <a:rPr lang="tr-TR" dirty="0" smtClean="0"/>
              <a:t>Ders notlarının önceden verilmesi</a:t>
            </a:r>
          </a:p>
          <a:p>
            <a:pPr lvl="1"/>
            <a:r>
              <a:rPr lang="tr-TR" dirty="0" smtClean="0"/>
              <a:t>Anlatılan ve programda yazan ders uyumu!</a:t>
            </a:r>
          </a:p>
          <a:p>
            <a:pPr lvl="1"/>
            <a:r>
              <a:rPr lang="tr-TR" dirty="0" smtClean="0"/>
              <a:t>Serbest zaman</a:t>
            </a:r>
          </a:p>
          <a:p>
            <a:pPr lvl="1"/>
            <a:r>
              <a:rPr lang="tr-TR" dirty="0" err="1" smtClean="0"/>
              <a:t>Google</a:t>
            </a:r>
            <a:r>
              <a:rPr lang="tr-TR" dirty="0" smtClean="0"/>
              <a:t> takvim </a:t>
            </a:r>
            <a:r>
              <a:rPr lang="tr-TR" dirty="0" err="1" smtClean="0"/>
              <a:t>app</a:t>
            </a:r>
            <a:r>
              <a:rPr lang="tr-TR" dirty="0" smtClean="0"/>
              <a:t>!</a:t>
            </a:r>
          </a:p>
          <a:p>
            <a:pPr lvl="1"/>
            <a:r>
              <a:rPr lang="tr-TR" dirty="0" smtClean="0"/>
              <a:t>Grup sayıları artırılmalı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800" b="1" dirty="0" smtClean="0">
                <a:solidFill>
                  <a:srgbClr val="FF0000"/>
                </a:solidFill>
              </a:rPr>
              <a:t>Dönem 3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PD önerileri</a:t>
            </a:r>
          </a:p>
          <a:p>
            <a:pPr lvl="1"/>
            <a:r>
              <a:rPr lang="tr-TR" dirty="0" smtClean="0"/>
              <a:t>12 kurul olsun</a:t>
            </a:r>
          </a:p>
          <a:p>
            <a:pPr lvl="2"/>
            <a:r>
              <a:rPr lang="tr-TR" dirty="0" smtClean="0"/>
              <a:t>Kurul süre dağılımları orantısız</a:t>
            </a:r>
          </a:p>
          <a:p>
            <a:pPr lvl="1"/>
            <a:r>
              <a:rPr lang="tr-TR" dirty="0" smtClean="0"/>
              <a:t>Halk sağlığı teorik yükü azaltılsın</a:t>
            </a:r>
          </a:p>
          <a:p>
            <a:pPr lvl="1"/>
            <a:r>
              <a:rPr lang="tr-TR" dirty="0" smtClean="0"/>
              <a:t>Her AD kitap/not (şiddetli tepki gördü) hazırlasın</a:t>
            </a:r>
          </a:p>
          <a:p>
            <a:pPr lvl="1"/>
            <a:r>
              <a:rPr lang="tr-TR" dirty="0" err="1" smtClean="0"/>
              <a:t>Pdö</a:t>
            </a:r>
            <a:r>
              <a:rPr lang="tr-TR" dirty="0" smtClean="0"/>
              <a:t> artsın</a:t>
            </a:r>
          </a:p>
          <a:p>
            <a:pPr lvl="1"/>
            <a:r>
              <a:rPr lang="tr-TR" dirty="0" smtClean="0"/>
              <a:t>Klinik beceri saati artırılsın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800" b="1" dirty="0" smtClean="0">
                <a:solidFill>
                  <a:srgbClr val="FF0000"/>
                </a:solidFill>
              </a:rPr>
              <a:t>Dönem 4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Staj sür itirazları</a:t>
            </a:r>
          </a:p>
          <a:p>
            <a:pPr lvl="1"/>
            <a:r>
              <a:rPr lang="tr-TR" dirty="0" smtClean="0"/>
              <a:t>Kardiyoloji kısa</a:t>
            </a:r>
          </a:p>
          <a:p>
            <a:pPr lvl="1"/>
            <a:r>
              <a:rPr lang="tr-TR" dirty="0" smtClean="0"/>
              <a:t>G cerrahi/KD uzun!</a:t>
            </a:r>
          </a:p>
          <a:p>
            <a:pPr lvl="1"/>
            <a:r>
              <a:rPr lang="tr-TR" dirty="0" smtClean="0"/>
              <a:t>Bazı stajlar diğer başka stajlara bağlı (ç cerrahi-pediatri; </a:t>
            </a:r>
            <a:r>
              <a:rPr lang="tr-TR" dirty="0" err="1" smtClean="0"/>
              <a:t>kvc</a:t>
            </a:r>
            <a:r>
              <a:rPr lang="tr-TR" dirty="0" smtClean="0"/>
              <a:t>- </a:t>
            </a:r>
            <a:r>
              <a:rPr lang="tr-TR" dirty="0" err="1" smtClean="0"/>
              <a:t>kardiyo</a:t>
            </a:r>
            <a:r>
              <a:rPr lang="tr-TR" dirty="0" smtClean="0"/>
              <a:t>) öncelik- sonralık!!!</a:t>
            </a:r>
          </a:p>
          <a:p>
            <a:pPr lvl="1"/>
            <a:r>
              <a:rPr lang="tr-TR" dirty="0" smtClean="0"/>
              <a:t>Doğum için 1-2. basamakta saha stajı</a:t>
            </a:r>
          </a:p>
          <a:p>
            <a:pPr lvl="1"/>
            <a:r>
              <a:rPr lang="tr-TR" dirty="0" smtClean="0"/>
              <a:t>Radyoloji pratikleri artırılsın</a:t>
            </a:r>
          </a:p>
          <a:p>
            <a:pPr lvl="1"/>
            <a:r>
              <a:rPr lang="tr-TR" dirty="0" smtClean="0"/>
              <a:t>Ayrılan hocalar/ program etkisi</a:t>
            </a:r>
          </a:p>
          <a:p>
            <a:pPr lvl="1"/>
            <a:r>
              <a:rPr lang="tr-TR" dirty="0" err="1" smtClean="0"/>
              <a:t>Onk</a:t>
            </a:r>
            <a:r>
              <a:rPr lang="tr-TR" dirty="0" smtClean="0"/>
              <a:t>. Aciller dersi konulsun</a:t>
            </a:r>
          </a:p>
          <a:p>
            <a:pPr lvl="1"/>
            <a:r>
              <a:rPr lang="tr-TR" dirty="0" smtClean="0"/>
              <a:t>Teorik-pratik (</a:t>
            </a:r>
            <a:r>
              <a:rPr lang="tr-TR" dirty="0" err="1" smtClean="0"/>
              <a:t>öö</a:t>
            </a:r>
            <a:r>
              <a:rPr lang="tr-TR" dirty="0" smtClean="0"/>
              <a:t>/</a:t>
            </a:r>
            <a:r>
              <a:rPr lang="tr-TR" dirty="0" err="1" smtClean="0"/>
              <a:t>ös</a:t>
            </a:r>
            <a:r>
              <a:rPr lang="tr-TR" dirty="0" smtClean="0"/>
              <a:t>?)</a:t>
            </a:r>
          </a:p>
          <a:p>
            <a:pPr lvl="1"/>
            <a:r>
              <a:rPr lang="tr-TR" dirty="0" smtClean="0"/>
              <a:t>Radyoloji sene başına alınsın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D4 e nöbet (En çarpıcı talep!)</a:t>
            </a:r>
            <a:endParaRPr lang="tr-TR" dirty="0" smtClean="0"/>
          </a:p>
          <a:p>
            <a:pPr lvl="1"/>
            <a:r>
              <a:rPr lang="tr-TR" dirty="0" smtClean="0"/>
              <a:t>Uygulamalar için eğitim alan talebi yetersiz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800" b="1" dirty="0" smtClean="0">
                <a:solidFill>
                  <a:srgbClr val="FF0000"/>
                </a:solidFill>
              </a:rPr>
              <a:t>Dönem 5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ZOR</a:t>
            </a:r>
          </a:p>
          <a:p>
            <a:r>
              <a:rPr lang="tr-TR" dirty="0" smtClean="0"/>
              <a:t>YOĞUN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“KANAYAN YARA”!!!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X staj sınav “KORKUNÇ”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Teorik bilgi çok üst düzey, 1. basamağa yönelik olmalı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8 grup 10- 12 olması planı var! (şiddetli itiraz)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Saygı/ iletişim/ ego/ </a:t>
            </a:r>
            <a:r>
              <a:rPr lang="tr-TR" dirty="0" err="1" smtClean="0">
                <a:solidFill>
                  <a:srgbClr val="FF0000"/>
                </a:solidFill>
              </a:rPr>
              <a:t>mobbing</a:t>
            </a:r>
            <a:r>
              <a:rPr lang="tr-TR" dirty="0" smtClean="0">
                <a:solidFill>
                  <a:srgbClr val="FF0000"/>
                </a:solidFill>
              </a:rPr>
              <a:t>/ baskı vs…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Temel bilgiler yetersiz (%100 D3 başarısı olmaz!)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800" b="1" dirty="0" smtClean="0">
                <a:solidFill>
                  <a:srgbClr val="FF0000"/>
                </a:solidFill>
              </a:rPr>
              <a:t>Dönem 6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Kadim soru “</a:t>
            </a:r>
            <a:r>
              <a:rPr lang="tr-TR" dirty="0" err="1" smtClean="0"/>
              <a:t>İntern</a:t>
            </a:r>
            <a:r>
              <a:rPr lang="tr-TR" dirty="0" smtClean="0"/>
              <a:t> kimdir” </a:t>
            </a:r>
          </a:p>
          <a:p>
            <a:pPr lvl="1"/>
            <a:r>
              <a:rPr lang="tr-TR" dirty="0" smtClean="0"/>
              <a:t>Her şeye (TUS, hitap, angarya, iş .. bitmez) stresli tıp son sınıf öğrencisi</a:t>
            </a:r>
          </a:p>
          <a:p>
            <a:pPr lvl="1"/>
            <a:r>
              <a:rPr lang="tr-TR" dirty="0" err="1" smtClean="0"/>
              <a:t>Sıkraps</a:t>
            </a:r>
            <a:r>
              <a:rPr lang="tr-TR" dirty="0" smtClean="0"/>
              <a:t> ve </a:t>
            </a:r>
            <a:r>
              <a:rPr lang="tr-TR" dirty="0" err="1" smtClean="0"/>
              <a:t>kroks</a:t>
            </a:r>
            <a:r>
              <a:rPr lang="tr-TR" dirty="0" smtClean="0"/>
              <a:t> diye giysisi olan  </a:t>
            </a:r>
            <a:r>
              <a:rPr lang="tr-TR" dirty="0" smtClean="0">
                <a:sym typeface="Wingdings" pitchFamily="2" charset="2"/>
              </a:rPr>
              <a:t></a:t>
            </a:r>
          </a:p>
          <a:p>
            <a:pPr lvl="1"/>
            <a:r>
              <a:rPr lang="tr-TR" dirty="0" smtClean="0">
                <a:sym typeface="Wingdings" pitchFamily="2" charset="2"/>
              </a:rPr>
              <a:t>Kar tatilinde öğrenci olan</a:t>
            </a:r>
          </a:p>
          <a:p>
            <a:pPr lvl="1"/>
            <a:r>
              <a:rPr lang="tr-TR" dirty="0" smtClean="0">
                <a:sym typeface="Wingdings" pitchFamily="2" charset="2"/>
              </a:rPr>
              <a:t>1 yıl önce şikayet edenin 1 yıl sonra aynısını ettiği </a:t>
            </a:r>
            <a:r>
              <a:rPr lang="tr-TR" dirty="0" err="1" smtClean="0">
                <a:sym typeface="Wingdings" pitchFamily="2" charset="2"/>
              </a:rPr>
              <a:t>araftaki</a:t>
            </a:r>
            <a:r>
              <a:rPr lang="tr-TR" dirty="0" smtClean="0">
                <a:sym typeface="Wingdings" pitchFamily="2" charset="2"/>
              </a:rPr>
              <a:t> (</a:t>
            </a:r>
            <a:r>
              <a:rPr lang="tr-TR" dirty="0" err="1" smtClean="0">
                <a:sym typeface="Wingdings" pitchFamily="2" charset="2"/>
              </a:rPr>
              <a:t>neyseki</a:t>
            </a:r>
            <a:r>
              <a:rPr lang="tr-TR" dirty="0" smtClean="0">
                <a:sym typeface="Wingdings" pitchFamily="2" charset="2"/>
              </a:rPr>
              <a:t> geçen) çalışma arkadaşlarımız</a:t>
            </a:r>
            <a:endParaRPr lang="tr-TR" dirty="0" smtClean="0"/>
          </a:p>
          <a:p>
            <a:r>
              <a:rPr lang="tr-TR" smtClean="0"/>
              <a:t>PD yorum/ </a:t>
            </a:r>
            <a:r>
              <a:rPr lang="tr-TR" dirty="0" smtClean="0"/>
              <a:t>öneri</a:t>
            </a:r>
          </a:p>
          <a:p>
            <a:pPr lvl="1"/>
            <a:r>
              <a:rPr lang="tr-TR" dirty="0" smtClean="0"/>
              <a:t>Seçmeli artışı olumlu (G cerrahi yetersiz)</a:t>
            </a:r>
          </a:p>
          <a:p>
            <a:pPr lvl="1"/>
            <a:r>
              <a:rPr lang="tr-TR" dirty="0" smtClean="0"/>
              <a:t>Görev tanımı, iletişim, ilk karşılaşma</a:t>
            </a:r>
          </a:p>
          <a:p>
            <a:pPr lvl="1"/>
            <a:r>
              <a:rPr lang="tr-TR" dirty="0" smtClean="0"/>
              <a:t>Asistanlar eğitime dahil olsun</a:t>
            </a:r>
          </a:p>
          <a:p>
            <a:pPr lvl="1"/>
            <a:r>
              <a:rPr lang="tr-TR" dirty="0" err="1" smtClean="0"/>
              <a:t>İntern</a:t>
            </a:r>
            <a:r>
              <a:rPr lang="tr-TR" dirty="0" smtClean="0"/>
              <a:t> karnesi</a:t>
            </a:r>
          </a:p>
          <a:p>
            <a:pPr lvl="1"/>
            <a:r>
              <a:rPr lang="tr-TR" dirty="0" smtClean="0"/>
              <a:t>Planlanmış eğitim programı talebi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Geçen yıl PDK ne dedi?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Prof</a:t>
            </a:r>
            <a:r>
              <a:rPr lang="tr-TR" dirty="0"/>
              <a:t>. Dr. Kürşat Yıldız</a:t>
            </a:r>
          </a:p>
          <a:p>
            <a:pPr>
              <a:buNone/>
            </a:pPr>
            <a:r>
              <a:rPr lang="tr-TR" dirty="0"/>
              <a:t>Program Değerlendirme Kurulu </a:t>
            </a:r>
            <a:r>
              <a:rPr lang="tr-TR" dirty="0" smtClean="0"/>
              <a:t>adına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05.05.2016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/>
              <a:t>Kocaeli Tıp Fakültesi 9. Tıp Eğitimi </a:t>
            </a:r>
            <a:r>
              <a:rPr lang="tr-TR" sz="4000" b="1" dirty="0" err="1" smtClean="0"/>
              <a:t>Çalıştayı</a:t>
            </a:r>
            <a:r>
              <a:rPr lang="tr-TR" sz="4000" dirty="0" smtClean="0"/>
              <a:t/>
            </a:r>
            <a:br>
              <a:rPr lang="tr-TR" sz="4000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 </a:t>
            </a:r>
            <a:r>
              <a:rPr lang="tr-TR" dirty="0" err="1" smtClean="0"/>
              <a:t>Çalıştay’a</a:t>
            </a:r>
            <a:r>
              <a:rPr lang="tr-TR" dirty="0" smtClean="0"/>
              <a:t> </a:t>
            </a:r>
            <a:r>
              <a:rPr lang="tr-TR" dirty="0"/>
              <a:t>katılım hem öğretim üyeleri, hem de öğrenciler açısından istediğimiz düzeyde değil. </a:t>
            </a:r>
          </a:p>
          <a:p>
            <a:r>
              <a:rPr lang="tr-TR" dirty="0"/>
              <a:t>Öğrencilerin değerlendirmeleri son derece yapıcı, geniş grupların görüşlerini temsil edecek hazırlıklarla sunuldu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Geri bildirim sistemi gibi daha önce büyük ölçüde olumlu iken son yıllarda sorunlu hale gelen alanlar </a:t>
            </a:r>
            <a:r>
              <a:rPr lang="tr-TR" dirty="0" smtClean="0"/>
              <a:t>var</a:t>
            </a:r>
            <a:r>
              <a:rPr lang="tr-TR" dirty="0"/>
              <a:t> </a:t>
            </a:r>
          </a:p>
          <a:p>
            <a:r>
              <a:rPr lang="tr-TR" dirty="0"/>
              <a:t>Öğrenci sayısındaki artışın en olumsuz </a:t>
            </a:r>
            <a:r>
              <a:rPr lang="tr-TR" dirty="0" smtClean="0"/>
              <a:t>değişken</a:t>
            </a:r>
            <a:r>
              <a:rPr lang="tr-TR" dirty="0"/>
              <a:t> </a:t>
            </a:r>
          </a:p>
          <a:p>
            <a:r>
              <a:rPr lang="tr-TR" dirty="0"/>
              <a:t>Dönem 1 </a:t>
            </a:r>
            <a:r>
              <a:rPr lang="tr-TR" dirty="0" smtClean="0"/>
              <a:t>amfisi </a:t>
            </a:r>
            <a:r>
              <a:rPr lang="tr-TR" dirty="0"/>
              <a:t>dersler için uygun değil. </a:t>
            </a:r>
          </a:p>
          <a:p>
            <a:r>
              <a:rPr lang="tr-TR" dirty="0"/>
              <a:t>Dönem 2 ve 3’teki öğrenci pratiklerinde ciddi sorunlar yaşanıyor. </a:t>
            </a:r>
          </a:p>
          <a:p>
            <a:r>
              <a:rPr lang="tr-TR" dirty="0"/>
              <a:t>Dönem 4 ve 5’teki staj gruplarının sayısı, staj eğitimi için çok fazla. </a:t>
            </a:r>
          </a:p>
          <a:p>
            <a:r>
              <a:rPr lang="tr-TR" dirty="0"/>
              <a:t>Halk Sağlığı Anabilim Dalımızın üstlendiği saha çalışmaları da yine sayı fazlalığı, ulaşım güçlüğü nedeniyle yapılamıyor.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Tıp eğitimi uygulamalı niteliğini yitiriyor. </a:t>
            </a:r>
          </a:p>
          <a:p>
            <a:r>
              <a:rPr lang="tr-TR" dirty="0"/>
              <a:t>Temel Bilimlerde öğretim elemanı sayı sorunu.</a:t>
            </a:r>
          </a:p>
          <a:p>
            <a:r>
              <a:rPr lang="tr-TR" dirty="0"/>
              <a:t>Anatomide </a:t>
            </a:r>
            <a:r>
              <a:rPr lang="tr-TR" dirty="0" smtClean="0"/>
              <a:t>eğitimci</a:t>
            </a:r>
            <a:r>
              <a:rPr lang="tr-TR" dirty="0"/>
              <a:t>/ maket az  </a:t>
            </a:r>
          </a:p>
          <a:p>
            <a:r>
              <a:rPr lang="tr-TR" dirty="0"/>
              <a:t>Sağlık hizmeti nedeniyle eğitimde aksamalar oluyor. </a:t>
            </a:r>
          </a:p>
          <a:p>
            <a:pPr lvl="1"/>
            <a:r>
              <a:rPr lang="tr-TR" dirty="0"/>
              <a:t>Değişiklik/ yapılamayan dersler/staj programlarının sürekli aksaması/telafi için öğle arasında bile ders yapılması! </a:t>
            </a:r>
          </a:p>
          <a:p>
            <a:r>
              <a:rPr lang="tr-TR" dirty="0"/>
              <a:t>Dönem 5-6 TUS baskısı (geçmiş yıllara göre daha düzenli bir ortam!)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Sınavlar</a:t>
            </a:r>
            <a:endParaRPr lang="tr-TR" dirty="0"/>
          </a:p>
          <a:p>
            <a:r>
              <a:rPr lang="tr-TR" dirty="0"/>
              <a:t>Hatalı soru oranı yüksek (~ % 5)  </a:t>
            </a:r>
          </a:p>
          <a:p>
            <a:r>
              <a:rPr lang="tr-TR" dirty="0"/>
              <a:t>Yeni soru hazırlama </a:t>
            </a:r>
            <a:r>
              <a:rPr lang="tr-TR" dirty="0" smtClean="0"/>
              <a:t>güçlüğü</a:t>
            </a:r>
            <a:r>
              <a:rPr lang="tr-TR" dirty="0"/>
              <a:t> </a:t>
            </a:r>
          </a:p>
          <a:p>
            <a:r>
              <a:rPr lang="tr-TR" dirty="0"/>
              <a:t>Ders geçmeye ve diploma almaya odaklı bir eğitim iklimi</a:t>
            </a:r>
          </a:p>
          <a:p>
            <a:r>
              <a:rPr lang="tr-TR" dirty="0"/>
              <a:t>Eğitimle ilgili öğrenci ve öğretim üyesi oranı </a:t>
            </a:r>
            <a:r>
              <a:rPr lang="tr-TR" dirty="0" smtClean="0"/>
              <a:t>yükselmeli</a:t>
            </a:r>
          </a:p>
          <a:p>
            <a:pPr lvl="1"/>
            <a:r>
              <a:rPr lang="tr-TR" dirty="0"/>
              <a:t>İki önemli yeni olanak:</a:t>
            </a:r>
            <a:endParaRPr lang="tr-TR" sz="2400" dirty="0"/>
          </a:p>
          <a:p>
            <a:pPr lvl="2"/>
            <a:r>
              <a:rPr lang="tr-TR" dirty="0"/>
              <a:t>Tıp Eğitimi Öğrenci Komisyonu ve Mezunlar Derneği.</a:t>
            </a:r>
            <a:endParaRPr lang="tr-TR" sz="2000" dirty="0"/>
          </a:p>
          <a:p>
            <a:pPr lvl="1"/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Halkın tıp fakültesine ve </a:t>
            </a:r>
            <a:r>
              <a:rPr lang="tr-TR" dirty="0" smtClean="0"/>
              <a:t>eğitimine ilgisi</a:t>
            </a:r>
            <a:endParaRPr lang="tr-TR" dirty="0"/>
          </a:p>
          <a:p>
            <a:r>
              <a:rPr lang="tr-TR" dirty="0"/>
              <a:t>Tıp eğitimi </a:t>
            </a:r>
            <a:r>
              <a:rPr lang="tr-TR" dirty="0" smtClean="0"/>
              <a:t>kaynaklar </a:t>
            </a:r>
            <a:r>
              <a:rPr lang="tr-TR" dirty="0"/>
              <a:t>yetersiz/ </a:t>
            </a:r>
            <a:r>
              <a:rPr lang="tr-TR" dirty="0" smtClean="0"/>
              <a:t>beklenti yüksek</a:t>
            </a:r>
            <a:r>
              <a:rPr lang="tr-TR" dirty="0"/>
              <a:t>. </a:t>
            </a:r>
          </a:p>
          <a:p>
            <a:r>
              <a:rPr lang="tr-TR" dirty="0"/>
              <a:t>Daha kaliteli tıp eğitimi hizmet alanlar ve velilerce talep edilmeli (kontenjanların azaltılması, eğitime kaynak ve kadro)</a:t>
            </a:r>
          </a:p>
          <a:p>
            <a:r>
              <a:rPr lang="tr-TR" dirty="0"/>
              <a:t>Bu uyarı ve çağrı önce üniversiteden gelmeli.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Tıp eğitiminin geleceği konusunda iyimser olabilmek için; eğitimi belirleyen temel değişkenler konusunda toplumun tercihlerini etkilemek zorundayız.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FF0000"/>
                </a:solidFill>
              </a:rPr>
              <a:t>Ne yaptık?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SÜREKLİ GELİŞİM KOORDİNATÖRLÜĞÜ PROGRAM DEĞERLENDİRME KURULUNUN 2015-16 EĞİTİM YILI SONU RAPORU</a:t>
            </a:r>
            <a:endParaRPr lang="tr-TR" dirty="0"/>
          </a:p>
          <a:p>
            <a:pPr lvl="1"/>
            <a:r>
              <a:rPr lang="tr-TR" sz="2000" b="1" dirty="0"/>
              <a:t>Gereç ve Yöntem</a:t>
            </a:r>
            <a:r>
              <a:rPr lang="tr-TR" sz="2000" dirty="0"/>
              <a:t>: Bu rapor; tüm dönemler için, öğrencilerin oluşturduğu “Tıp eğitimi öğrenci komisyonları” ve Bilim dalları eğitim sorumlularının ilgili eğitim aktivitesi sonrası doldurdukları geri bildirim raporlarından (Form 3 ve Form 9) yararlanılarak hazırlanmıştır. </a:t>
            </a:r>
            <a:endParaRPr lang="tr-TR" sz="2000" dirty="0" smtClean="0"/>
          </a:p>
          <a:p>
            <a:pPr>
              <a:buNone/>
            </a:pPr>
            <a:r>
              <a:rPr lang="tr-TR" b="1" u="sng" dirty="0"/>
              <a:t>Hazırlayanlar:</a:t>
            </a:r>
            <a:endParaRPr lang="tr-TR" sz="2800" dirty="0"/>
          </a:p>
          <a:p>
            <a:r>
              <a:rPr lang="tr-TR" dirty="0"/>
              <a:t>Prof. Dr. Kürşat Yıldız</a:t>
            </a:r>
            <a:endParaRPr lang="tr-TR" sz="2800" dirty="0"/>
          </a:p>
          <a:p>
            <a:r>
              <a:rPr lang="tr-TR" dirty="0"/>
              <a:t>Prof. Dr. Kenan Bek</a:t>
            </a:r>
            <a:endParaRPr lang="tr-TR" sz="2800" dirty="0"/>
          </a:p>
          <a:p>
            <a:r>
              <a:rPr lang="tr-TR" dirty="0"/>
              <a:t>Doç. Dr. Ayşe </a:t>
            </a:r>
            <a:r>
              <a:rPr lang="tr-TR" dirty="0" err="1"/>
              <a:t>Karson</a:t>
            </a:r>
            <a:r>
              <a:rPr lang="tr-TR" dirty="0"/>
              <a:t> </a:t>
            </a:r>
            <a:endParaRPr lang="tr-TR" sz="2800" dirty="0"/>
          </a:p>
          <a:p>
            <a:pPr lvl="1"/>
            <a:endParaRPr lang="tr-TR" sz="20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Rapor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dönemlerin öğrenci ve eğitici geri bildirimleri taranarak oluşturulan 9 sayfalık rapor dekanlığa sunuldu</a:t>
            </a:r>
          </a:p>
          <a:p>
            <a:r>
              <a:rPr lang="tr-TR" dirty="0" smtClean="0"/>
              <a:t>Dekanlık rapor sonuçlarını ilgili bilim dalları ile eğitimden sorumlu Dekan Yrd. Prof Dr. Dilek </a:t>
            </a:r>
            <a:r>
              <a:rPr lang="tr-TR" dirty="0" err="1" smtClean="0"/>
              <a:t>Bayramgürler</a:t>
            </a:r>
            <a:r>
              <a:rPr lang="tr-TR" dirty="0" smtClean="0"/>
              <a:t> aracılığıyla paylaştı</a:t>
            </a:r>
          </a:p>
          <a:p>
            <a:pPr lvl="1"/>
            <a:r>
              <a:rPr lang="tr-TR" dirty="0" smtClean="0"/>
              <a:t>Düzeltme/değişiklik/ güçlendirme yönünde adımlar atıldı.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542</Words>
  <Application>Microsoft Office PowerPoint</Application>
  <PresentationFormat>Ekran Gösterisi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KOÜ Tıp Fakültesi Program Değerlendirme Kurulu sunumu, Kapanış ve Temenniler </vt:lpstr>
      <vt:lpstr>Geçen yıl PDK ne dedi?</vt:lpstr>
      <vt:lpstr>Kocaeli Tıp Fakültesi 9. Tıp Eğitimi Çalıştayı </vt:lpstr>
      <vt:lpstr>Slayt 4</vt:lpstr>
      <vt:lpstr>Slayt 5</vt:lpstr>
      <vt:lpstr>Slayt 6</vt:lpstr>
      <vt:lpstr>Slayt 7</vt:lpstr>
      <vt:lpstr>Ne yaptık?</vt:lpstr>
      <vt:lpstr>Rapor</vt:lpstr>
      <vt:lpstr>Raporun 2016-17 eğitim yılı yansımaları</vt:lpstr>
      <vt:lpstr>Dönem 1</vt:lpstr>
      <vt:lpstr>Dönem 2</vt:lpstr>
      <vt:lpstr>Dönem 3</vt:lpstr>
      <vt:lpstr>Dönem 4</vt:lpstr>
      <vt:lpstr>Dönem 5</vt:lpstr>
      <vt:lpstr>Dönem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KOÜ Tıp Fakültesi Program Değerlendirme Kurulu sunumu, Kapanış ve Temenniler</dc:title>
  <dc:creator>Pc</dc:creator>
  <cp:lastModifiedBy>Pc</cp:lastModifiedBy>
  <cp:revision>5</cp:revision>
  <dcterms:created xsi:type="dcterms:W3CDTF">2017-05-07T20:55:50Z</dcterms:created>
  <dcterms:modified xsi:type="dcterms:W3CDTF">2017-05-08T10:39:39Z</dcterms:modified>
</cp:coreProperties>
</file>