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FDA37FC-6305-4D7C-A254-13ECA265C9D7}">
  <a:tblStyle styleId="{9FDA37FC-6305-4D7C-A254-13ECA265C9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0140A35-1816-430A-A94A-923D4BA038E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2491473"/>
            <a:ext cx="9144000" cy="184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Dönem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III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61953" y="4757194"/>
            <a:ext cx="9842339" cy="189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Dr.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Melda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Yardımoğlu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Yılmaz</a:t>
            </a:r>
            <a:endParaRPr lang="tr-TR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tr-TR" sz="3200" dirty="0" smtClean="0"/>
              <a:t>Doç. Dr. </a:t>
            </a:r>
            <a:r>
              <a:rPr lang="tr-TR" sz="3200" dirty="0" err="1" smtClean="0"/>
              <a:t>Semil</a:t>
            </a:r>
            <a:r>
              <a:rPr lang="tr-TR" sz="3200" dirty="0" smtClean="0"/>
              <a:t> </a:t>
            </a:r>
            <a:r>
              <a:rPr lang="tr-TR" sz="3200" dirty="0" err="1" smtClean="0"/>
              <a:t>Selcen</a:t>
            </a:r>
            <a:r>
              <a:rPr lang="tr-TR" sz="3200" dirty="0" smtClean="0"/>
              <a:t> Göçmez ve Doç. Dr. Çiğdem Vural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Mayıs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1729221" y="270887"/>
            <a:ext cx="8568952" cy="1656184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Kocaeli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Üniversitesi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Tıp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Fakültesi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Mezuniyet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Öncesi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Tıp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Eğitimi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Çalıştayı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1596780" y="2350104"/>
            <a:ext cx="9144000" cy="9027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Tıp Eğitiminde Mevcut Durum ve Öneriler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352" y="476672"/>
            <a:ext cx="1368152" cy="125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4618" y="335666"/>
            <a:ext cx="1716911" cy="1539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371599" y="430306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Teorik ve Pratik saatlerin bölümlere dağlılımı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" name="Shape 144"/>
          <p:cNvGraphicFramePr/>
          <p:nvPr/>
        </p:nvGraphicFramePr>
        <p:xfrm>
          <a:off x="1371588" y="2005705"/>
          <a:ext cx="9939000" cy="4394230"/>
        </p:xfrm>
        <a:graphic>
          <a:graphicData uri="http://schemas.openxmlformats.org/drawingml/2006/table">
            <a:tbl>
              <a:tblPr firstRow="1" bandRow="1">
                <a:noFill/>
                <a:tableStyleId>{9FDA37FC-6305-4D7C-A254-13ECA265C9D7}</a:tableStyleId>
              </a:tblPr>
              <a:tblGrid>
                <a:gridCol w="3313000"/>
                <a:gridCol w="2711050"/>
                <a:gridCol w="39149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DERS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SAAT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BÖLÜM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5B0F00"/>
                          </a:solidFill>
                        </a:rPr>
                        <a:t>TEORİK</a:t>
                      </a:r>
                      <a:endParaRPr sz="1800" b="1" u="none" strike="noStrike" cap="none">
                        <a:solidFill>
                          <a:srgbClr val="5B0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727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Patoloji: 110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Mikrobiyoloji: 79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Halk Sağlığı: 64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Farmakoloji: 103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Çocuk Sağlığı: 58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İç Hastalıkları: 57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Kardiyoloji: 21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…..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Toplam: 28 bölüm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20124D"/>
                          </a:solidFill>
                        </a:rPr>
                        <a:t>UYGULAMA</a:t>
                      </a:r>
                      <a:endParaRPr sz="1800" b="1" u="none" strike="noStrike" cap="none">
                        <a:solidFill>
                          <a:srgbClr val="20124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/>
                        <a:t>TOPLAM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183/2 </a:t>
                      </a: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iki gruba bölününce=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91.5</a:t>
                      </a:r>
                      <a:endParaRPr sz="1800" b="1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/>
                        <a:t>818.5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Patoloji: 68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Mikrobiyoloji: 68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Halk Sağlığı: 32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Farmakoloji: 2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Tıp Tarihi: 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Shape 149"/>
          <p:cNvGraphicFramePr/>
          <p:nvPr/>
        </p:nvGraphicFramePr>
        <p:xfrm>
          <a:off x="960050" y="2078638"/>
          <a:ext cx="10674150" cy="1178950"/>
        </p:xfrm>
        <a:graphic>
          <a:graphicData uri="http://schemas.openxmlformats.org/drawingml/2006/table">
            <a:tbl>
              <a:tblPr>
                <a:noFill/>
                <a:tableStyleId>{90140A35-1816-430A-A94A-923D4BA038E0}</a:tableStyleId>
              </a:tblPr>
              <a:tblGrid>
                <a:gridCol w="1057625"/>
                <a:gridCol w="1057700"/>
                <a:gridCol w="1057700"/>
                <a:gridCol w="1139575"/>
                <a:gridCol w="1044075"/>
                <a:gridCol w="1085000"/>
                <a:gridCol w="1044025"/>
                <a:gridCol w="1057725"/>
                <a:gridCol w="1039225"/>
                <a:gridCol w="1091500"/>
              </a:tblGrid>
              <a:tr h="58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1997-98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98- 99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99-2000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2000-001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2001-002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2002-003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2003-004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2004-005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2005-006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2006-007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58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88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81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71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80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85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50" name="Shape 150"/>
          <p:cNvGraphicFramePr/>
          <p:nvPr/>
        </p:nvGraphicFramePr>
        <p:xfrm>
          <a:off x="960050" y="3534307"/>
          <a:ext cx="9662750" cy="1260000"/>
        </p:xfrm>
        <a:graphic>
          <a:graphicData uri="http://schemas.openxmlformats.org/drawingml/2006/table">
            <a:tbl>
              <a:tblPr>
                <a:noFill/>
                <a:tableStyleId>{90140A35-1816-430A-A94A-923D4BA038E0}</a:tableStyleId>
              </a:tblPr>
              <a:tblGrid>
                <a:gridCol w="966275"/>
                <a:gridCol w="1078475"/>
                <a:gridCol w="916425"/>
                <a:gridCol w="903925"/>
                <a:gridCol w="966275"/>
                <a:gridCol w="966275"/>
                <a:gridCol w="966275"/>
                <a:gridCol w="966275"/>
                <a:gridCol w="966275"/>
                <a:gridCol w="966275"/>
              </a:tblGrid>
              <a:tr h="4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2007-08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2008-09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2009-10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2010-11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2011-12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2012-013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2013-014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2014-15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2015-16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2016-17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76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101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105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138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175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237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209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223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246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290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51" name="Shape 151"/>
          <p:cNvSpPr txBox="1"/>
          <p:nvPr/>
        </p:nvSpPr>
        <p:spPr>
          <a:xfrm>
            <a:off x="1745675" y="663675"/>
            <a:ext cx="86871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2017-2018 Eğitim-Öğretim yılında Dönem 3 Yıllara Göre Dönem 3 Öğrencilerimizin Sayıları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" name="Shape 152"/>
          <p:cNvGraphicFramePr/>
          <p:nvPr/>
        </p:nvGraphicFramePr>
        <p:xfrm>
          <a:off x="10622800" y="3534307"/>
          <a:ext cx="1072250" cy="1260000"/>
        </p:xfrm>
        <a:graphic>
          <a:graphicData uri="http://schemas.openxmlformats.org/drawingml/2006/table">
            <a:tbl>
              <a:tblPr>
                <a:noFill/>
                <a:tableStyleId>{90140A35-1816-430A-A94A-923D4BA038E0}</a:tableStyleId>
              </a:tblPr>
              <a:tblGrid>
                <a:gridCol w="1072250"/>
              </a:tblGrid>
              <a:tr h="49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2017-18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76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309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7212" y="1469003"/>
            <a:ext cx="9872133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1611800" y="205375"/>
            <a:ext cx="91809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Dönem 3 Öğrencilerimiz (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309 kişi)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963900" y="1516900"/>
            <a:ext cx="5388300" cy="4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öğrenci yatay geçiş ile geldi: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İkisi yurtdışından: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Makedonya (Aziz Kril Üniv.)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Kanada (Queen’s Univ.)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Yedisi Yurtiçinden: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İnönü Üniv.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Ondokuz Mayıs Üniv.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Gaziantep Üniv.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Acıbadem Üniv.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Medipol Üniv.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6747375" y="1264150"/>
            <a:ext cx="4851300" cy="53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Yabancı Uyruklu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öğrenci Farabi ile Van 100.Yıl Üniversitesine gitti.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öğrenci Farabi ile geldi.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 öğrenci geçen yıllardan:</a:t>
            </a:r>
            <a:endParaRPr sz="30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2009 girişli bir kişi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2010 girişli iki kişi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2011 girişli bir kişi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2012 girişli 6 kişi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2013 girişli 12 kişi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 girişli 35 kişi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2844325" y="1137725"/>
            <a:ext cx="66525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417675" y="663675"/>
            <a:ext cx="80274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2017-2018 Eğitim-Öğretim yılında Dönem 3 Öğrencilerimizin Arasınav Notları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Shape 171"/>
          <p:cNvGraphicFramePr/>
          <p:nvPr/>
        </p:nvGraphicFramePr>
        <p:xfrm>
          <a:off x="517900" y="2415925"/>
          <a:ext cx="11187800" cy="2011620"/>
        </p:xfrm>
        <a:graphic>
          <a:graphicData uri="http://schemas.openxmlformats.org/drawingml/2006/table">
            <a:tbl>
              <a:tblPr>
                <a:noFill/>
                <a:tableStyleId>{90140A35-1816-430A-A94A-923D4BA038E0}</a:tableStyleId>
              </a:tblPr>
              <a:tblGrid>
                <a:gridCol w="1398475"/>
                <a:gridCol w="1398475"/>
                <a:gridCol w="1398475"/>
                <a:gridCol w="1398475"/>
                <a:gridCol w="1398475"/>
                <a:gridCol w="1398475"/>
                <a:gridCol w="1536325"/>
                <a:gridCol w="12606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I.Kurul (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Hastalıkların Biyolojik Temelleri)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II. Kurul (Dolaşım ve Solunum Sistemi Hastalıkları)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III. Kurul (Sindirim ve Hemopoetik Sistem Hastalıkları)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IV. Kurul (Üriner Sistem Hastalıkları)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V.Kurul (Endokrin ve Üreme Sistemleri)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VI.Kurul (Sinir Sistemi ve Psikiyatri)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VII.Kurul (Kas ve İskelet Sistemleri)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VIII. Kurul (Toplum Sağlığı ve Etik)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C00000"/>
                          </a:solidFill>
                        </a:rPr>
                        <a:t>64</a:t>
                      </a:r>
                      <a:endParaRPr sz="1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C00000"/>
                          </a:solidFill>
                        </a:rPr>
                        <a:t>64</a:t>
                      </a:r>
                      <a:endParaRPr sz="1800" b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030A0"/>
                          </a:solidFill>
                        </a:rPr>
                        <a:t>68</a:t>
                      </a:r>
                      <a:endParaRPr sz="1800" b="1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030A0"/>
                          </a:solidFill>
                        </a:rPr>
                        <a:t>66</a:t>
                      </a:r>
                      <a:endParaRPr sz="1800" b="1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5623"/>
                          </a:solidFill>
                        </a:rPr>
                        <a:t>72</a:t>
                      </a:r>
                      <a:endParaRPr sz="1800" b="1" u="none" strike="noStrike" cap="none">
                        <a:solidFill>
                          <a:srgbClr val="38562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5623"/>
                          </a:solidFill>
                        </a:rPr>
                        <a:t>73</a:t>
                      </a:r>
                      <a:endParaRPr sz="1800" b="1" u="none" strike="noStrike" cap="none">
                        <a:solidFill>
                          <a:srgbClr val="38562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5623"/>
                          </a:solidFill>
                        </a:rPr>
                        <a:t>79</a:t>
                      </a:r>
                      <a:endParaRPr sz="1800" b="1" u="none" strike="noStrike" cap="none">
                        <a:solidFill>
                          <a:srgbClr val="38562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38200" y="270525"/>
            <a:ext cx="105156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Zorluklar ve Çözümleri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38200" y="1229625"/>
            <a:ext cx="5257800" cy="54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derslere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katılım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Öğretim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Üyesi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Öğrenci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Ölçme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değerlendirme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Sınav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mekanı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gözetmen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Eski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Sorular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 err="1"/>
              <a:t>Kurul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sorulara</a:t>
            </a:r>
            <a:r>
              <a:rPr lang="en-US" dirty="0"/>
              <a:t> </a:t>
            </a:r>
            <a:r>
              <a:rPr lang="en-US" dirty="0" err="1"/>
              <a:t>itirazların</a:t>
            </a:r>
            <a:r>
              <a:rPr lang="en-US" dirty="0"/>
              <a:t> </a:t>
            </a:r>
            <a:r>
              <a:rPr lang="en-US" dirty="0" err="1"/>
              <a:t>rapor</a:t>
            </a:r>
            <a:r>
              <a:rPr lang="en-US" dirty="0"/>
              <a:t> </a:t>
            </a:r>
            <a:r>
              <a:rPr lang="en-US" dirty="0" err="1"/>
              <a:t>edilerek</a:t>
            </a:r>
            <a:r>
              <a:rPr lang="en-US" dirty="0"/>
              <a:t> </a:t>
            </a:r>
            <a:r>
              <a:rPr lang="en-US" dirty="0" err="1"/>
              <a:t>incelenmesi</a:t>
            </a:r>
            <a:r>
              <a:rPr lang="en-US" dirty="0"/>
              <a:t> </a:t>
            </a:r>
            <a:r>
              <a:rPr lang="en-US" dirty="0" err="1"/>
              <a:t>süreci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değişimi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Kurul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süresi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Uygulama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400800" y="1229625"/>
            <a:ext cx="5391900" cy="5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Pratiklere katılım (Daha İyi)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Öğretim Elemanları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Öğrenci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Ölçme değerlendirme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Pratik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Sınav Salonu</a:t>
            </a:r>
            <a:r>
              <a:rPr lang="en-US"/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 gözetmen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 tipleri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Programın değişimine uygun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Uyg-Lab. süreleri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Uygulamalar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Sınavda yaşanan zorluklar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838200" y="1497725"/>
            <a:ext cx="10515600" cy="5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Teorik Sınav yapılan yerler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Dönem 3 amfisi</a:t>
            </a:r>
            <a:r>
              <a:rPr lang="en-US"/>
              <a:t>-----------------------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 öğrenci, 3 Sınav  Salonu Görevlisi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Kütüphane</a:t>
            </a:r>
            <a:r>
              <a:rPr lang="en-US"/>
              <a:t>-----------------------------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109 öğrenci, 4 Sınav  Salonu Görevlisi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Eğitim bloğu okuma salonu---------50 öğrenci, 2 Sınav  Salonu Görevlisi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Arakat toplantı salonu 1-------------60 öğrenci, 2 Sınav  Salonu Görevlisi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Sorular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Teorik sınavlarda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Şekil Sorularının Kısıtlılıkları (baskıda net görülmeli).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soru tipleri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Lab./Pratik soru tipleri-----Gruplara ayrı ayrı soru ve cevap anahtarlarının hazırlanması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309 öğrencimizin farklılıkları nedeniyle </a:t>
            </a:r>
            <a:endParaRPr sz="4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838200" y="1340768"/>
            <a:ext cx="5257800" cy="483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Okula gelmeyen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Derse girmeyen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Derse giren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İyi hekim olma kaygısı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Danışmanlık sisteminin etkinleştirilmesi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Öğrencilerin derslerde ve pratiklerde aktif konuma getirilmesi…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 descr="C:\Users\user\Desktop\slide_4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3888" y="1700808"/>
            <a:ext cx="5374775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1424" y="479715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TEŞEKKÜRLER</a:t>
            </a:r>
            <a:endParaRPr sz="6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 descr="C:\Users\user\Desktop\28764996_203216560265771_2848408566811852800_n.jpg"/>
          <p:cNvPicPr preferRelativeResize="0"/>
          <p:nvPr/>
        </p:nvPicPr>
        <p:blipFill rotWithShape="1">
          <a:blip r:embed="rId3">
            <a:alphaModFix/>
          </a:blip>
          <a:srcRect b="35031"/>
          <a:stretch/>
        </p:blipFill>
        <p:spPr>
          <a:xfrm>
            <a:off x="3071664" y="692696"/>
            <a:ext cx="6096000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67408" y="476672"/>
            <a:ext cx="5184576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Yarıyıl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kurul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Toplam </a:t>
            </a:r>
            <a:r>
              <a:rPr lang="en-US" sz="2400" b="1" i="0" u="none" strike="noStrike" cap="none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389 saat teorik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116 saat pratik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Haftada yaklaşık 22 saat ders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 descr="C:\Users\user\Desktop\maxresdefault.jpg"/>
          <p:cNvPicPr preferRelativeResize="0"/>
          <p:nvPr/>
        </p:nvPicPr>
        <p:blipFill rotWithShape="1">
          <a:blip r:embed="rId3">
            <a:alphaModFix/>
          </a:blip>
          <a:srcRect l="3374" t="14000" r="989" b="3988"/>
          <a:stretch/>
        </p:blipFill>
        <p:spPr>
          <a:xfrm>
            <a:off x="2423592" y="3140968"/>
            <a:ext cx="731496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384032" y="332656"/>
            <a:ext cx="5256584" cy="326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yarıyıl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kurul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Toplam </a:t>
            </a:r>
            <a:r>
              <a:rPr lang="en-US" sz="2400" b="1" i="0" u="none" strike="noStrike" cap="none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338 saat teorik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72 saat saat pratik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Haftada yaklaşık 20 saat ders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5580"/>
          <a:stretch/>
        </p:blipFill>
        <p:spPr>
          <a:xfrm>
            <a:off x="1449438" y="261250"/>
            <a:ext cx="9031425" cy="57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444400" y="6094125"/>
            <a:ext cx="50415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YARIYIL TATİLİ: 20 Ocak-04 Şubat 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426" y="202737"/>
            <a:ext cx="7462982" cy="633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5383" y="2654300"/>
            <a:ext cx="8255000" cy="15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251" y="694480"/>
            <a:ext cx="5046561" cy="581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8954" y="1272696"/>
            <a:ext cx="5283684" cy="481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etin kutusu"/>
          <p:cNvSpPr txBox="1"/>
          <p:nvPr/>
        </p:nvSpPr>
        <p:spPr>
          <a:xfrm>
            <a:off x="4051139" y="266218"/>
            <a:ext cx="351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Programın önceki ders saatleri  </a:t>
            </a:r>
            <a:endParaRPr lang="tr-T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IMG_8669.JPG"/>
          <p:cNvPicPr preferRelativeResize="0"/>
          <p:nvPr/>
        </p:nvPicPr>
        <p:blipFill rotWithShape="1">
          <a:blip r:embed="rId3">
            <a:alphaModFix/>
          </a:blip>
          <a:srcRect l="3937" t="14950" r="3637" b="9450"/>
          <a:stretch/>
        </p:blipFill>
        <p:spPr>
          <a:xfrm rot="5400000">
            <a:off x="5607241" y="1337608"/>
            <a:ext cx="5858211" cy="45951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etin kutusu"/>
          <p:cNvSpPr txBox="1"/>
          <p:nvPr/>
        </p:nvSpPr>
        <p:spPr>
          <a:xfrm>
            <a:off x="4051139" y="266218"/>
            <a:ext cx="351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Mevcut Programın Ders Saatleri  </a:t>
            </a:r>
            <a:endParaRPr lang="tr-TR" b="1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972273" y="694476"/>
          <a:ext cx="4595151" cy="5845235"/>
        </p:xfrm>
        <a:graphic>
          <a:graphicData uri="http://schemas.openxmlformats.org/drawingml/2006/table">
            <a:tbl>
              <a:tblPr/>
              <a:tblGrid>
                <a:gridCol w="2186800"/>
                <a:gridCol w="832871"/>
                <a:gridCol w="787740"/>
                <a:gridCol w="787740"/>
              </a:tblGrid>
              <a:tr h="154015">
                <a:tc row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Bölümler ve Dersleri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Times New Roman"/>
                          <a:ea typeface="Times New Roman"/>
                          <a:cs typeface="Times New Roman"/>
                        </a:rPr>
                        <a:t>Teorik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Pratik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Toplam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0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Saat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Saat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Saat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Tıbbi Patoloji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178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Tıbbi Mikrobiyoloji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Tıbbi Farmakoloji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Times New Roman"/>
                          <a:ea typeface="Times New Roman"/>
                          <a:cs typeface="Times New Roman"/>
                        </a:rPr>
                        <a:t>Halk Sağlığı 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Çocuk Sağlığı ve Hastalıkları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İç Hastalıkları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Kardiyoloji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Ruh Sağlığı  ve Hastalıkları                                 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Tıp Etiği 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Kadın Hastalıkları ve Doğum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0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Enfeksiyon Hastalıkları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Nöroloji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Göğüs Hastalıkları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Ortopedi ve Travmatoloji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Göğüs Cerrahisi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Fiziksel Tıp ve Rehabilitasyon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Times New Roman"/>
                          <a:ea typeface="Times New Roman"/>
                          <a:cs typeface="Times New Roman"/>
                        </a:rPr>
                        <a:t>Tıbbi Genetik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Üroloji 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Radyoloji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PDÖ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Genel Cerrahi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Koruyucu Hekimlik*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Aile Hekimliği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Radyasyon Onkolojisi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Çocuk ve Ergen Ruh Sağlığı  ve Hastalıkları                                 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Kanıta Dayalı Tıp Oturumları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Adli Tıp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Kalp Damar Cerrahisi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Anesteziyoloji ve Reanimasyon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Histoloji-Embriyoloji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Çocuk Cerrahisi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Nükleer Tıp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Sosyal Dersler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İletişim Becerileri Modülü-3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1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TOPLAM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727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Times New Roman"/>
                          <a:ea typeface="Times New Roman"/>
                          <a:cs typeface="Times New Roman"/>
                        </a:rPr>
                        <a:t>910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1" marR="444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071" y="833377"/>
            <a:ext cx="5688795" cy="563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583" y="868102"/>
            <a:ext cx="5651901" cy="56310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etin kutusu"/>
          <p:cNvSpPr txBox="1"/>
          <p:nvPr/>
        </p:nvSpPr>
        <p:spPr>
          <a:xfrm>
            <a:off x="3981691" y="185195"/>
            <a:ext cx="351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Programın önceki ders saatleri  </a:t>
            </a:r>
            <a:endParaRPr lang="tr-T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271464" y="365126"/>
            <a:ext cx="10082336" cy="93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Kurullara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saatleri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6" name="Shape 136"/>
          <p:cNvGraphicFramePr/>
          <p:nvPr/>
        </p:nvGraphicFramePr>
        <p:xfrm>
          <a:off x="1292053" y="1322628"/>
          <a:ext cx="8839500" cy="2483200"/>
        </p:xfrm>
        <a:graphic>
          <a:graphicData uri="http://schemas.openxmlformats.org/drawingml/2006/table">
            <a:tbl>
              <a:tblPr firstRow="1" bandRow="1">
                <a:noFill/>
                <a:tableStyleId>{9FDA37FC-6305-4D7C-A254-13ECA265C9D7}</a:tableStyleId>
              </a:tblPr>
              <a:tblGrid>
                <a:gridCol w="1307900"/>
                <a:gridCol w="830800"/>
                <a:gridCol w="944100"/>
                <a:gridCol w="845900"/>
                <a:gridCol w="982150"/>
                <a:gridCol w="982150"/>
                <a:gridCol w="982150"/>
                <a:gridCol w="1179850"/>
                <a:gridCol w="784500"/>
              </a:tblGrid>
              <a:tr h="66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Kurullar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5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7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8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15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Teorik 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89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129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107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64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93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/>
                        <a:t>7</a:t>
                      </a:r>
                      <a:r>
                        <a:rPr lang="tr-TR" sz="1800" u="none" strike="noStrike" cap="none" dirty="0" smtClean="0"/>
                        <a:t>3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/>
                        <a:t>5</a:t>
                      </a:r>
                      <a:r>
                        <a:rPr lang="tr-TR" sz="1800" u="none" strike="noStrike" cap="none" dirty="0" smtClean="0"/>
                        <a:t>4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118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66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Pratik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36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20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40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20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8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20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8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36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37" name="Shape 137"/>
          <p:cNvSpPr/>
          <p:nvPr/>
        </p:nvSpPr>
        <p:spPr>
          <a:xfrm>
            <a:off x="1371600" y="4942390"/>
            <a:ext cx="7714527" cy="972273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766613" y="5729468"/>
            <a:ext cx="30542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Ortalamayı eşit oranda etkiler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302795" y="3810106"/>
          <a:ext cx="8839500" cy="666450"/>
        </p:xfrm>
        <a:graphic>
          <a:graphicData uri="http://schemas.openxmlformats.org/drawingml/2006/table">
            <a:tbl>
              <a:tblPr firstRow="1" bandRow="1">
                <a:noFill/>
                <a:tableStyleId>{9FDA37FC-6305-4D7C-A254-13ECA265C9D7}</a:tableStyleId>
              </a:tblPr>
              <a:tblGrid>
                <a:gridCol w="1307900"/>
                <a:gridCol w="830800"/>
                <a:gridCol w="944100"/>
                <a:gridCol w="845900"/>
                <a:gridCol w="982150"/>
                <a:gridCol w="982150"/>
                <a:gridCol w="982150"/>
                <a:gridCol w="1179850"/>
                <a:gridCol w="784500"/>
              </a:tblGrid>
              <a:tr h="66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Toplam</a:t>
                      </a:r>
                      <a:endParaRPr sz="1800" u="none" strike="noStrike" cap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125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149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147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84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101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93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62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 smtClean="0"/>
                        <a:t>154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802</Words>
  <Application>Microsoft Office PowerPoint</Application>
  <PresentationFormat>Özel</PresentationFormat>
  <Paragraphs>354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Theme</vt:lpstr>
      <vt:lpstr>Dönem III</vt:lpstr>
      <vt:lpstr>Slayt 2</vt:lpstr>
      <vt:lpstr>Slayt 3</vt:lpstr>
      <vt:lpstr>Slayt 4</vt:lpstr>
      <vt:lpstr>Slayt 5</vt:lpstr>
      <vt:lpstr>Slayt 6</vt:lpstr>
      <vt:lpstr>Slayt 7</vt:lpstr>
      <vt:lpstr>Slayt 8</vt:lpstr>
      <vt:lpstr>Kurullara göre ders saatleri</vt:lpstr>
      <vt:lpstr>Teorik ve Pratik saatlerin bölümlere dağlılımı</vt:lpstr>
      <vt:lpstr>Slayt 11</vt:lpstr>
      <vt:lpstr>Slayt 12</vt:lpstr>
      <vt:lpstr>Slayt 13</vt:lpstr>
      <vt:lpstr>Slayt 14</vt:lpstr>
      <vt:lpstr>Zorluklar ve Çözümleri</vt:lpstr>
      <vt:lpstr>Sınavda yaşanan zorluklar</vt:lpstr>
      <vt:lpstr>309 öğrencimizin farklılıkları nedeniyle 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Dönem III</dc:title>
  <dc:creator>user</dc:creator>
  <cp:lastModifiedBy>user</cp:lastModifiedBy>
  <cp:revision>9</cp:revision>
  <dcterms:modified xsi:type="dcterms:W3CDTF">2018-05-04T14:23:48Z</dcterms:modified>
</cp:coreProperties>
</file>