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5" r:id="rId4"/>
    <p:sldId id="261" r:id="rId5"/>
    <p:sldId id="269" r:id="rId6"/>
    <p:sldId id="257" r:id="rId7"/>
    <p:sldId id="258" r:id="rId8"/>
    <p:sldId id="272" r:id="rId9"/>
    <p:sldId id="259" r:id="rId10"/>
    <p:sldId id="262" r:id="rId11"/>
    <p:sldId id="271" r:id="rId12"/>
    <p:sldId id="263" r:id="rId13"/>
    <p:sldId id="264" r:id="rId14"/>
    <p:sldId id="266" r:id="rId15"/>
    <p:sldId id="265" r:id="rId16"/>
    <p:sldId id="268" r:id="rId17"/>
    <p:sldId id="270" r:id="rId18"/>
    <p:sldId id="277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67"/>
  </p:normalViewPr>
  <p:slideViewPr>
    <p:cSldViewPr>
      <p:cViewPr varScale="1">
        <p:scale>
          <a:sx n="110" d="100"/>
          <a:sy n="110" d="100"/>
        </p:scale>
        <p:origin x="164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39330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3300" b="1" dirty="0" smtClean="0"/>
              <a:t>DÖNEM 6 ÇALIŞTAY SUNUMU</a:t>
            </a:r>
            <a:br>
              <a:rPr lang="tr-TR" sz="3300" b="1" dirty="0" smtClean="0"/>
            </a:br>
            <a:r>
              <a:rPr lang="tr-TR" sz="3300" b="1" dirty="0" smtClean="0"/>
              <a:t>MAYIS, 2017</a:t>
            </a:r>
            <a:r>
              <a:rPr lang="tr-TR" sz="3300" dirty="0" smtClean="0"/>
              <a:t/>
            </a:r>
            <a:br>
              <a:rPr lang="tr-TR" sz="3300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2200" dirty="0" smtClean="0"/>
              <a:t>Doç. Dr. Nurettin Özgür </a:t>
            </a:r>
            <a:r>
              <a:rPr lang="tr-TR" sz="2200" dirty="0" smtClean="0"/>
              <a:t>DOĞAN</a:t>
            </a:r>
            <a:br>
              <a:rPr lang="tr-TR" sz="2200" dirty="0" smtClean="0"/>
            </a:br>
            <a:r>
              <a:rPr lang="tr-TR" sz="2200" dirty="0" smtClean="0"/>
              <a:t>Yrd. Doç. </a:t>
            </a:r>
            <a:r>
              <a:rPr lang="tr-TR" sz="2200" dirty="0" err="1" smtClean="0"/>
              <a:t>Dr.İrem</a:t>
            </a:r>
            <a:r>
              <a:rPr lang="tr-TR" sz="2200" smtClean="0"/>
              <a:t> KARAÜZÜM</a:t>
            </a: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err="1" smtClean="0"/>
              <a:t>İnt</a:t>
            </a:r>
            <a:r>
              <a:rPr lang="tr-TR" sz="2200" dirty="0" smtClean="0"/>
              <a:t>. Dr. Melike Pelin ÖZDOĞRU</a:t>
            </a:r>
            <a:endParaRPr lang="tr-TR" sz="2200" dirty="0"/>
          </a:p>
        </p:txBody>
      </p:sp>
      <p:pic>
        <p:nvPicPr>
          <p:cNvPr id="1026" name="Picture 2" descr="http://tip.kocaeli.edu.tr/uploads/pictures/KouTip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0"/>
            <a:ext cx="5292080" cy="32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848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ÖĞRENCİ GERİ BİLDİRİMİNDE ANA KONULAR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Görev tanımlarına bağlı sorunlar</a:t>
            </a:r>
            <a:endParaRPr lang="tr-TR" sz="2000" i="1" dirty="0" smtClean="0"/>
          </a:p>
          <a:p>
            <a:r>
              <a:rPr lang="tr-TR" dirty="0" smtClean="0"/>
              <a:t>Hiyerarşi</a:t>
            </a:r>
          </a:p>
          <a:p>
            <a:r>
              <a:rPr lang="tr-TR" dirty="0" smtClean="0"/>
              <a:t>Poliklinik çalışma sürelerinin az olması</a:t>
            </a:r>
          </a:p>
          <a:p>
            <a:r>
              <a:rPr lang="tr-TR" dirty="0" smtClean="0"/>
              <a:t>Yardımcı personel gibi çalışmak yerine hasta sorumluluğu verilmesi  </a:t>
            </a:r>
          </a:p>
          <a:p>
            <a:r>
              <a:rPr lang="tr-TR" dirty="0" smtClean="0"/>
              <a:t>İletişim sorunları</a:t>
            </a:r>
          </a:p>
        </p:txBody>
      </p:sp>
    </p:spTree>
    <p:extLst>
      <p:ext uri="{BB962C8B-B14F-4D97-AF65-F5344CB8AC3E}">
        <p14:creationId xmlns:p14="http://schemas.microsoft.com/office/powerpoint/2010/main" val="1650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ÖĞRENCİ GERİ BİLDİRİMİNDE ANA KONULAR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İntern</a:t>
            </a:r>
            <a:r>
              <a:rPr lang="tr-TR" dirty="0" smtClean="0"/>
              <a:t> odalarının fiziki şartlarının kötü olması</a:t>
            </a:r>
          </a:p>
          <a:p>
            <a:r>
              <a:rPr lang="tr-TR" dirty="0" err="1" smtClean="0"/>
              <a:t>İntern</a:t>
            </a:r>
            <a:r>
              <a:rPr lang="tr-TR" dirty="0" smtClean="0"/>
              <a:t> kartlarının servislerde işlevsel olmaması</a:t>
            </a:r>
          </a:p>
          <a:p>
            <a:r>
              <a:rPr lang="tr-TR" dirty="0" smtClean="0"/>
              <a:t>EKG sorumluluğunun eğitimi verilmeden </a:t>
            </a:r>
            <a:r>
              <a:rPr lang="tr-TR" dirty="0" err="1" smtClean="0"/>
              <a:t>intörnlere</a:t>
            </a:r>
            <a:r>
              <a:rPr lang="tr-TR" dirty="0" smtClean="0"/>
              <a:t> yüklenmesi ve cihazların kullanımı sırasında sürekli sorunlar yaşanması</a:t>
            </a:r>
          </a:p>
          <a:p>
            <a:r>
              <a:rPr lang="tr-TR" altLang="tr-TR" dirty="0" err="1" smtClean="0">
                <a:sym typeface="Wingdings" pitchFamily="2" charset="2"/>
              </a:rPr>
              <a:t>İntern</a:t>
            </a:r>
            <a:r>
              <a:rPr lang="tr-TR" altLang="tr-TR" dirty="0" smtClean="0">
                <a:sym typeface="Wingdings" pitchFamily="2" charset="2"/>
              </a:rPr>
              <a:t> eğitimi için yapılan derslerin acil tıp, halk sağlığı ve pediatri anabilim dalları dışında yapılmaması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PLANLAMA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3758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Font typeface="Wingdings" pitchFamily="2" charset="2"/>
              <a:buChar char="§"/>
            </a:pPr>
            <a:r>
              <a:rPr lang="tr-TR" dirty="0" smtClean="0"/>
              <a:t> Bölümlerin çoğu geri bildirim almıyor. Bu nedenle aynı sorun en az bir eğitim dönemi boyunca devam ediyor. Online geri bildirim?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Font typeface="Wingdings" pitchFamily="2" charset="2"/>
              <a:buChar char="§"/>
            </a:pPr>
            <a:r>
              <a:rPr lang="tr-TR" dirty="0" smtClean="0"/>
              <a:t> </a:t>
            </a:r>
            <a:r>
              <a:rPr lang="tr-TR" dirty="0" err="1" smtClean="0"/>
              <a:t>İntörn</a:t>
            </a:r>
            <a:r>
              <a:rPr lang="tr-TR" dirty="0" smtClean="0"/>
              <a:t> kimlik kartlarının sene başında tüm servislere girebilecek şekilde işlevsel hale getirilmesi</a:t>
            </a:r>
          </a:p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 marL="0" indent="0">
              <a:buFont typeface="Wingdings" pitchFamily="2" charset="2"/>
              <a:buChar char="§"/>
            </a:pPr>
            <a:r>
              <a:rPr lang="tr-TR" dirty="0" smtClean="0"/>
              <a:t> </a:t>
            </a:r>
            <a:r>
              <a:rPr lang="tr-TR" dirty="0" err="1" smtClean="0"/>
              <a:t>İntörn</a:t>
            </a:r>
            <a:r>
              <a:rPr lang="tr-TR" dirty="0" smtClean="0"/>
              <a:t> odalarının fiziki şartlarının iyileştirilmesi</a:t>
            </a:r>
          </a:p>
        </p:txBody>
      </p:sp>
    </p:spTree>
    <p:extLst>
      <p:ext uri="{BB962C8B-B14F-4D97-AF65-F5344CB8AC3E}">
        <p14:creationId xmlns:p14="http://schemas.microsoft.com/office/powerpoint/2010/main" val="418144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PLANLAMA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 typeface="Wingdings" pitchFamily="2" charset="2"/>
              <a:buChar char="§"/>
            </a:pPr>
            <a:r>
              <a:rPr lang="tr-TR" dirty="0" smtClean="0"/>
              <a:t> </a:t>
            </a:r>
            <a:r>
              <a:rPr lang="tr-TR" dirty="0" err="1" smtClean="0"/>
              <a:t>İntörnlerin</a:t>
            </a:r>
            <a:r>
              <a:rPr lang="tr-TR" dirty="0" smtClean="0"/>
              <a:t> rotasyona başladığı ilk gün </a:t>
            </a:r>
            <a:r>
              <a:rPr lang="tr-TR" dirty="0" err="1" smtClean="0"/>
              <a:t>intörn</a:t>
            </a:r>
            <a:r>
              <a:rPr lang="tr-TR" dirty="0" smtClean="0"/>
              <a:t> </a:t>
            </a:r>
            <a:r>
              <a:rPr lang="tr-TR" dirty="0"/>
              <a:t>sorumlusu öğretim </a:t>
            </a:r>
            <a:r>
              <a:rPr lang="tr-TR" dirty="0" smtClean="0"/>
              <a:t>üyesi ve uygun gördüğü kişilerle (servisin sorumlu asistanı ve hemşiresi) toplanılması ve bu toplantıda:</a:t>
            </a:r>
          </a:p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 marL="0" indent="0">
              <a:buFont typeface="Wingdings" pitchFamily="2" charset="2"/>
              <a:buChar char="ü"/>
            </a:pPr>
            <a:r>
              <a:rPr lang="tr-TR" dirty="0" smtClean="0"/>
              <a:t> Çalışma </a:t>
            </a:r>
            <a:r>
              <a:rPr lang="tr-TR" dirty="0"/>
              <a:t>düzeni</a:t>
            </a:r>
          </a:p>
          <a:p>
            <a:pPr marL="0" indent="0">
              <a:buFont typeface="Wingdings" pitchFamily="2" charset="2"/>
              <a:buChar char="ü"/>
            </a:pPr>
            <a:r>
              <a:rPr lang="tr-TR" dirty="0" smtClean="0"/>
              <a:t> </a:t>
            </a:r>
            <a:r>
              <a:rPr lang="tr-TR" dirty="0" err="1" smtClean="0"/>
              <a:t>İntörn</a:t>
            </a:r>
            <a:r>
              <a:rPr lang="tr-TR" dirty="0" smtClean="0"/>
              <a:t> görev ve sorumlulukları</a:t>
            </a:r>
            <a:endParaRPr lang="tr-TR" dirty="0"/>
          </a:p>
          <a:p>
            <a:pPr marL="0" indent="0">
              <a:buFont typeface="Wingdings" pitchFamily="2" charset="2"/>
              <a:buChar char="ü"/>
            </a:pPr>
            <a:r>
              <a:rPr lang="tr-TR" dirty="0" smtClean="0"/>
              <a:t> Nöbet </a:t>
            </a:r>
            <a:r>
              <a:rPr lang="tr-TR" dirty="0"/>
              <a:t>şartları</a:t>
            </a:r>
          </a:p>
          <a:p>
            <a:pPr marL="0" indent="0">
              <a:buFont typeface="Wingdings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Hedeflenen yeterlilikler/beceriler</a:t>
            </a:r>
            <a:endParaRPr lang="tr-TR" dirty="0"/>
          </a:p>
          <a:p>
            <a:pPr marL="0" indent="0">
              <a:buFont typeface="Wingdings" pitchFamily="2" charset="2"/>
              <a:buChar char="ü"/>
            </a:pPr>
            <a:r>
              <a:rPr lang="tr-TR" dirty="0" smtClean="0"/>
              <a:t> Eğitim toplantıları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308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PLANLAMA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tr-TR" dirty="0" smtClean="0"/>
              <a:t> Bölüm içindeki çalışma düzeni ve kurallar başlangıçta konuşulur ise özellikle hiyerarşi, iletişim sorunları, görev ve sorumluluklarla ilgili sorunlar azalabilir.</a:t>
            </a:r>
          </a:p>
          <a:p>
            <a:pPr marL="0" indent="0">
              <a:buFont typeface="Wingdings" pitchFamily="2" charset="2"/>
              <a:buChar char="§"/>
            </a:pPr>
            <a:endParaRPr lang="tr-TR" dirty="0" smtClean="0"/>
          </a:p>
          <a:p>
            <a:pPr marL="0" indent="0">
              <a:buFont typeface="Wingdings" pitchFamily="2" charset="2"/>
              <a:buChar char="§"/>
            </a:pPr>
            <a:r>
              <a:rPr lang="tr-TR" altLang="tr-TR" dirty="0" smtClean="0">
                <a:sym typeface="Wingdings" pitchFamily="2" charset="2"/>
              </a:rPr>
              <a:t> Katıldığımız </a:t>
            </a:r>
            <a:r>
              <a:rPr lang="tr-TR" altLang="tr-TR" dirty="0" err="1" smtClean="0">
                <a:sym typeface="Wingdings" pitchFamily="2" charset="2"/>
              </a:rPr>
              <a:t>vizitlerin</a:t>
            </a:r>
            <a:r>
              <a:rPr lang="tr-TR" altLang="tr-TR" dirty="0" smtClean="0">
                <a:sym typeface="Wingdings" pitchFamily="2" charset="2"/>
              </a:rPr>
              <a:t> </a:t>
            </a:r>
            <a:r>
              <a:rPr lang="tr-TR" altLang="tr-TR" dirty="0" err="1" smtClean="0">
                <a:sym typeface="Wingdings" pitchFamily="2" charset="2"/>
              </a:rPr>
              <a:t>intern</a:t>
            </a:r>
            <a:r>
              <a:rPr lang="tr-TR" altLang="tr-TR" dirty="0" smtClean="0">
                <a:sym typeface="Wingdings" pitchFamily="2" charset="2"/>
              </a:rPr>
              <a:t> eğitimine yönelik de olması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081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PLANLAMA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tr-TR" dirty="0" smtClean="0"/>
              <a:t>Öğretim üyelerinin </a:t>
            </a:r>
            <a:r>
              <a:rPr lang="tr-TR" dirty="0" err="1" smtClean="0"/>
              <a:t>intörnleri</a:t>
            </a:r>
            <a:r>
              <a:rPr lang="tr-TR" dirty="0" smtClean="0"/>
              <a:t> hasta takip süreçlerine daha fazla katması ve daha fazla sorumluluk vermesi</a:t>
            </a:r>
          </a:p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Asistanların öğrenci eğitiminin bir parçası olduklarının farkına varmaları ve bu konuda cesaretlendirilmeleri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4637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PLANLAMA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tr-TR" dirty="0"/>
              <a:t>Kendisine zaman ayıran bir öğretim üyesi ve asistan olduğunu, kendisine dönük bir eğitim programı olduğunu, hasta sorumluluğunun kendisine verildiğini görmesi öğrencinin motivasyonunu artırabilir.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6295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PLANLAMA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tr-TR" dirty="0" err="1"/>
              <a:t>İntörnlere</a:t>
            </a:r>
            <a:r>
              <a:rPr lang="tr-TR" dirty="0"/>
              <a:t> dönük eğitim programlarının her anabilim dalında yapılandırılmış hale </a:t>
            </a:r>
            <a:r>
              <a:rPr lang="tr-TR" dirty="0" smtClean="0"/>
              <a:t>getirilmesi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Diğer dönemlerdeki gibi bir eğitim programının oluşturulması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Psikiyatri servisinde nöbete kalmanın gerekliliğinin tartışılması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NST ve EKG teknisyeni alımının tekrar gündeme getirilmesi</a:t>
            </a:r>
          </a:p>
          <a:p>
            <a:pPr>
              <a:buFont typeface="Wingdings" pitchFamily="2" charset="2"/>
              <a:buChar char="§"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3620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TÜM ÖĞRETİM ÜYELERİMİZ DAVETLİDİR </a:t>
            </a: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</a:t>
            </a:r>
            <a:endParaRPr lang="tr-T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</p:txBody>
      </p:sp>
      <p:pic>
        <p:nvPicPr>
          <p:cNvPr id="1026" name="Picture 2" descr="C:\Users\asus_1\Desktop\thumbnail_u-ogreti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348880"/>
            <a:ext cx="8238400" cy="36111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ndir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505075"/>
            <a:ext cx="4352925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4267200" y="609600"/>
            <a:ext cx="4191000" cy="2362200"/>
          </a:xfrm>
          <a:prstGeom prst="cloudCallout">
            <a:avLst>
              <a:gd name="adj1" fmla="val -38259"/>
              <a:gd name="adj2" fmla="val 8507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tr-TR" altLang="tr-TR" sz="3000" dirty="0"/>
              <a:t>İNTERN DOKTOR KİMDİR?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indir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133600"/>
            <a:ext cx="282892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5715000" y="838200"/>
            <a:ext cx="2362200" cy="1600200"/>
          </a:xfrm>
          <a:prstGeom prst="cloudCallout">
            <a:avLst>
              <a:gd name="adj1" fmla="val -46773"/>
              <a:gd name="adj2" fmla="val 6140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tr-TR" altLang="tr-TR" sz="2400"/>
              <a:t>HEMŞİRE?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6084168" y="3933056"/>
            <a:ext cx="2505075" cy="1219200"/>
          </a:xfrm>
          <a:prstGeom prst="cloudCallout">
            <a:avLst>
              <a:gd name="adj1" fmla="val -77231"/>
              <a:gd name="adj2" fmla="val 5182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tr-TR" altLang="tr-TR"/>
          </a:p>
          <a:p>
            <a:pPr algn="ctr"/>
            <a:r>
              <a:rPr lang="tr-TR" altLang="tr-TR"/>
              <a:t>PERSONEL ?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838200" y="1219200"/>
            <a:ext cx="2057400" cy="1295400"/>
          </a:xfrm>
          <a:prstGeom prst="cloudCallout">
            <a:avLst>
              <a:gd name="adj1" fmla="val 42671"/>
              <a:gd name="adj2" fmla="val 9840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tr-TR" altLang="tr-TR"/>
              <a:t>NST ELEMANI ?</a:t>
            </a: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152400" y="2971800"/>
            <a:ext cx="2514600" cy="1676400"/>
          </a:xfrm>
          <a:prstGeom prst="cloudCallout">
            <a:avLst>
              <a:gd name="adj1" fmla="val 80491"/>
              <a:gd name="adj2" fmla="val 4194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tr-TR" altLang="tr-TR" sz="2000"/>
          </a:p>
          <a:p>
            <a:pPr algn="ctr"/>
            <a:r>
              <a:rPr lang="tr-TR" altLang="tr-TR" sz="2000"/>
              <a:t>SEKRETER ?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3200400" y="381000"/>
            <a:ext cx="2667000" cy="1371600"/>
          </a:xfrm>
          <a:prstGeom prst="cloudCallout">
            <a:avLst>
              <a:gd name="adj1" fmla="val -20477"/>
              <a:gd name="adj2" fmla="val 10949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tr-TR" altLang="tr-TR" sz="2000"/>
              <a:t>ÖĞRENCİ ?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2438400" y="5486400"/>
            <a:ext cx="2667000" cy="990600"/>
          </a:xfrm>
          <a:prstGeom prst="cloudCallout">
            <a:avLst>
              <a:gd name="adj1" fmla="val 23870"/>
              <a:gd name="adj2" fmla="val -8894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tr-TR" altLang="tr-TR" sz="2000" dirty="0"/>
              <a:t>DOKTOR </a:t>
            </a:r>
            <a:r>
              <a:rPr lang="tr-TR" altLang="tr-TR" sz="2000" dirty="0" smtClean="0"/>
              <a:t>?</a:t>
            </a:r>
            <a:endParaRPr lang="tr-TR" altLang="tr-TR" sz="2000" dirty="0"/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6300192" y="2492896"/>
            <a:ext cx="2305248" cy="1208981"/>
          </a:xfrm>
          <a:prstGeom prst="cloudCallout">
            <a:avLst>
              <a:gd name="adj1" fmla="val -77231"/>
              <a:gd name="adj2" fmla="val 5182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tr-TR" altLang="tr-TR" dirty="0" smtClean="0"/>
              <a:t>EKG TEKNİSYENİ ?</a:t>
            </a:r>
            <a:endParaRPr lang="tr-TR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İNTÖRNLÜK DÖNEMİ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u="sng" dirty="0" smtClean="0"/>
              <a:t>Tanım:</a:t>
            </a:r>
          </a:p>
          <a:p>
            <a:pPr marL="0" indent="0">
              <a:buNone/>
            </a:pPr>
            <a:r>
              <a:rPr lang="tr-TR" dirty="0" smtClean="0"/>
              <a:t>‘’Asistanların </a:t>
            </a:r>
            <a:r>
              <a:rPr lang="tr-TR" dirty="0"/>
              <a:t>ve öğretim elemanlarının gözetiminde hekimlik faaliyetleri </a:t>
            </a:r>
            <a:r>
              <a:rPr lang="tr-TR" dirty="0" smtClean="0"/>
              <a:t>yürütülmesi’’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i="1" u="sng" dirty="0" smtClean="0"/>
              <a:t>Temel Hedef:</a:t>
            </a:r>
            <a:endParaRPr lang="tr-TR" i="1" u="sng" dirty="0"/>
          </a:p>
          <a:p>
            <a:pPr marL="0" indent="0">
              <a:buNone/>
            </a:pPr>
            <a:r>
              <a:rPr lang="tr-TR" dirty="0" smtClean="0"/>
              <a:t>‘’Sık karşılaşılan hastalıkların takip ve tedavi süreçlerinin içinde yer alarak hasta pratiğinin geliştirilmesi’’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939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EĞİTİM PROGRAMI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/>
              <a:t>Acil Tıp (2 ay)</a:t>
            </a:r>
          </a:p>
          <a:p>
            <a:endParaRPr lang="tr-TR" dirty="0"/>
          </a:p>
          <a:p>
            <a:r>
              <a:rPr lang="tr-TR" dirty="0"/>
              <a:t>Kadın </a:t>
            </a:r>
            <a:r>
              <a:rPr lang="tr-TR" dirty="0" smtClean="0"/>
              <a:t>Hastalıkları ve Doğum </a:t>
            </a:r>
            <a:r>
              <a:rPr lang="tr-TR" dirty="0"/>
              <a:t>(1 </a:t>
            </a:r>
            <a:r>
              <a:rPr lang="tr-TR" dirty="0" smtClean="0"/>
              <a:t>ay)</a:t>
            </a:r>
            <a:br>
              <a:rPr lang="tr-TR" dirty="0" smtClean="0"/>
            </a:br>
            <a:r>
              <a:rPr lang="tr-TR" dirty="0" smtClean="0"/>
              <a:t>Cerrahi Birimler </a:t>
            </a:r>
            <a:r>
              <a:rPr lang="tr-TR" dirty="0"/>
              <a:t>(1 ay</a:t>
            </a:r>
            <a:r>
              <a:rPr lang="tr-TR" dirty="0" smtClean="0"/>
              <a:t>); </a:t>
            </a:r>
            <a:r>
              <a:rPr lang="tr-TR" sz="2000" i="1" dirty="0" smtClean="0"/>
              <a:t>genel cerrahi, çocuk cerrahisi, göğüs cerrahisi, üroloji, anestezi, </a:t>
            </a:r>
            <a:r>
              <a:rPr lang="tr-TR" sz="2000" i="1" dirty="0" err="1" smtClean="0"/>
              <a:t>kbb</a:t>
            </a:r>
            <a:r>
              <a:rPr lang="tr-TR" sz="2000" i="1" dirty="0" smtClean="0"/>
              <a:t> , plastik cerrahi</a:t>
            </a:r>
            <a:endParaRPr lang="tr-TR" sz="2000" i="1" dirty="0"/>
          </a:p>
          <a:p>
            <a:pPr>
              <a:buNone/>
            </a:pPr>
            <a:endParaRPr lang="tr-TR" dirty="0"/>
          </a:p>
          <a:p>
            <a:r>
              <a:rPr lang="tr-TR" dirty="0"/>
              <a:t>Halk Sağlığı (2 ay)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136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tr-TR" b="1" dirty="0" smtClean="0"/>
              <a:t>EĞİTİM PROGRAMI</a:t>
            </a:r>
            <a:endParaRPr lang="tr-TR" b="1" dirty="0"/>
          </a:p>
        </p:txBody>
      </p:sp>
      <p:sp>
        <p:nvSpPr>
          <p:cNvPr id="7" name="3 Metin kutusu"/>
          <p:cNvSpPr txBox="1">
            <a:spLocks noGrp="1"/>
          </p:cNvSpPr>
          <p:nvPr>
            <p:ph idx="1"/>
          </p:nvPr>
        </p:nvSpPr>
        <p:spPr>
          <a:xfrm>
            <a:off x="323528" y="836712"/>
            <a:ext cx="8229600" cy="53860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dirty="0" smtClean="0">
              <a:solidFill>
                <a:srgbClr val="000000"/>
              </a:solidFill>
              <a:latin typeface="+mj-lt"/>
              <a:cs typeface="Comic Sans M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dirty="0">
              <a:solidFill>
                <a:srgbClr val="000000"/>
              </a:solidFill>
              <a:latin typeface="+mj-lt"/>
              <a:cs typeface="Comic Sans M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dirty="0" smtClean="0">
                <a:solidFill>
                  <a:srgbClr val="000000"/>
                </a:solidFill>
                <a:latin typeface="+mj-lt"/>
                <a:cs typeface="Comic Sans MS"/>
              </a:rPr>
              <a:t>Çocuk Sağlığı ve Hastalıkları (2 ay)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800" dirty="0" smtClean="0">
              <a:solidFill>
                <a:srgbClr val="000000"/>
              </a:solidFill>
              <a:latin typeface="+mj-lt"/>
              <a:cs typeface="Comic Sans M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dirty="0" smtClean="0">
                <a:solidFill>
                  <a:srgbClr val="000000"/>
                </a:solidFill>
                <a:latin typeface="+mj-lt"/>
                <a:cs typeface="Comic Sans MS"/>
              </a:rPr>
              <a:t>İç Hastalıkları (2 ay); </a:t>
            </a:r>
            <a:r>
              <a:rPr lang="tr-TR" sz="2000" i="1" dirty="0" smtClean="0">
                <a:solidFill>
                  <a:srgbClr val="000000"/>
                </a:solidFill>
                <a:latin typeface="+mj-lt"/>
                <a:cs typeface="Comic Sans MS"/>
              </a:rPr>
              <a:t>iç hastalıklarının </a:t>
            </a:r>
            <a:r>
              <a:rPr lang="tr-TR" sz="2000" i="1" dirty="0" err="1" smtClean="0">
                <a:solidFill>
                  <a:srgbClr val="000000"/>
                </a:solidFill>
                <a:latin typeface="+mj-lt"/>
                <a:cs typeface="Comic Sans MS"/>
              </a:rPr>
              <a:t>yandallarına</a:t>
            </a:r>
            <a:r>
              <a:rPr lang="tr-TR" sz="2000" i="1" dirty="0" smtClean="0">
                <a:solidFill>
                  <a:srgbClr val="000000"/>
                </a:solidFill>
                <a:latin typeface="+mj-lt"/>
                <a:cs typeface="Comic Sans MS"/>
              </a:rPr>
              <a:t> ek olarak kardiyoloji, göğüs hastalıkları, dermatoloji, enfeksiyon hastalıkları ve nöroloji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800" dirty="0" smtClean="0">
              <a:solidFill>
                <a:srgbClr val="000000"/>
              </a:solidFill>
              <a:latin typeface="+mj-lt"/>
              <a:cs typeface="Comic Sans M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800" dirty="0" smtClean="0">
                <a:solidFill>
                  <a:srgbClr val="000000"/>
                </a:solidFill>
                <a:latin typeface="+mj-lt"/>
                <a:cs typeface="Comic Sans MS"/>
              </a:rPr>
              <a:t>Psikiyatri (1 ay)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sz="2800" dirty="0">
                <a:solidFill>
                  <a:srgbClr val="000000"/>
                </a:solidFill>
                <a:latin typeface="+mj-lt"/>
                <a:cs typeface="Comic Sans MS"/>
              </a:rPr>
              <a:t> </a:t>
            </a:r>
            <a:r>
              <a:rPr lang="tr-TR" sz="2800" dirty="0" smtClean="0">
                <a:solidFill>
                  <a:srgbClr val="000000"/>
                </a:solidFill>
                <a:latin typeface="+mj-lt"/>
                <a:cs typeface="Comic Sans MS"/>
              </a:rPr>
              <a:t>   Klinik Farmakoloji (15 gün)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tr-TR" sz="2800" dirty="0">
                <a:solidFill>
                  <a:srgbClr val="000000"/>
                </a:solidFill>
                <a:latin typeface="+mj-lt"/>
                <a:cs typeface="Comic Sans MS"/>
              </a:rPr>
              <a:t> </a:t>
            </a:r>
            <a:r>
              <a:rPr lang="tr-TR" sz="2800" dirty="0" smtClean="0">
                <a:solidFill>
                  <a:srgbClr val="000000"/>
                </a:solidFill>
                <a:latin typeface="+mj-lt"/>
                <a:cs typeface="Comic Sans MS"/>
              </a:rPr>
              <a:t>   Seçmeli (15 gün); </a:t>
            </a:r>
            <a:r>
              <a:rPr lang="tr-TR" sz="2000" i="1" dirty="0" smtClean="0">
                <a:solidFill>
                  <a:srgbClr val="000000"/>
                </a:solidFill>
                <a:latin typeface="+mj-lt"/>
                <a:cs typeface="Comic Sans MS"/>
              </a:rPr>
              <a:t>anestezi, beyin cerrahisi, çocuk cerrahisi, genel cerrahi, kadın hastalıkları ve doğum, </a:t>
            </a:r>
            <a:r>
              <a:rPr lang="tr-TR" sz="2000" i="1" dirty="0" err="1" smtClean="0">
                <a:solidFill>
                  <a:srgbClr val="000000"/>
                </a:solidFill>
                <a:latin typeface="+mj-lt"/>
                <a:cs typeface="Comic Sans MS"/>
              </a:rPr>
              <a:t>kbb</a:t>
            </a:r>
            <a:r>
              <a:rPr lang="tr-TR" sz="2000" i="1" dirty="0" smtClean="0">
                <a:solidFill>
                  <a:srgbClr val="000000"/>
                </a:solidFill>
                <a:latin typeface="+mj-lt"/>
                <a:cs typeface="Comic Sans MS"/>
              </a:rPr>
              <a:t>, plastik cerrahi, üroloji, dermatoloji, </a:t>
            </a:r>
            <a:r>
              <a:rPr lang="tr-TR" sz="2000" i="1" dirty="0" err="1" smtClean="0">
                <a:solidFill>
                  <a:srgbClr val="000000"/>
                </a:solidFill>
                <a:latin typeface="+mj-lt"/>
                <a:cs typeface="Comic Sans MS"/>
              </a:rPr>
              <a:t>ftr</a:t>
            </a:r>
            <a:r>
              <a:rPr lang="tr-TR" sz="2000" i="1" dirty="0" smtClean="0">
                <a:solidFill>
                  <a:srgbClr val="000000"/>
                </a:solidFill>
                <a:latin typeface="+mj-lt"/>
                <a:cs typeface="Comic Sans MS"/>
              </a:rPr>
              <a:t>, göğüs hastalıkları, nöroloji, radyoloji, tıbbi genetik, fizyoloji, mikrobiyoloji, tıp tarihi ve etik</a:t>
            </a:r>
            <a:endParaRPr lang="tr-TR" sz="2000" i="1" dirty="0">
              <a:solidFill>
                <a:srgbClr val="000000"/>
              </a:solidFill>
              <a:latin typeface="+mj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1743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EĞİTİM PROGRAMI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sz="4000" dirty="0" smtClean="0"/>
              <a:t>6 rotasyon diliminin her birinde yaklaşık 30 öğrenci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86625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OLUMLU GERİ BİLDİRİMLER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Font typeface="Wingdings" pitchFamily="2" charset="2"/>
              <a:buChar char="v"/>
            </a:pPr>
            <a:r>
              <a:rPr lang="tr-TR" dirty="0" smtClean="0"/>
              <a:t> Seçmeli staj seçeneklerinin sayısı arttı.</a:t>
            </a:r>
          </a:p>
          <a:p>
            <a:pPr marL="0" indent="0">
              <a:buFont typeface="Wingdings" pitchFamily="2" charset="2"/>
              <a:buChar char="v"/>
            </a:pPr>
            <a:endParaRPr lang="tr-TR" dirty="0" smtClean="0"/>
          </a:p>
          <a:p>
            <a:pPr marL="0" indent="0">
              <a:buFont typeface="Wingdings" pitchFamily="2" charset="2"/>
              <a:buChar char="v"/>
            </a:pPr>
            <a:r>
              <a:rPr lang="tr-TR" dirty="0" smtClean="0"/>
              <a:t> Her bölümde ‘</a:t>
            </a:r>
            <a:r>
              <a:rPr lang="tr-TR" dirty="0" err="1" smtClean="0"/>
              <a:t>intörn</a:t>
            </a:r>
            <a:r>
              <a:rPr lang="tr-TR" dirty="0" smtClean="0"/>
              <a:t> sorumlusu öğretim üyesi’ var.</a:t>
            </a:r>
          </a:p>
          <a:p>
            <a:pPr marL="0" indent="0">
              <a:buFont typeface="Wingdings" pitchFamily="2" charset="2"/>
              <a:buChar char="v"/>
            </a:pPr>
            <a:endParaRPr lang="tr-TR" dirty="0" smtClean="0"/>
          </a:p>
          <a:p>
            <a:pPr marL="0" indent="0">
              <a:buFont typeface="Wingdings" pitchFamily="2" charset="2"/>
              <a:buChar char="v"/>
            </a:pPr>
            <a:r>
              <a:rPr lang="tr-TR" dirty="0" smtClean="0"/>
              <a:t> Bölümlerin bazılarında</a:t>
            </a:r>
            <a:r>
              <a:rPr lang="tr-TR" sz="2700" i="1" u="sng" dirty="0" smtClean="0"/>
              <a:t> </a:t>
            </a:r>
            <a:r>
              <a:rPr lang="tr-TR" dirty="0" err="1" smtClean="0"/>
              <a:t>intörn</a:t>
            </a:r>
            <a:r>
              <a:rPr lang="tr-TR" dirty="0" smtClean="0"/>
              <a:t> eğitimine yönelik bir planlama gerçekten var; </a:t>
            </a:r>
            <a:r>
              <a:rPr lang="tr-TR" sz="2200" i="1" dirty="0" smtClean="0"/>
              <a:t>makale sunumu, seminer sunumu, </a:t>
            </a:r>
            <a:r>
              <a:rPr lang="tr-TR" sz="2200" i="1" dirty="0" err="1" smtClean="0"/>
              <a:t>intörn</a:t>
            </a:r>
            <a:r>
              <a:rPr lang="tr-TR" sz="2200" i="1" dirty="0" smtClean="0"/>
              <a:t> dersleri, hasta tartışma saatleri vb.</a:t>
            </a:r>
          </a:p>
          <a:p>
            <a:pPr marL="0" indent="0">
              <a:buFont typeface="Wingdings" pitchFamily="2" charset="2"/>
              <a:buChar char="v"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ÖNEMLİ KONULAR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Hasta sorumluluğu alma ile ders çalışma arasında tercih yapıyor olma</a:t>
            </a:r>
          </a:p>
          <a:p>
            <a:r>
              <a:rPr lang="tr-TR" dirty="0" smtClean="0"/>
              <a:t>Kişisel motivasyonun belirleyici unsurlar arasında üst sıralarda yer alması</a:t>
            </a:r>
            <a:endParaRPr lang="tr-TR" dirty="0"/>
          </a:p>
          <a:p>
            <a:r>
              <a:rPr lang="tr-TR" dirty="0"/>
              <a:t>Sayı fazlalığının uygulamanın kalitesini </a:t>
            </a:r>
            <a:r>
              <a:rPr lang="tr-TR" dirty="0" smtClean="0"/>
              <a:t>düşürmesi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275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526</Words>
  <Application>Microsoft Macintosh PowerPoint</Application>
  <PresentationFormat>Ekran Gösterisi (4:3)</PresentationFormat>
  <Paragraphs>90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4" baseType="lpstr">
      <vt:lpstr>Calibri</vt:lpstr>
      <vt:lpstr>Comic Sans MS</vt:lpstr>
      <vt:lpstr>ＭＳ Ｐゴシック</vt:lpstr>
      <vt:lpstr>Wingdings</vt:lpstr>
      <vt:lpstr>Arial</vt:lpstr>
      <vt:lpstr>Ofis Teması</vt:lpstr>
      <vt:lpstr> DÖNEM 6 ÇALIŞTAY SUNUMU MAYIS, 2017  Doç. Dr. Nurettin Özgür DOĞAN Yrd. Doç. Dr.İrem KARAÜZÜM İnt. Dr. Melike Pelin ÖZDOĞRU</vt:lpstr>
      <vt:lpstr>PowerPoint Sunusu</vt:lpstr>
      <vt:lpstr>PowerPoint Sunusu</vt:lpstr>
      <vt:lpstr>İNTÖRNLÜK DÖNEMİ</vt:lpstr>
      <vt:lpstr>EĞİTİM PROGRAMI</vt:lpstr>
      <vt:lpstr>EĞİTİM PROGRAMI</vt:lpstr>
      <vt:lpstr>EĞİTİM PROGRAMI</vt:lpstr>
      <vt:lpstr>OLUMLU GERİ BİLDİRİMLER</vt:lpstr>
      <vt:lpstr>ÖNEMLİ KONULAR</vt:lpstr>
      <vt:lpstr>ÖĞRENCİ GERİ BİLDİRİMİNDE ANA KONULAR</vt:lpstr>
      <vt:lpstr>ÖĞRENCİ GERİ BİLDİRİMİNDE ANA KONULAR</vt:lpstr>
      <vt:lpstr>PLANLAMA</vt:lpstr>
      <vt:lpstr>PLANLAMA</vt:lpstr>
      <vt:lpstr>PLANLAMA</vt:lpstr>
      <vt:lpstr>PLANLAMA</vt:lpstr>
      <vt:lpstr>PLANLAMA</vt:lpstr>
      <vt:lpstr>PLANLAMA</vt:lpstr>
      <vt:lpstr>TÜM ÖĞRETİM ÜYELERİMİZ DAVETLİDİR 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VI. DÖNEM</dc:title>
  <dc:creator>cem cerit</dc:creator>
  <cp:lastModifiedBy>Microsoft Office Kullanıcısı</cp:lastModifiedBy>
  <cp:revision>62</cp:revision>
  <dcterms:created xsi:type="dcterms:W3CDTF">2015-05-12T07:02:46Z</dcterms:created>
  <dcterms:modified xsi:type="dcterms:W3CDTF">2017-05-02T13:27:14Z</dcterms:modified>
</cp:coreProperties>
</file>