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88" r:id="rId4"/>
    <p:sldId id="279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62" r:id="rId13"/>
    <p:sldId id="271" r:id="rId14"/>
    <p:sldId id="263" r:id="rId15"/>
    <p:sldId id="264" r:id="rId16"/>
    <p:sldId id="266" r:id="rId17"/>
    <p:sldId id="265" r:id="rId18"/>
    <p:sldId id="268" r:id="rId19"/>
    <p:sldId id="270" r:id="rId20"/>
    <p:sldId id="289" r:id="rId21"/>
    <p:sldId id="290" r:id="rId22"/>
    <p:sldId id="291" r:id="rId2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/>
    <p:restoredTop sz="94667"/>
  </p:normalViewPr>
  <p:slideViewPr>
    <p:cSldViewPr>
      <p:cViewPr>
        <p:scale>
          <a:sx n="78" d="100"/>
          <a:sy n="78" d="100"/>
        </p:scale>
        <p:origin x="-27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03/05/2018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39330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3300" b="1" dirty="0" smtClean="0"/>
              <a:t>DÖNEM 6 ÇALIŞTAY SUNUMU</a:t>
            </a:r>
            <a:br>
              <a:rPr lang="tr-TR" sz="3300" b="1" dirty="0" smtClean="0"/>
            </a:br>
            <a:r>
              <a:rPr lang="tr-TR" sz="3300" b="1" dirty="0" smtClean="0"/>
              <a:t>MAYIS, 2018</a:t>
            </a:r>
            <a:r>
              <a:rPr lang="tr-TR" sz="3300" dirty="0" smtClean="0"/>
              <a:t/>
            </a:r>
            <a:br>
              <a:rPr lang="tr-TR" sz="3300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2200" dirty="0" smtClean="0"/>
              <a:t>Doç. Dr. Nurettin Özgür DOĞAN</a:t>
            </a:r>
            <a:br>
              <a:rPr lang="tr-TR" sz="2200" dirty="0" smtClean="0"/>
            </a:br>
            <a:r>
              <a:rPr lang="tr-TR" sz="2200" dirty="0" smtClean="0"/>
              <a:t>Yrd. Doç. </a:t>
            </a:r>
            <a:r>
              <a:rPr lang="tr-TR" sz="2200" dirty="0" err="1" smtClean="0"/>
              <a:t>Dr.İrem</a:t>
            </a:r>
            <a:r>
              <a:rPr lang="tr-TR" sz="2200" dirty="0" smtClean="0"/>
              <a:t> KARAÜZÜM</a:t>
            </a:r>
            <a:br>
              <a:rPr lang="tr-TR" sz="2200" dirty="0" smtClean="0"/>
            </a:br>
            <a:r>
              <a:rPr lang="tr-TR" sz="2200" dirty="0" err="1" smtClean="0"/>
              <a:t>İnt</a:t>
            </a:r>
            <a:r>
              <a:rPr lang="tr-TR" sz="2200" dirty="0" smtClean="0"/>
              <a:t>. Dr. </a:t>
            </a:r>
            <a:r>
              <a:rPr lang="tr-TR" sz="2200" dirty="0" err="1" smtClean="0"/>
              <a:t>Sümeyra</a:t>
            </a:r>
            <a:r>
              <a:rPr lang="tr-TR" sz="2200" dirty="0" smtClean="0"/>
              <a:t> Nur Özdemir</a:t>
            </a:r>
            <a:endParaRPr lang="tr-TR" sz="2200" dirty="0"/>
          </a:p>
        </p:txBody>
      </p:sp>
      <p:pic>
        <p:nvPicPr>
          <p:cNvPr id="1026" name="Picture 2" descr="http://tip.kocaeli.edu.tr/uploads/pictures/KouTip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0"/>
            <a:ext cx="5292080" cy="32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84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Seçmeli Cerrahi</a:t>
            </a:r>
            <a:br>
              <a:rPr lang="tr-TR" dirty="0" smtClean="0"/>
            </a:br>
            <a:r>
              <a:rPr lang="tr-TR" dirty="0" smtClean="0"/>
              <a:t>(Çocuk cerrahisi, Göğüs cerrahisi, Üroloji, KBB, Plastik cerrahi)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 smtClean="0"/>
              <a:t>Staj süresi yeterli </a:t>
            </a:r>
          </a:p>
          <a:p>
            <a:r>
              <a:rPr lang="tr-TR" dirty="0" smtClean="0"/>
              <a:t>Özellikle Çocuk cerrahisi ve KBB den genel memnuniyet söz konusu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Stajlar arasında büyük farklılıklar bulunuyor (nöbet, iş yükü açısından ) bu farklılıklardan dolayı istediğimiz stajı seçemiyoruz kura ile belirliyoruz </a:t>
            </a:r>
          </a:p>
          <a:p>
            <a:r>
              <a:rPr lang="tr-TR" dirty="0" smtClean="0"/>
              <a:t>Branş sayısı yetersiz 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Olumlu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3453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psikiyatri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Vizitlerde</a:t>
            </a:r>
            <a:r>
              <a:rPr lang="tr-TR" dirty="0" smtClean="0"/>
              <a:t> </a:t>
            </a:r>
            <a:r>
              <a:rPr lang="tr-TR" dirty="0" err="1" smtClean="0"/>
              <a:t>internlere</a:t>
            </a:r>
            <a:r>
              <a:rPr lang="tr-TR" dirty="0" smtClean="0"/>
              <a:t> yönelik bilgilendirme yapılıyor </a:t>
            </a:r>
          </a:p>
          <a:p>
            <a:r>
              <a:rPr lang="tr-TR" dirty="0" smtClean="0"/>
              <a:t>Hasta takibi ve sunumu yapılıyor </a:t>
            </a:r>
          </a:p>
          <a:p>
            <a:r>
              <a:rPr lang="tr-TR" dirty="0" smtClean="0"/>
              <a:t>Poliklinikte geçirilen süre yeterli ve öğretici oluyor </a:t>
            </a:r>
          </a:p>
          <a:p>
            <a:r>
              <a:rPr lang="tr-TR" dirty="0" smtClean="0"/>
              <a:t>Asistanların yaklaşımı iyi </a:t>
            </a:r>
          </a:p>
          <a:p>
            <a:r>
              <a:rPr lang="tr-TR" dirty="0" err="1" smtClean="0"/>
              <a:t>İntern</a:t>
            </a:r>
            <a:r>
              <a:rPr lang="tr-TR" dirty="0" smtClean="0"/>
              <a:t> odası var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Olumlu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98920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ÖĞRENCİ GERİ BİLDİRİMİNDE ANA KONULAR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Görev tanımlarına bağlı sorunlar</a:t>
            </a:r>
            <a:endParaRPr lang="tr-TR" sz="2000" i="1" dirty="0" smtClean="0"/>
          </a:p>
          <a:p>
            <a:r>
              <a:rPr lang="tr-TR" dirty="0" smtClean="0"/>
              <a:t>Hiyerarşi</a:t>
            </a:r>
          </a:p>
          <a:p>
            <a:r>
              <a:rPr lang="tr-TR" dirty="0" smtClean="0"/>
              <a:t>Poliklinik çalışma sürelerinin az olması</a:t>
            </a:r>
          </a:p>
          <a:p>
            <a:r>
              <a:rPr lang="tr-TR" dirty="0" smtClean="0"/>
              <a:t>Yardımcı personel gibi çalışmak yerine hasta sorumluluğu verilmesi  </a:t>
            </a:r>
          </a:p>
          <a:p>
            <a:r>
              <a:rPr lang="tr-TR" dirty="0" smtClean="0"/>
              <a:t>İletişim sorunları</a:t>
            </a:r>
          </a:p>
        </p:txBody>
      </p:sp>
    </p:spTree>
    <p:extLst>
      <p:ext uri="{BB962C8B-B14F-4D97-AF65-F5344CB8AC3E}">
        <p14:creationId xmlns:p14="http://schemas.microsoft.com/office/powerpoint/2010/main" xmlns="" val="165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ÖĞRENCİ GERİ BİLDİRİMİNDE ANA KONULAR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İntern</a:t>
            </a:r>
            <a:r>
              <a:rPr lang="tr-TR" dirty="0" smtClean="0"/>
              <a:t> odalarının fiziki şartlarının kötü olması</a:t>
            </a:r>
          </a:p>
          <a:p>
            <a:r>
              <a:rPr lang="tr-TR" dirty="0" err="1" smtClean="0"/>
              <a:t>İntern</a:t>
            </a:r>
            <a:r>
              <a:rPr lang="tr-TR" dirty="0" smtClean="0"/>
              <a:t> kartlarının servislerde işlevsel olmaması</a:t>
            </a:r>
          </a:p>
          <a:p>
            <a:r>
              <a:rPr lang="tr-TR" dirty="0" smtClean="0"/>
              <a:t>EKG sorumluluğunun eğitimi verilmeden </a:t>
            </a:r>
            <a:r>
              <a:rPr lang="tr-TR" dirty="0" err="1" smtClean="0"/>
              <a:t>internlere</a:t>
            </a:r>
            <a:r>
              <a:rPr lang="tr-TR" dirty="0" smtClean="0"/>
              <a:t> yüklenmesi ve cihazların kullanımı sırasında sürekli sorunlar yaşanması</a:t>
            </a:r>
          </a:p>
          <a:p>
            <a:r>
              <a:rPr lang="tr-TR" altLang="tr-TR" dirty="0" err="1" smtClean="0">
                <a:sym typeface="Wingdings" pitchFamily="2" charset="2"/>
              </a:rPr>
              <a:t>İntern</a:t>
            </a:r>
            <a:r>
              <a:rPr lang="tr-TR" altLang="tr-TR" dirty="0" smtClean="0">
                <a:sym typeface="Wingdings" pitchFamily="2" charset="2"/>
              </a:rPr>
              <a:t> eğitimi için yapılan derslerin acil tıp, halk sağlığı ve pediatri anabilim dalları dışında yapılmaması</a:t>
            </a:r>
          </a:p>
          <a:p>
            <a:r>
              <a:rPr lang="tr-TR" dirty="0" smtClean="0">
                <a:sym typeface="Wingdings" pitchFamily="2" charset="2"/>
              </a:rPr>
              <a:t>Gruplar arasındaki sayı farkının fazla olması (28-40)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8229600" cy="53758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</a:t>
            </a:r>
            <a:r>
              <a:rPr lang="tr-TR" dirty="0" err="1" smtClean="0"/>
              <a:t>İntörn</a:t>
            </a:r>
            <a:r>
              <a:rPr lang="tr-TR" dirty="0" smtClean="0"/>
              <a:t> kimlik kartlarının sene başında tüm servislere girebilecek şekilde işlevsel hale getirilmesi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Nöbete kalınan bölümlerde </a:t>
            </a:r>
            <a:r>
              <a:rPr lang="tr-TR" dirty="0" err="1" smtClean="0"/>
              <a:t>İnternler</a:t>
            </a:r>
            <a:r>
              <a:rPr lang="tr-TR" dirty="0"/>
              <a:t> </a:t>
            </a:r>
            <a:r>
              <a:rPr lang="tr-TR" dirty="0" smtClean="0"/>
              <a:t>için bir oda olması, odalarının fiziki şartlarının iyileştirilmesi ve asistanların dilediğinde buraları kullanmamalarının sağlanması</a:t>
            </a:r>
          </a:p>
        </p:txBody>
      </p:sp>
    </p:spTree>
    <p:extLst>
      <p:ext uri="{BB962C8B-B14F-4D97-AF65-F5344CB8AC3E}">
        <p14:creationId xmlns:p14="http://schemas.microsoft.com/office/powerpoint/2010/main" xmlns="" val="41814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</a:t>
            </a:r>
            <a:r>
              <a:rPr lang="tr-TR" dirty="0" err="1" smtClean="0"/>
              <a:t>İntörnlerin</a:t>
            </a:r>
            <a:r>
              <a:rPr lang="tr-TR" dirty="0" smtClean="0"/>
              <a:t> rotasyona başladığı ilk gün </a:t>
            </a:r>
            <a:r>
              <a:rPr lang="tr-TR" dirty="0" err="1" smtClean="0"/>
              <a:t>intörn</a:t>
            </a:r>
            <a:r>
              <a:rPr lang="tr-TR" dirty="0" smtClean="0"/>
              <a:t> </a:t>
            </a:r>
            <a:r>
              <a:rPr lang="tr-TR" dirty="0"/>
              <a:t>sorumlusu öğretim </a:t>
            </a:r>
            <a:r>
              <a:rPr lang="tr-TR" dirty="0" smtClean="0"/>
              <a:t>üyesi ve uygun gördüğü kişilerle (servisin sorumlu asistanı ve hemşiresi) toplanılması ve bu toplantıda: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 marL="0" indent="0">
              <a:buFont typeface="Wingdings" pitchFamily="2" charset="2"/>
              <a:buChar char="ü"/>
            </a:pPr>
            <a:r>
              <a:rPr lang="tr-TR" dirty="0" smtClean="0"/>
              <a:t> Çalışma </a:t>
            </a:r>
            <a:r>
              <a:rPr lang="tr-TR" dirty="0"/>
              <a:t>düzeni</a:t>
            </a:r>
          </a:p>
          <a:p>
            <a:pPr marL="0" indent="0">
              <a:buFont typeface="Wingdings" pitchFamily="2" charset="2"/>
              <a:buChar char="ü"/>
            </a:pPr>
            <a:r>
              <a:rPr lang="tr-TR" dirty="0" smtClean="0"/>
              <a:t> </a:t>
            </a:r>
            <a:r>
              <a:rPr lang="tr-TR" dirty="0" err="1" smtClean="0"/>
              <a:t>İntörn</a:t>
            </a:r>
            <a:r>
              <a:rPr lang="tr-TR" dirty="0" smtClean="0"/>
              <a:t> görev ve sorumlulukları</a:t>
            </a:r>
            <a:endParaRPr lang="tr-TR" dirty="0"/>
          </a:p>
          <a:p>
            <a:pPr marL="0" indent="0">
              <a:buFont typeface="Wingdings" pitchFamily="2" charset="2"/>
              <a:buChar char="ü"/>
            </a:pPr>
            <a:r>
              <a:rPr lang="tr-TR" dirty="0" smtClean="0"/>
              <a:t> Nöbet </a:t>
            </a:r>
            <a:r>
              <a:rPr lang="tr-TR" dirty="0"/>
              <a:t>şartları</a:t>
            </a:r>
          </a:p>
          <a:p>
            <a:pPr marL="0" indent="0">
              <a:buFont typeface="Wingdings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Hedeflenen yeterlilikler/beceriler</a:t>
            </a:r>
            <a:endParaRPr lang="tr-TR" dirty="0"/>
          </a:p>
          <a:p>
            <a:pPr marL="0" indent="0">
              <a:buFont typeface="Wingdings" pitchFamily="2" charset="2"/>
              <a:buChar char="ü"/>
            </a:pPr>
            <a:r>
              <a:rPr lang="tr-TR" dirty="0" smtClean="0"/>
              <a:t> Eğitim toplantıları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830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tr-TR" dirty="0" smtClean="0"/>
              <a:t> Bölüm içindeki çalışma düzeni ve kurallar başlangıçta konuşulur ise özellikle hiyerarşi, iletişim sorunları, görev ve sorumluluklarla ilgili sorunlar azalabilir.</a:t>
            </a:r>
          </a:p>
          <a:p>
            <a:pPr marL="0" indent="0">
              <a:buFont typeface="Wingdings" pitchFamily="2" charset="2"/>
              <a:buChar char="§"/>
            </a:pPr>
            <a:endParaRPr lang="tr-TR" dirty="0" smtClean="0"/>
          </a:p>
          <a:p>
            <a:pPr marL="0" indent="0">
              <a:buFont typeface="Wingdings" pitchFamily="2" charset="2"/>
              <a:buChar char="§"/>
            </a:pPr>
            <a:r>
              <a:rPr lang="tr-TR" altLang="tr-TR" dirty="0" smtClean="0">
                <a:sym typeface="Wingdings" pitchFamily="2" charset="2"/>
              </a:rPr>
              <a:t> Katıldığımız </a:t>
            </a:r>
            <a:r>
              <a:rPr lang="tr-TR" altLang="tr-TR" dirty="0" err="1" smtClean="0">
                <a:sym typeface="Wingdings" pitchFamily="2" charset="2"/>
              </a:rPr>
              <a:t>vizitlerin</a:t>
            </a:r>
            <a:r>
              <a:rPr lang="tr-TR" altLang="tr-TR" dirty="0" smtClean="0">
                <a:sym typeface="Wingdings" pitchFamily="2" charset="2"/>
              </a:rPr>
              <a:t> </a:t>
            </a:r>
            <a:r>
              <a:rPr lang="tr-TR" altLang="tr-TR" dirty="0" err="1" smtClean="0">
                <a:sym typeface="Wingdings" pitchFamily="2" charset="2"/>
              </a:rPr>
              <a:t>intern</a:t>
            </a:r>
            <a:r>
              <a:rPr lang="tr-TR" altLang="tr-TR" dirty="0" smtClean="0">
                <a:sym typeface="Wingdings" pitchFamily="2" charset="2"/>
              </a:rPr>
              <a:t> eğitimine yönelik de olması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5081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dirty="0" smtClean="0"/>
              <a:t>Öğretim üyelerinin </a:t>
            </a:r>
            <a:r>
              <a:rPr lang="tr-TR" dirty="0" err="1" smtClean="0"/>
              <a:t>internleri</a:t>
            </a:r>
            <a:r>
              <a:rPr lang="tr-TR" dirty="0" smtClean="0"/>
              <a:t> hasta takip süreçlerine daha fazla katması ve daha fazla sorumluluk vermesi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Asistanların öğrenci eğitiminin bir parçası olduklarının farkına varmaları ve bu konuda cesaretlendirilmeleri/görevlendirilmeleri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64637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tr-TR" dirty="0"/>
              <a:t>Kendisine zaman ayıran bir öğretim üyesi ve asistan olduğunu, kendisine dönük bir eğitim programı olduğunu, hasta sorumluluğunun kendisine verildiğini görmesi öğrencinin motivasyonunu artırabilir.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46295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PLANLAMA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tr-TR" dirty="0" err="1"/>
              <a:t>İntörnlere</a:t>
            </a:r>
            <a:r>
              <a:rPr lang="tr-TR" dirty="0"/>
              <a:t> dönük eğitim programlarının her anabilim dalında yapılandırılmış hale </a:t>
            </a:r>
            <a:r>
              <a:rPr lang="tr-TR" dirty="0" smtClean="0"/>
              <a:t>getirilmesi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Diğer dönemlerdeki gibi bir eğitim programının oluşturulması</a:t>
            </a:r>
          </a:p>
          <a:p>
            <a:pPr>
              <a:buFont typeface="Wingdings" pitchFamily="2" charset="2"/>
              <a:buChar char="§"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93362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İNTÖRNLÜK DÖNEMİ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u="sng" dirty="0" smtClean="0"/>
              <a:t>Tanım:</a:t>
            </a:r>
          </a:p>
          <a:p>
            <a:pPr marL="0" indent="0">
              <a:buNone/>
            </a:pPr>
            <a:r>
              <a:rPr lang="tr-TR" dirty="0" smtClean="0"/>
              <a:t>‘’Asistanların </a:t>
            </a:r>
            <a:r>
              <a:rPr lang="tr-TR" dirty="0"/>
              <a:t>ve öğretim elemanlarının gözetiminde hekimlik faaliyetleri </a:t>
            </a:r>
            <a:r>
              <a:rPr lang="tr-TR" dirty="0" smtClean="0"/>
              <a:t>yürütülmesi’’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i="1" u="sng" dirty="0" smtClean="0"/>
              <a:t>Temel Hedef:</a:t>
            </a:r>
            <a:endParaRPr lang="tr-TR" i="1" u="sng" dirty="0"/>
          </a:p>
          <a:p>
            <a:pPr marL="0" indent="0">
              <a:buNone/>
            </a:pPr>
            <a:r>
              <a:rPr lang="tr-TR" dirty="0" smtClean="0"/>
              <a:t>‘’Sık karşılaşılan hastalıkların takip ve tedavi süreçlerinin içinde yer alarak hasta pratiğinin geliştirilmesi’’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793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Kütüphane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Kütüphanenin fiziki şartları iyi ve </a:t>
            </a:r>
            <a:r>
              <a:rPr lang="tr-TR" dirty="0" err="1" smtClean="0"/>
              <a:t>internlere</a:t>
            </a:r>
            <a:r>
              <a:rPr lang="tr-TR" dirty="0" smtClean="0"/>
              <a:t> ayrılan bir bölüm var, ancak </a:t>
            </a:r>
            <a:r>
              <a:rPr lang="tr-TR" dirty="0" err="1" smtClean="0"/>
              <a:t>internler</a:t>
            </a:r>
            <a:r>
              <a:rPr lang="tr-TR" dirty="0" smtClean="0"/>
              <a:t> dışında da kullanılıyor olması yoğunluğa yol açıyor bunun önüne geçilmeli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50709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 eleştiri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Servislerde diğer işlerin yoğunluğundan dolayı hasta sorumluluğu almaktan kaçınma </a:t>
            </a:r>
          </a:p>
          <a:p>
            <a:r>
              <a:rPr lang="tr-TR" dirty="0" smtClean="0"/>
              <a:t>Verilen iş listesini bitirdikten sonra ders çalışma ve hasta sorumluluğu alma arasında seçim yapma </a:t>
            </a:r>
          </a:p>
          <a:p>
            <a:r>
              <a:rPr lang="tr-TR" dirty="0" smtClean="0"/>
              <a:t>Geri bildirim vermeme ve bu yüzden aynı sorunların diğer staj gruplarında da devam etmesi </a:t>
            </a:r>
          </a:p>
          <a:p>
            <a:r>
              <a:rPr lang="tr-TR" dirty="0" smtClean="0"/>
              <a:t>Yapılan veya yapılması istenilen teorik derslere yeterli katılım oluşturmama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474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İnternlüğün</a:t>
            </a:r>
            <a:r>
              <a:rPr lang="tr-TR" dirty="0"/>
              <a:t> görev talimatları ‘ne lazımsa onu yapar’ şeklinde değil de bir hekimin görevi süresince ihtiyaç duyacağı muayene ve ilaç bilgisini geliştirmek mümkün olduğunca fazla hasta görmesini sağlamaya yönelik olmalı </a:t>
            </a:r>
          </a:p>
          <a:p>
            <a:r>
              <a:rPr lang="tr-TR" dirty="0"/>
              <a:t>Hastanelerdeki iş yükü değişken sebeplerle fazla olabiliyor ancak bu iş yükü </a:t>
            </a:r>
            <a:r>
              <a:rPr lang="tr-TR" dirty="0" err="1"/>
              <a:t>internlerle</a:t>
            </a:r>
            <a:r>
              <a:rPr lang="tr-TR" dirty="0"/>
              <a:t> hafifletilmeye çalışıldığında ihtiyaç duyacağımız pratiğin geri planda kalması kaçınılmaz oluyor.</a:t>
            </a:r>
          </a:p>
          <a:p>
            <a:r>
              <a:rPr lang="tr-TR" dirty="0"/>
              <a:t>Sonunda biz bile farkında olmadan hızlı sonuç yazan, hızlı sonda takan, </a:t>
            </a:r>
            <a:r>
              <a:rPr lang="tr-TR" dirty="0" err="1"/>
              <a:t>ekg</a:t>
            </a:r>
            <a:r>
              <a:rPr lang="tr-TR" dirty="0"/>
              <a:t>/</a:t>
            </a:r>
            <a:r>
              <a:rPr lang="tr-TR" dirty="0" err="1"/>
              <a:t>nst</a:t>
            </a:r>
            <a:r>
              <a:rPr lang="tr-TR" dirty="0"/>
              <a:t> çeken ….teknisyenler oluyoruz.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6983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Stajlar 6 rotasyon diliminde her stajda ortalama 30-40 kişi olacak şekilde düzenlenmiş.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Her stajda </a:t>
            </a:r>
            <a:r>
              <a:rPr lang="tr-TR" dirty="0" err="1" smtClean="0"/>
              <a:t>intern</a:t>
            </a:r>
            <a:r>
              <a:rPr lang="tr-TR" dirty="0" smtClean="0"/>
              <a:t> sorumlusu öğretim üyesi var.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831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Halk sağlığı &amp; farmakoloji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Kuramsal dersler (sağlık sistemleri, birinci basamak sağlık hizmetleri yönetimi, işçi sağlığı..)</a:t>
            </a:r>
          </a:p>
          <a:p>
            <a:r>
              <a:rPr lang="tr-TR" dirty="0" smtClean="0"/>
              <a:t>TSM ziyaretleri (önceden belirlenmiş konuların tartışılması)</a:t>
            </a:r>
          </a:p>
          <a:p>
            <a:r>
              <a:rPr lang="tr-TR" dirty="0" smtClean="0"/>
              <a:t>İş yeri hekimliği stajı</a:t>
            </a:r>
          </a:p>
          <a:p>
            <a:r>
              <a:rPr lang="tr-TR" dirty="0" smtClean="0"/>
              <a:t>Okul sağlığı birimi stajı</a:t>
            </a:r>
          </a:p>
          <a:p>
            <a:r>
              <a:rPr lang="tr-TR" dirty="0" smtClean="0"/>
              <a:t>Seminer hazırlama ve sunum </a:t>
            </a:r>
          </a:p>
          <a:p>
            <a:r>
              <a:rPr lang="tr-TR" dirty="0" smtClean="0"/>
              <a:t>Araştırma </a:t>
            </a:r>
          </a:p>
          <a:p>
            <a:r>
              <a:rPr lang="tr-TR" dirty="0" smtClean="0"/>
              <a:t>Kurum gezileri (tabip odası, halk sağlığı laboratuvarı, gıda tarım hayvancılık il müdürlüğü)</a:t>
            </a:r>
          </a:p>
          <a:p>
            <a:r>
              <a:rPr lang="tr-TR" dirty="0" smtClean="0"/>
              <a:t>Farmakoloji stajında eğitim programına uyuluyor ve hedeflenen </a:t>
            </a:r>
            <a:r>
              <a:rPr lang="tr-TR" smtClean="0"/>
              <a:t>yeterlilikler sağlanıyor.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Ulaşım sorunları</a:t>
            </a:r>
          </a:p>
          <a:p>
            <a:r>
              <a:rPr lang="tr-TR" dirty="0" smtClean="0"/>
              <a:t>Grup çalışmaları (sağlık personeli özlük hakları, ana çocuk sağlığı durumu, salgın incelemesi) kuramsal dersler gibi olursa daha verimli olabilir.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/>
              <a:t>O</a:t>
            </a:r>
            <a:r>
              <a:rPr lang="tr-TR" dirty="0" smtClean="0"/>
              <a:t>lumlu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3243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Acil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Birincil hasta sorumluluğu alma fırsatının olması ve bu konuda asistanların yeterli desteği göstermesi</a:t>
            </a:r>
          </a:p>
          <a:p>
            <a:r>
              <a:rPr lang="tr-TR" dirty="0" smtClean="0"/>
              <a:t>Teorik derslerin olması</a:t>
            </a:r>
          </a:p>
          <a:p>
            <a:r>
              <a:rPr lang="tr-TR" dirty="0" err="1" smtClean="0"/>
              <a:t>İntern</a:t>
            </a:r>
            <a:r>
              <a:rPr lang="tr-TR" dirty="0" smtClean="0"/>
              <a:t> karnesi uygulamasıyla hedeflenen genel yeterliliklerin farkındalığı sağlanıyor ve büyük oranda bu yeterliliklere ulaşılıyor</a:t>
            </a:r>
          </a:p>
          <a:p>
            <a:r>
              <a:rPr lang="tr-TR" dirty="0" smtClean="0"/>
              <a:t>Nöbet öncesi ve ertesi yeterli dinlenme sürelerinin olması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Dinlenme alanının olmaması</a:t>
            </a:r>
          </a:p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Olumlu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0807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Cerrahi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Asistanların yaklaşımı </a:t>
            </a:r>
          </a:p>
          <a:p>
            <a:r>
              <a:rPr lang="tr-TR" dirty="0" smtClean="0"/>
              <a:t>Genel cerrahi stajının seçmeli cerrahi grubundan ayrılıp zorunlu olması</a:t>
            </a:r>
          </a:p>
          <a:p>
            <a:r>
              <a:rPr lang="tr-TR" dirty="0" smtClean="0"/>
              <a:t>Hasta takibi dışındaki yeterlilikler sağlanıyor (NG takma, </a:t>
            </a:r>
            <a:r>
              <a:rPr lang="tr-TR" dirty="0" err="1" smtClean="0"/>
              <a:t>foley</a:t>
            </a:r>
            <a:r>
              <a:rPr lang="tr-TR" dirty="0" smtClean="0"/>
              <a:t> sonda takma, pansuman yapma..)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Stajın büyük bir kısmı poliklinik de dahil olmak üzere pansuman yapmakla geçiyor.</a:t>
            </a:r>
          </a:p>
          <a:p>
            <a:r>
              <a:rPr lang="tr-TR" dirty="0" err="1" smtClean="0"/>
              <a:t>İnternlere</a:t>
            </a:r>
            <a:r>
              <a:rPr lang="tr-TR" dirty="0" smtClean="0"/>
              <a:t> yönelik teorik bir eğitim yok </a:t>
            </a:r>
          </a:p>
          <a:p>
            <a:r>
              <a:rPr lang="tr-TR" dirty="0" err="1" smtClean="0"/>
              <a:t>Vizitlerin</a:t>
            </a:r>
            <a:r>
              <a:rPr lang="tr-TR" dirty="0" smtClean="0"/>
              <a:t> </a:t>
            </a:r>
            <a:r>
              <a:rPr lang="tr-TR" dirty="0" err="1" smtClean="0"/>
              <a:t>intern</a:t>
            </a:r>
            <a:r>
              <a:rPr lang="tr-TR" dirty="0" smtClean="0"/>
              <a:t> eğitimine yönelik olmaması </a:t>
            </a:r>
          </a:p>
          <a:p>
            <a:r>
              <a:rPr lang="tr-TR" dirty="0" smtClean="0"/>
              <a:t>Nöbetlerde 2 kişi kalıyoruz ve </a:t>
            </a:r>
            <a:r>
              <a:rPr lang="tr-TR" dirty="0" err="1" smtClean="0"/>
              <a:t>internler</a:t>
            </a:r>
            <a:r>
              <a:rPr lang="tr-TR" dirty="0" smtClean="0"/>
              <a:t> için ayrılmış oda bulunmuyor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Olumlu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857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Kadın Doğum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Jinekoloji polikliniği</a:t>
            </a:r>
          </a:p>
          <a:p>
            <a:r>
              <a:rPr lang="tr-TR" dirty="0"/>
              <a:t>S</a:t>
            </a:r>
            <a:r>
              <a:rPr lang="tr-TR" dirty="0" smtClean="0"/>
              <a:t>erviste NST hemşiresinin varlığı </a:t>
            </a:r>
          </a:p>
          <a:p>
            <a:r>
              <a:rPr lang="tr-TR" dirty="0" smtClean="0"/>
              <a:t>Normal doğum görme fırsatı</a:t>
            </a:r>
          </a:p>
          <a:p>
            <a:r>
              <a:rPr lang="tr-TR" dirty="0" smtClean="0"/>
              <a:t>Nöbette </a:t>
            </a:r>
            <a:r>
              <a:rPr lang="tr-TR" dirty="0" err="1" smtClean="0"/>
              <a:t>internlere</a:t>
            </a:r>
            <a:r>
              <a:rPr lang="tr-TR" dirty="0" smtClean="0"/>
              <a:t> ayrılmış bir dinlenme alanı ve kullanabileceğimiz bilgisayar mevcut (fiziki şartları özellikle havalandırma iyileştirilebilir) 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Vizitlerin</a:t>
            </a:r>
            <a:r>
              <a:rPr lang="tr-TR" dirty="0" smtClean="0"/>
              <a:t> </a:t>
            </a:r>
            <a:r>
              <a:rPr lang="tr-TR" dirty="0" err="1" smtClean="0"/>
              <a:t>internlere</a:t>
            </a:r>
            <a:r>
              <a:rPr lang="tr-TR" dirty="0" smtClean="0"/>
              <a:t> yönelik olmaması</a:t>
            </a:r>
          </a:p>
          <a:p>
            <a:r>
              <a:rPr lang="tr-TR" dirty="0" err="1" smtClean="0"/>
              <a:t>İnternlere</a:t>
            </a:r>
            <a:r>
              <a:rPr lang="tr-TR" dirty="0" smtClean="0"/>
              <a:t> yönelik teorik dersin olmaması </a:t>
            </a:r>
          </a:p>
          <a:p>
            <a:r>
              <a:rPr lang="tr-TR" dirty="0" smtClean="0"/>
              <a:t>Hasta sorumluluğunun </a:t>
            </a:r>
            <a:r>
              <a:rPr lang="tr-TR" dirty="0" err="1" smtClean="0"/>
              <a:t>verilemesi</a:t>
            </a:r>
            <a:r>
              <a:rPr lang="tr-TR" dirty="0" smtClean="0"/>
              <a:t> (özellikle kadın doğumda diğer işlerden vakit de kalmıyor)</a:t>
            </a:r>
          </a:p>
          <a:p>
            <a:r>
              <a:rPr lang="tr-TR" dirty="0" smtClean="0"/>
              <a:t>Nöbetlerde NST hemşiresi bulunmuyor veya izinli olduğu zaman yerine biri gelmiyor </a:t>
            </a:r>
          </a:p>
          <a:p>
            <a:r>
              <a:rPr lang="tr-TR" dirty="0" smtClean="0"/>
              <a:t>Poliklinikte USG özellikle konumu itibariyle gözlemlemeye müsait değil </a:t>
            </a:r>
          </a:p>
          <a:p>
            <a:r>
              <a:rPr lang="tr-TR" dirty="0" smtClean="0"/>
              <a:t>Poliklinikte hastaları çağırmak ve NST çekmek </a:t>
            </a:r>
            <a:r>
              <a:rPr lang="tr-TR" dirty="0" err="1" smtClean="0"/>
              <a:t>internün</a:t>
            </a:r>
            <a:r>
              <a:rPr lang="tr-TR" dirty="0" smtClean="0"/>
              <a:t> görevi 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Olumlu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536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Sağlığı ve Hastalıkları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Sabah toplantıları (</a:t>
            </a:r>
            <a:r>
              <a:rPr lang="tr-TR" dirty="0" err="1" smtClean="0"/>
              <a:t>internlerin</a:t>
            </a:r>
            <a:r>
              <a:rPr lang="tr-TR" dirty="0" smtClean="0"/>
              <a:t> de aktif olarak katılabildiği olgu sunumları şeklinde)</a:t>
            </a:r>
          </a:p>
          <a:p>
            <a:r>
              <a:rPr lang="tr-TR" dirty="0" smtClean="0"/>
              <a:t>Teorik dersler </a:t>
            </a:r>
          </a:p>
          <a:p>
            <a:r>
              <a:rPr lang="tr-TR" dirty="0" smtClean="0"/>
              <a:t>Acil nöbetleri sonrası yeterli dinleme süresinin olması</a:t>
            </a:r>
          </a:p>
          <a:p>
            <a:r>
              <a:rPr lang="tr-TR" dirty="0" smtClean="0"/>
              <a:t>Poliklinikte geçirilen süre yeterli </a:t>
            </a:r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Her staj grubunda 3-4 kişi poliklinik yapmadan tüm stajı serviste geçirebiliyor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Olumlu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5015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 hastalıkları 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tr-TR" dirty="0" err="1" smtClean="0"/>
              <a:t>Vizitler</a:t>
            </a:r>
            <a:r>
              <a:rPr lang="tr-TR" dirty="0" smtClean="0"/>
              <a:t> faydalı  (bölümler arasında farklılıklar mevcut)</a:t>
            </a:r>
          </a:p>
          <a:p>
            <a:r>
              <a:rPr lang="tr-TR" dirty="0" smtClean="0"/>
              <a:t>Poliklinikte geçirilen süreler genellikle daha faydalı oluyor </a:t>
            </a:r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Bazı bölümlerde servis poliklinik rotasyonu olmaksızın tüm staj süresinin ya serviste ya poliklinikte geçirilmesi</a:t>
            </a:r>
          </a:p>
          <a:p>
            <a:r>
              <a:rPr lang="tr-TR" dirty="0" smtClean="0"/>
              <a:t>Hasta takibi yetersiz</a:t>
            </a:r>
          </a:p>
          <a:p>
            <a:r>
              <a:rPr lang="tr-TR" dirty="0" smtClean="0"/>
              <a:t>Saatlik kan şekeri</a:t>
            </a:r>
          </a:p>
          <a:p>
            <a:r>
              <a:rPr lang="tr-TR" dirty="0" smtClean="0"/>
              <a:t>Nöbetlerde </a:t>
            </a:r>
            <a:r>
              <a:rPr lang="tr-TR" dirty="0" err="1" smtClean="0"/>
              <a:t>internler</a:t>
            </a:r>
            <a:r>
              <a:rPr lang="tr-TR" dirty="0" smtClean="0"/>
              <a:t> için dinlenme odası yok veya asistanlar tarafından kullanılıyor (hematoloji/onkoloji hariç)</a:t>
            </a:r>
          </a:p>
          <a:p>
            <a:r>
              <a:rPr lang="tr-TR" dirty="0" smtClean="0"/>
              <a:t>Teorik eğitim programı yok </a:t>
            </a:r>
          </a:p>
          <a:p>
            <a:r>
              <a:rPr lang="tr-TR" dirty="0"/>
              <a:t>Poliklinikte geçirilen süre yetersiz (bölümler arasında farklılıklar mevcut)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tr-TR" dirty="0" smtClean="0"/>
              <a:t>Olumlu 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Olumsuz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864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1196</TotalTime>
  <Words>919</Words>
  <Application>Microsoft Office PowerPoint</Application>
  <PresentationFormat>Ekran Gösterisi (4:3)</PresentationFormat>
  <Paragraphs>140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3" baseType="lpstr">
      <vt:lpstr>Cumba</vt:lpstr>
      <vt:lpstr> DÖNEM 6 ÇALIŞTAY SUNUMU MAYIS, 2018  Doç. Dr. Nurettin Özgür DOĞAN Yrd. Doç. Dr.İrem KARAÜZÜM İnt. Dr. Sümeyra Nur Özdemir</vt:lpstr>
      <vt:lpstr>İNTÖRNLÜK DÖNEMİ</vt:lpstr>
      <vt:lpstr>Slayt 3</vt:lpstr>
      <vt:lpstr>Halk sağlığı &amp; farmakoloji</vt:lpstr>
      <vt:lpstr>Acil </vt:lpstr>
      <vt:lpstr>Genel Cerrahi</vt:lpstr>
      <vt:lpstr>Kadın Doğum </vt:lpstr>
      <vt:lpstr>Çocuk Sağlığı ve Hastalıkları </vt:lpstr>
      <vt:lpstr>İç hastalıkları </vt:lpstr>
      <vt:lpstr>Seçmeli Cerrahi (Çocuk cerrahisi, Göğüs cerrahisi, Üroloji, KBB, Plastik cerrahi)</vt:lpstr>
      <vt:lpstr>psikiyatri</vt:lpstr>
      <vt:lpstr>ÖĞRENCİ GERİ BİLDİRİMİNDE ANA KONULAR</vt:lpstr>
      <vt:lpstr>ÖĞRENCİ GERİ BİLDİRİMİNDE ANA KONULAR</vt:lpstr>
      <vt:lpstr>PLANLAMA</vt:lpstr>
      <vt:lpstr>PLANLAMA</vt:lpstr>
      <vt:lpstr>PLANLAMA</vt:lpstr>
      <vt:lpstr>PLANLAMA</vt:lpstr>
      <vt:lpstr>PLANLAMA</vt:lpstr>
      <vt:lpstr>PLANLAMA</vt:lpstr>
      <vt:lpstr>Kütüphane </vt:lpstr>
      <vt:lpstr>Öz eleştiri</vt:lpstr>
      <vt:lpstr>Sonuç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VI. DÖNEM</dc:title>
  <dc:creator>cem cerit</dc:creator>
  <cp:lastModifiedBy>Administrator</cp:lastModifiedBy>
  <cp:revision>79</cp:revision>
  <dcterms:created xsi:type="dcterms:W3CDTF">2015-05-12T07:02:46Z</dcterms:created>
  <dcterms:modified xsi:type="dcterms:W3CDTF">2018-05-03T05:21:46Z</dcterms:modified>
</cp:coreProperties>
</file>