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7"/>
  </p:notesMasterIdLst>
  <p:sldIdLst>
    <p:sldId id="277" r:id="rId2"/>
    <p:sldId id="287" r:id="rId3"/>
    <p:sldId id="279" r:id="rId4"/>
    <p:sldId id="284" r:id="rId5"/>
    <p:sldId id="258" r:id="rId6"/>
    <p:sldId id="285" r:id="rId7"/>
    <p:sldId id="286" r:id="rId8"/>
    <p:sldId id="262" r:id="rId9"/>
    <p:sldId id="257" r:id="rId10"/>
    <p:sldId id="269" r:id="rId11"/>
    <p:sldId id="282" r:id="rId12"/>
    <p:sldId id="260" r:id="rId13"/>
    <p:sldId id="281" r:id="rId14"/>
    <p:sldId id="272" r:id="rId15"/>
    <p:sldId id="280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Sayfa1!$A$2:$A$9</c:f>
              <c:strCache>
                <c:ptCount val="8"/>
                <c:pt idx="0">
                  <c:v>1. Kurul </c:v>
                </c:pt>
                <c:pt idx="1">
                  <c:v>2. Kurul </c:v>
                </c:pt>
                <c:pt idx="2">
                  <c:v>3. Kurul </c:v>
                </c:pt>
                <c:pt idx="3">
                  <c:v>4. Kurul </c:v>
                </c:pt>
                <c:pt idx="4">
                  <c:v>5. Kurul </c:v>
                </c:pt>
                <c:pt idx="5">
                  <c:v>6. Kurul </c:v>
                </c:pt>
                <c:pt idx="6">
                  <c:v>7. Kurul </c:v>
                </c:pt>
                <c:pt idx="7">
                  <c:v>8. Kurul </c:v>
                </c:pt>
              </c:strCache>
            </c:strRef>
          </c:cat>
          <c:val>
            <c:numRef>
              <c:f>Sayfa1!$B$2:$B$9</c:f>
              <c:numCache>
                <c:formatCode>General</c:formatCode>
                <c:ptCount val="8"/>
                <c:pt idx="0">
                  <c:v>92</c:v>
                </c:pt>
                <c:pt idx="1">
                  <c:v>131</c:v>
                </c:pt>
                <c:pt idx="2">
                  <c:v>109</c:v>
                </c:pt>
                <c:pt idx="3">
                  <c:v>64</c:v>
                </c:pt>
                <c:pt idx="4">
                  <c:v>95</c:v>
                </c:pt>
                <c:pt idx="5">
                  <c:v>74</c:v>
                </c:pt>
                <c:pt idx="6">
                  <c:v>55</c:v>
                </c:pt>
                <c:pt idx="7">
                  <c:v>129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3564640"/>
        <c:axId val="313568952"/>
      </c:barChart>
      <c:catAx>
        <c:axId val="313564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313568952"/>
        <c:crosses val="autoZero"/>
        <c:auto val="1"/>
        <c:lblAlgn val="ctr"/>
        <c:lblOffset val="100"/>
        <c:noMultiLvlLbl val="0"/>
      </c:catAx>
      <c:valAx>
        <c:axId val="313568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313564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EB02EA-5745-42D6-8210-8BE84998EA28}" type="datetimeFigureOut">
              <a:rPr lang="tr-TR" smtClean="0"/>
              <a:pPr/>
              <a:t>7.5.2017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CD179-29A9-4A21-831D-55C3DB81DDC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2094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552ACD-B166-4DF8-9F54-8239FBC53AC3}" type="datetime1">
              <a:rPr lang="en-US" smtClean="0"/>
              <a:pPr>
                <a:defRPr/>
              </a:pPr>
              <a:t>5/7/2017</a:t>
            </a:fld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236A-F4F5-4C9F-A7BD-0981A7AFE56D}" type="slidenum">
              <a:rPr lang="en-US" altLang="tr-TR" smtClean="0"/>
              <a:pPr/>
              <a:t>‹#›</a:t>
            </a:fld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207966191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6781FC-1442-42F9-A0BC-94787195CA6E}" type="datetime1">
              <a:rPr lang="en-US" smtClean="0">
                <a:solidFill>
                  <a:srgbClr val="2F7357"/>
                </a:solidFill>
              </a:rPr>
              <a:pPr>
                <a:defRPr/>
              </a:pPr>
              <a:t>5/7/2017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44BB8-FAFF-492B-9147-C856CD15D1B7}" type="slidenum">
              <a:rPr lang="en-US" altLang="tr-TR" smtClean="0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83949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E9C1F3-E3FA-40B4-99DB-75BB8EA199B1}" type="datetime1">
              <a:rPr lang="en-US" smtClean="0">
                <a:solidFill>
                  <a:srgbClr val="2F7357"/>
                </a:solidFill>
              </a:rPr>
              <a:pPr>
                <a:defRPr/>
              </a:pPr>
              <a:t>5/7/2017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EE57-6BE8-4B8A-9992-82B5609A6D80}" type="slidenum">
              <a:rPr lang="en-US" altLang="tr-TR" smtClean="0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6437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C0EEB-0DD1-4B94-A693-5799ADA7FFCF}" type="datetime1">
              <a:rPr lang="en-US" smtClean="0">
                <a:solidFill>
                  <a:srgbClr val="2F7357"/>
                </a:solidFill>
              </a:rPr>
              <a:pPr>
                <a:defRPr/>
              </a:pPr>
              <a:t>5/7/2017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488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92B391-0339-4D4E-BEE5-A6CD0083B3F3}" type="datetime1">
              <a:rPr lang="en-US" smtClean="0">
                <a:solidFill>
                  <a:srgbClr val="2F7357"/>
                </a:solidFill>
              </a:rPr>
              <a:pPr>
                <a:defRPr/>
              </a:pPr>
              <a:t>5/7/2017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2788-365C-447A-BF7C-85AB269F7C81}" type="slidenum">
              <a:rPr lang="en-US" altLang="tr-TR" smtClean="0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9823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14A789-F944-4778-AFEA-FDB4F0F8505B}" type="datetime1">
              <a:rPr lang="en-US" smtClean="0">
                <a:solidFill>
                  <a:srgbClr val="2F7357"/>
                </a:solidFill>
              </a:rPr>
              <a:pPr>
                <a:defRPr/>
              </a:pPr>
              <a:t>5/7/2017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2B9C7-132A-47D7-9FD8-A65C84819AC4}" type="slidenum">
              <a:rPr lang="en-US" altLang="tr-TR" smtClean="0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1475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10C3A0-EEA8-4C38-9817-AF6945C84027}" type="datetime1">
              <a:rPr lang="en-US" smtClean="0">
                <a:solidFill>
                  <a:srgbClr val="2F7357"/>
                </a:solidFill>
              </a:rPr>
              <a:pPr>
                <a:defRPr/>
              </a:pPr>
              <a:t>5/7/2017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CD0E5-7159-42FF-B89F-671EF91162F3}" type="slidenum">
              <a:rPr lang="en-US" altLang="tr-TR" smtClean="0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0393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60CB39-E154-42A3-9CB7-2B62D0AC239B}" type="datetime1">
              <a:rPr lang="en-US" smtClean="0">
                <a:solidFill>
                  <a:srgbClr val="2F7357"/>
                </a:solidFill>
              </a:rPr>
              <a:pPr>
                <a:defRPr/>
              </a:pPr>
              <a:t>5/7/2017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68BA-B00D-4E00-A494-517EEB80F232}" type="slidenum">
              <a:rPr lang="en-US" altLang="tr-TR" smtClean="0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8056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832F1D-ECA5-4DCE-B5C9-0BA30C4C0FCA}" type="datetime1">
              <a:rPr lang="en-US" smtClean="0">
                <a:solidFill>
                  <a:srgbClr val="2F7357"/>
                </a:solidFill>
              </a:rPr>
              <a:pPr>
                <a:defRPr/>
              </a:pPr>
              <a:t>5/7/2017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B7426-CA7E-484B-8FC3-871DE652D91F}" type="slidenum">
              <a:rPr lang="en-US" altLang="tr-TR" smtClean="0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588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79C92F-3F30-4A91-BD3E-E0471CB15933}" type="datetime1">
              <a:rPr lang="en-US" smtClean="0">
                <a:solidFill>
                  <a:srgbClr val="2F7357"/>
                </a:solidFill>
              </a:rPr>
              <a:pPr>
                <a:defRPr/>
              </a:pPr>
              <a:t>5/7/2017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8F95D-7865-401D-839E-62F5416DAE52}" type="slidenum">
              <a:rPr lang="en-US" altLang="tr-TR" smtClean="0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1676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C260B9-2DEF-4D26-9F94-131CBC0B31A9}" type="datetime1">
              <a:rPr lang="en-US" smtClean="0">
                <a:solidFill>
                  <a:srgbClr val="2F7357"/>
                </a:solidFill>
              </a:rPr>
              <a:pPr>
                <a:defRPr/>
              </a:pPr>
              <a:t>5/7/2017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434B8-A36E-439B-B632-5B1587F99CE8}" type="slidenum">
              <a:rPr lang="en-US" altLang="tr-TR" smtClean="0">
                <a:solidFill>
                  <a:srgbClr val="2F7357"/>
                </a:solidFill>
              </a:rPr>
              <a:pPr/>
              <a:t>‹#›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3841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D7D8DD-A382-4419-AAEE-53AF3C301A01}" type="datetime1">
              <a:rPr lang="en-US" smtClean="0">
                <a:solidFill>
                  <a:srgbClr val="2F7357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5/7/2017</a:t>
            </a:fld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2F7357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3F7BD85-89E7-48F6-970C-C199FE29201D}" type="slidenum">
              <a:rPr lang="en-US" altLang="tr-TR" smtClean="0">
                <a:solidFill>
                  <a:srgbClr val="2F7357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 dirty="0">
              <a:solidFill>
                <a:srgbClr val="2F7357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30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ransition spd="slow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304" y="222911"/>
            <a:ext cx="1863152" cy="191182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1620032" cy="1620032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9512" y="2420888"/>
            <a:ext cx="8775427" cy="4248471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10. MEZUNİYET ÖNCESİ TIP EĞİTİMİ ÇALIŞTAYI</a:t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11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2016-2017</a:t>
            </a: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TIP EĞİTİMİ ÖĞRENCİ KOMİSYONU</a:t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DÖNEM 3 </a:t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Ömer Tayyip Özen</a:t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tr-TR" sz="2800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tr-TR" sz="2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1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6892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Halk </a:t>
            </a:r>
            <a:r>
              <a:rPr lang="tr-TR" dirty="0" smtClean="0">
                <a:solidFill>
                  <a:srgbClr val="C00000"/>
                </a:solidFill>
              </a:rPr>
              <a:t>Sağlığı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</a:t>
            </a:r>
            <a:r>
              <a:rPr lang="tr-TR" dirty="0" smtClean="0"/>
              <a:t>evre </a:t>
            </a:r>
            <a:r>
              <a:rPr lang="tr-TR" dirty="0"/>
              <a:t>sağlığı, aşılama, beslenme gibi biz pratisyenken gittiğimiz yerde işimize yarayacak bilgiler kesinlikle kurulda verilmeli</a:t>
            </a:r>
            <a:r>
              <a:rPr lang="tr-TR" dirty="0" smtClean="0"/>
              <a:t>.</a:t>
            </a:r>
          </a:p>
          <a:p>
            <a:r>
              <a:rPr lang="tr-TR" dirty="0" smtClean="0"/>
              <a:t>Geziler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10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Her AD kitapçık(not) oluştursa?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Bir öğrenci bir kitap okur ama bir hoca on kitap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11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01004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Sorular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Hatalı sorular</a:t>
            </a:r>
          </a:p>
          <a:p>
            <a:r>
              <a:rPr lang="tr-TR" dirty="0" smtClean="0"/>
              <a:t>Pratik </a:t>
            </a:r>
            <a:r>
              <a:rPr lang="tr-TR" dirty="0" smtClean="0"/>
              <a:t>sınavlarda adil sorular</a:t>
            </a:r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12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Soru Barajı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/>
              <a:t>Kurul sınavlarındaki soru sayısı 5 in altında olan dersler ve pratiklere uygulanan barajın gerekliliği düşünülmeli.</a:t>
            </a:r>
          </a:p>
          <a:p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13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PDÖ Uygulamaları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PDÖ uygulamaları bizlere araştırmacı bakış açısı kazandırması yönüyle çok fayda sağlıyor</a:t>
            </a:r>
            <a:r>
              <a:rPr lang="tr-TR" dirty="0" smtClean="0"/>
              <a:t>.</a:t>
            </a:r>
          </a:p>
          <a:p>
            <a:r>
              <a:rPr lang="tr-TR" dirty="0"/>
              <a:t>Gözetmen olarak asistanlar da seçilebilir.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14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6000" dirty="0" smtClean="0"/>
              <a:t>TEŞEKKÜRLER</a:t>
            </a:r>
            <a:endParaRPr lang="tr-TR" sz="60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15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2</a:t>
            </a:fld>
            <a:endParaRPr lang="en-US" altLang="tr-TR" dirty="0">
              <a:solidFill>
                <a:srgbClr val="2F7357"/>
              </a:solidFill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196752"/>
            <a:ext cx="6840760" cy="4535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81778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Dönem 3 Ders Kurulları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1. Kurul: Hastalıkların Biyolojik Temelleri</a:t>
            </a:r>
          </a:p>
          <a:p>
            <a:r>
              <a:rPr lang="tr-TR" dirty="0" smtClean="0"/>
              <a:t>2. Kurul: Dolaşım ve Solunum Sistemi Hastalıkları</a:t>
            </a:r>
          </a:p>
          <a:p>
            <a:r>
              <a:rPr lang="tr-TR" dirty="0" smtClean="0"/>
              <a:t>3. Kurul: Sindirim ve </a:t>
            </a:r>
            <a:r>
              <a:rPr lang="tr-TR" dirty="0" err="1" smtClean="0"/>
              <a:t>Hematopoetik</a:t>
            </a:r>
            <a:r>
              <a:rPr lang="tr-TR" dirty="0" smtClean="0"/>
              <a:t> Sistem Hastalıkları</a:t>
            </a:r>
          </a:p>
          <a:p>
            <a:r>
              <a:rPr lang="tr-TR" dirty="0" smtClean="0"/>
              <a:t>4. Kurul: </a:t>
            </a:r>
            <a:r>
              <a:rPr lang="tr-TR" dirty="0" err="1" smtClean="0"/>
              <a:t>Üriner</a:t>
            </a:r>
            <a:r>
              <a:rPr lang="tr-TR" dirty="0" smtClean="0"/>
              <a:t> Sistem Hastalıkları</a:t>
            </a:r>
          </a:p>
          <a:p>
            <a:r>
              <a:rPr lang="tr-TR" dirty="0" smtClean="0"/>
              <a:t>5. Kurul: Endokrin ve Üreme Sistemleri</a:t>
            </a:r>
          </a:p>
          <a:p>
            <a:r>
              <a:rPr lang="tr-TR" dirty="0" smtClean="0"/>
              <a:t>6. Kurul: Sinir Sistemi ve Psikiyatri</a:t>
            </a:r>
          </a:p>
          <a:p>
            <a:r>
              <a:rPr lang="tr-TR" dirty="0" smtClean="0"/>
              <a:t>7. Kurul: Kas ve İskelet Sistemleri</a:t>
            </a:r>
          </a:p>
          <a:p>
            <a:r>
              <a:rPr lang="tr-TR" dirty="0" smtClean="0"/>
              <a:t>8. Kurul: Toplum Sağlığı ve Etik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3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Google Takvim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Hocalarımız da Google takvim </a:t>
            </a:r>
            <a:r>
              <a:rPr lang="tr-TR" dirty="0" smtClean="0"/>
              <a:t>kullanmalı</a:t>
            </a:r>
          </a:p>
          <a:p>
            <a:endParaRPr lang="tr-TR" dirty="0"/>
          </a:p>
          <a:p>
            <a:r>
              <a:rPr lang="tr-TR" dirty="0" smtClean="0"/>
              <a:t>Son derece kullanışlı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4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2681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Derse gelmeme sebepleri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tr-TR" dirty="0" smtClean="0"/>
              <a:t>Hocalarımızın kongre tarihlerinin ders programlarıyla uyuşmaması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 smtClean="0"/>
              <a:t>Ders saatlerinin hasta muayene ve girişimsel işlemlerle aynı saate denk gelmesi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5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-108520" y="0"/>
            <a:ext cx="9433048" cy="695739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6</a:t>
            </a:fld>
            <a:endParaRPr lang="en-US" altLang="tr-TR" dirty="0">
              <a:solidFill>
                <a:srgbClr val="2F7357"/>
              </a:solidFill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73230"/>
            <a:ext cx="3741181" cy="6858000"/>
          </a:xfrm>
          <a:prstGeom prst="rect">
            <a:avLst/>
          </a:prstGeom>
        </p:spPr>
      </p:pic>
      <p:sp>
        <p:nvSpPr>
          <p:cNvPr id="8" name="Unvan 1"/>
          <p:cNvSpPr>
            <a:spLocks noGrp="1"/>
          </p:cNvSpPr>
          <p:nvPr>
            <p:ph type="title"/>
          </p:nvPr>
        </p:nvSpPr>
        <p:spPr>
          <a:xfrm>
            <a:off x="4499992" y="260648"/>
            <a:ext cx="4311953" cy="1944216"/>
          </a:xfrm>
        </p:spPr>
        <p:txBody>
          <a:bodyPr>
            <a:normAutofit/>
          </a:bodyPr>
          <a:lstStyle/>
          <a:p>
            <a:pPr algn="ctr"/>
            <a:r>
              <a:rPr lang="tr-T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Google Takvim</a:t>
            </a:r>
            <a:endParaRPr lang="tr-T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16578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Ders programı ayarlanırken…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Hocalarımıza </a:t>
            </a:r>
            <a:r>
              <a:rPr lang="tr-TR" dirty="0"/>
              <a:t>verilen ders yoğunluğu</a:t>
            </a:r>
            <a:endParaRPr lang="tr-TR" dirty="0" smtClean="0"/>
          </a:p>
          <a:p>
            <a:r>
              <a:rPr lang="tr-TR" dirty="0" smtClean="0"/>
              <a:t>Radyoloji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7</a:t>
            </a:fld>
            <a:endParaRPr lang="en-US" altLang="tr-TR" dirty="0">
              <a:solidFill>
                <a:srgbClr val="2F7357"/>
              </a:solidFill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802" y="2556871"/>
            <a:ext cx="7773074" cy="4040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4906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Ölçme Değerlendirme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Kurullardaki ders saatleri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 smtClean="0"/>
              <a:t>Kurul: 92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 smtClean="0"/>
              <a:t>Kurul: 131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 smtClean="0"/>
              <a:t>Kurul: 109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 smtClean="0"/>
              <a:t>Kurul: 64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 smtClean="0"/>
              <a:t>Kurul: 95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 smtClean="0"/>
              <a:t>Kurul: 74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 smtClean="0"/>
              <a:t>Kurul: 55</a:t>
            </a:r>
          </a:p>
          <a:p>
            <a:pPr marL="571500" indent="-571500">
              <a:buFont typeface="+mj-lt"/>
              <a:buAutoNum type="romanUcPeriod"/>
            </a:pPr>
            <a:r>
              <a:rPr lang="tr-TR" dirty="0" smtClean="0"/>
              <a:t>Kurul: 129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8</a:t>
            </a:fld>
            <a:endParaRPr lang="en-US" altLang="tr-TR" dirty="0">
              <a:solidFill>
                <a:srgbClr val="2F7357"/>
              </a:solidFill>
            </a:endParaRPr>
          </a:p>
        </p:txBody>
      </p:sp>
      <p:graphicFrame>
        <p:nvGraphicFramePr>
          <p:cNvPr id="23" name="Grafik 22"/>
          <p:cNvGraphicFramePr/>
          <p:nvPr>
            <p:extLst>
              <p:ext uri="{D42A27DB-BD31-4B8C-83A1-F6EECF244321}">
                <p14:modId xmlns:p14="http://schemas.microsoft.com/office/powerpoint/2010/main" val="3336566376"/>
              </p:ext>
            </p:extLst>
          </p:nvPr>
        </p:nvGraphicFramePr>
        <p:xfrm>
          <a:off x="2627784" y="1825625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g.clipartfest.com/1285f049d0f8657beb3e19fb18dc06fc_b0fca415072135ee2d004ee9a2929d-free-clipart-student-thinking_1065-1300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2" t="1535" r="13780"/>
          <a:stretch/>
        </p:blipFill>
        <p:spPr bwMode="auto">
          <a:xfrm>
            <a:off x="5621544" y="1524547"/>
            <a:ext cx="2952328" cy="4617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Bulut Belirtme Çizgisi 5"/>
          <p:cNvSpPr/>
          <p:nvPr/>
        </p:nvSpPr>
        <p:spPr>
          <a:xfrm>
            <a:off x="981311" y="188640"/>
            <a:ext cx="4932040" cy="2808312"/>
          </a:xfrm>
          <a:prstGeom prst="cloudCallout">
            <a:avLst/>
          </a:prstGeom>
          <a:scene3d>
            <a:camera prst="orthographicFront">
              <a:rot lat="0" lon="10500001" rev="0"/>
            </a:camera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63688" y="699281"/>
            <a:ext cx="7886700" cy="1325563"/>
          </a:xfrm>
        </p:spPr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3.Sınıfta 12 </a:t>
            </a:r>
            <a:r>
              <a:rPr lang="tr-TR" dirty="0" smtClean="0">
                <a:solidFill>
                  <a:srgbClr val="C00000"/>
                </a:solidFill>
              </a:rPr>
              <a:t>kurul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3936166"/>
            <a:ext cx="6535638" cy="260394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8958-5C46-495B-8C30-69544A0B7C60}" type="slidenum">
              <a:rPr lang="en-US" altLang="tr-TR" smtClean="0">
                <a:solidFill>
                  <a:srgbClr val="2F7357"/>
                </a:solidFill>
              </a:rPr>
              <a:pPr/>
              <a:t>9</a:t>
            </a:fld>
            <a:endParaRPr lang="en-US" altLang="tr-TR" dirty="0">
              <a:solidFill>
                <a:srgbClr val="2F7357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1570</TotalTime>
  <Words>241</Words>
  <Application>Microsoft Office PowerPoint</Application>
  <PresentationFormat>Ekran Gösterisi (4:3)</PresentationFormat>
  <Paragraphs>68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Segoe UI</vt:lpstr>
      <vt:lpstr>Office Teması</vt:lpstr>
      <vt:lpstr>   10. MEZUNİYET ÖNCESİ TIP EĞİTİMİ ÇALIŞTAYI   2016-2017    TIP EĞİTİMİ ÖĞRENCİ KOMİSYONU  DÖNEM 3   Ömer Tayyip Özen    </vt:lpstr>
      <vt:lpstr>PowerPoint Sunusu</vt:lpstr>
      <vt:lpstr>Dönem 3 Ders Kurulları</vt:lpstr>
      <vt:lpstr>Google Takvim</vt:lpstr>
      <vt:lpstr>Derse gelmeme sebepleri</vt:lpstr>
      <vt:lpstr>Google Takvim</vt:lpstr>
      <vt:lpstr>Ders programı ayarlanırken…</vt:lpstr>
      <vt:lpstr>Ölçme Değerlendirme</vt:lpstr>
      <vt:lpstr>3.Sınıfta 12 kurul</vt:lpstr>
      <vt:lpstr>Halk Sağlığı</vt:lpstr>
      <vt:lpstr>Her AD kitapçık(not) oluştursa?</vt:lpstr>
      <vt:lpstr>Sorular</vt:lpstr>
      <vt:lpstr>Soru Barajı</vt:lpstr>
      <vt:lpstr>PDÖ Uygulamaları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SEYTEPE</dc:creator>
  <cp:lastModifiedBy>ömer tayyip özen</cp:lastModifiedBy>
  <cp:revision>89</cp:revision>
  <dcterms:created xsi:type="dcterms:W3CDTF">2016-04-30T15:25:23Z</dcterms:created>
  <dcterms:modified xsi:type="dcterms:W3CDTF">2017-05-08T00:17:18Z</dcterms:modified>
</cp:coreProperties>
</file>