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50" r:id="rId3"/>
  </p:sldMasterIdLst>
  <p:sldIdLst>
    <p:sldId id="280" r:id="rId4"/>
    <p:sldId id="309" r:id="rId5"/>
    <p:sldId id="308" r:id="rId6"/>
    <p:sldId id="306" r:id="rId7"/>
    <p:sldId id="310" r:id="rId8"/>
    <p:sldId id="305" r:id="rId9"/>
    <p:sldId id="307" r:id="rId10"/>
    <p:sldId id="312" r:id="rId11"/>
    <p:sldId id="311" r:id="rId12"/>
    <p:sldId id="313" r:id="rId13"/>
    <p:sldId id="314" r:id="rId14"/>
    <p:sldId id="316" r:id="rId15"/>
    <p:sldId id="317" r:id="rId16"/>
    <p:sldId id="318" r:id="rId17"/>
    <p:sldId id="296" r:id="rId18"/>
    <p:sldId id="315" r:id="rId19"/>
    <p:sldId id="303" r:id="rId20"/>
    <p:sldId id="299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815D784C-0B7F-4C02-8E48-50280FF5A512}">
          <p14:sldIdLst>
            <p14:sldId id="280"/>
            <p14:sldId id="309"/>
            <p14:sldId id="308"/>
            <p14:sldId id="306"/>
            <p14:sldId id="310"/>
            <p14:sldId id="305"/>
            <p14:sldId id="307"/>
            <p14:sldId id="312"/>
            <p14:sldId id="311"/>
            <p14:sldId id="313"/>
            <p14:sldId id="314"/>
            <p14:sldId id="316"/>
            <p14:sldId id="317"/>
            <p14:sldId id="318"/>
            <p14:sldId id="296"/>
            <p14:sldId id="315"/>
            <p14:sldId id="303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B246"/>
    <a:srgbClr val="2F7357"/>
    <a:srgbClr val="139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BF96C-0430-4D67-B60D-405CFE876012}" v="155" dt="2018-05-01T18:54:46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A27074-1622-42A6-A78C-039874967D0A}" type="datetimeFigureOut">
              <a:rPr lang="en-US"/>
              <a:pPr>
                <a:defRPr/>
              </a:pPr>
              <a:t>5/3/2018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B2236A-F4F5-4C9F-A7BD-0981A7AFE56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0535271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4499-A510-406B-8CF8-D0A5254B5195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44BB8-FAFF-492B-9147-C856CD15D1B7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10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10B5-10D2-46B3-88B9-56CA3772C357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1EE57-6BE8-4B8A-9992-82B5609A6D80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2023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fld id="{0FA27074-1622-42A6-A78C-039874967D0A}" type="datetimeFigureOut">
              <a:rPr lang="en-US" smtClean="0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55B2236A-F4F5-4C9F-A7BD-0981A7AFE56D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8622205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16BA6-D4DA-4237-98B5-AE24D3813030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8958-5C46-495B-8C30-69544A0B7C60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7319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4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8D482-1C62-40B6-9A56-51FD70D3D260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C7-132A-47D7-9FD8-A65C84819AC4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372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682F1-A2C7-475B-93D2-8E156F533E8F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D0E5-7159-42FF-B89F-671EF91162F3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999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DB33E-AA9D-4900-B7E0-4165E6D1D105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68BA-B00D-4E00-A494-517EEB80F232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34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4F9C9-13C1-4D37-AAB8-2B3B1323FFA2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426-CA7E-484B-8FC3-871DE652D91F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6413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277ED-5983-4D56-B650-80CC9AB58E05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F95D-7865-401D-839E-62F5416DAE52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15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6BA6-D4DA-4237-98B5-AE24D3813030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38958-5C46-495B-8C30-69544A0B7C60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1007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CBEE2-7D65-410A-92D9-82C5318D5EBF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4B8-A36E-439B-B632-5B1587F99CE8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6770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0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62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38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7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04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58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8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E10B5-10D2-46B3-88B9-56CA3772C357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EE57-6BE8-4B8A-9992-82B5609A6D80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9114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32E647-439D-4155-90F7-9D7778FB8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F712FB-B1E3-4EE8-8410-F412885F3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5324DE-DFA6-4132-B072-6E7CD3B9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27074-1622-42A6-A78C-039874967D0A}" type="datetimeFigureOut">
              <a:rPr lang="en-US" smtClean="0"/>
              <a:pPr>
                <a:defRPr/>
              </a:pPr>
              <a:t>5/3/2018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EB38FE-6858-47AE-B566-118C6C1C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332339-1E93-41F2-8E89-420BE91E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2236A-F4F5-4C9F-A7BD-0981A7AFE56D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4998928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FF3D-45A7-4306-A243-BD010E86F21A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E2788-365C-447A-BF7C-85AB269F7C81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8123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9A89500-A53B-4889-92B0-A38C4A6D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AF4564-39C4-4C5F-82CF-F9E84226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900A23-4EDA-4BB9-BADD-74D27C2A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16BA6-D4DA-4237-98B5-AE24D3813030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BF3DA7-4F61-45BD-AB1F-D4CCA311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22C26F-44A0-4F87-BA4E-5EC2714D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8958-5C46-495B-8C30-69544A0B7C60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004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C6FF82C-9001-4E92-AEF3-947D4981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BCF48B1-E99B-4C99-AA67-A1E5AB856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0B8C69-B7FB-4E01-B642-EC099C72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6B245D-5ADC-4B54-A2EE-E7B5A929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9D1967-1274-46E0-839C-4BF6EDB1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15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EFD43D7-F8E4-4D2D-B534-D63DF597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071076-A57D-4151-8A77-B78291E89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D0D4F29-F7F8-4217-8EA2-1E131110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2D40CF8-E144-4193-91EF-10BFAFD3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8D482-1C62-40B6-9A56-51FD70D3D260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1A59D91-CD3C-452C-941A-875125F6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809C4A5-A38F-40F0-8849-5811FF61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B9C7-132A-47D7-9FD8-A65C84819AC4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1037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BAB9BC0-BFBC-4C24-BBEA-6BAF0EB8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5DC41FD-720E-4247-B9C4-1396A056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CC249BC-0733-4508-A276-F36BEFD28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29E74FB-5449-47AB-9B93-C8545018E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36B5440-8DB4-449F-8C2E-0D9437183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60F3BE6-21C8-4AB1-85DF-FF41B62C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682F1-A2C7-475B-93D2-8E156F533E8F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F64E292-3F92-4A41-BDC9-0D0594C7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1F9F142-DC5E-4256-B9BC-CCC4A28B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CD0E5-7159-42FF-B89F-671EF91162F3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35012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AB73F40-5463-4401-BB0A-2F07803F9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29FFC4C-6B61-4745-ADDD-3B703655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DB33E-AA9D-4900-B7E0-4165E6D1D105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F1A1A3B-2945-4D12-9C48-3BC57686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890FA8C-26A2-432F-B4A4-666360AC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68BA-B00D-4E00-A494-517EEB80F232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62109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6E98F21-2186-4BA8-A01B-97B1ACB82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4F9C9-13C1-4D37-AAB8-2B3B1323FFA2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F21F479-4788-4F7A-954C-EC20716F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4000DE5-AA95-4729-89A7-AF7E5787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426-CA7E-484B-8FC3-871DE652D91F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9288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04E411-B980-40A6-9F1F-8F04BA75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3847AD-16D1-4575-97CB-891243331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24DF41E-7500-4DE9-BEBA-7EEE172FD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17651A-3FA9-4AFC-8BFD-ED1514B6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3277ED-5983-4D56-B650-80CC9AB58E05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5222D0E-51AC-4416-BE28-4B68D209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DD48EDD-C7F9-45A3-8474-355BFA9B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F95D-7865-401D-839E-62F5416DAE52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2376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4A903AD-770A-4F06-8760-54D1AAF5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E20BF78-5ED7-4C3A-81AF-AE8B7650F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FEA5D9C-1D3B-4ECD-8A75-44B9E21C9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263E40F-E668-47B3-8833-5AC4F548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CBEE2-7D65-410A-92D9-82C5318D5EBF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250C8C-2720-4F96-9BDC-A2DDC4B1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148ABD-5E00-48B3-AF22-AF2D0501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34B8-A36E-439B-B632-5B1587F99CE8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4612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3509D6-A37C-4E9E-BA54-925CD673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003136A-5574-42CF-BD79-9DDAB95F2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75ACCB-6322-406D-AA91-9F701B0A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7D6B2B-127E-48AE-9CCD-54701A67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3F7E660-3623-433D-9BCC-40875646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385AE10-F224-4031-8064-7DDFEBA74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0503F17-A404-488D-AF0B-243F8EB3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840BEF-3DA0-4BF7-B56B-85D723A0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CE10B5-10D2-46B3-88B9-56CA3772C357}" type="datetimeFigureOut">
              <a:rPr lang="en-US" smtClean="0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5198EE-9134-4341-A086-8B9B8376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1E6F5AF-6521-4994-B8CB-14800C65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EE57-6BE8-4B8A-9992-82B5609A6D80}" type="slidenum">
              <a:rPr lang="en-US" altLang="tr-TR" smtClean="0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9278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482-1C62-40B6-9A56-51FD70D3D260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2B9C7-132A-47D7-9FD8-A65C84819AC4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808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82F1-A2C7-475B-93D2-8E156F533E8F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CD0E5-7159-42FF-B89F-671EF91162F3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287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B33E-AA9D-4900-B7E0-4165E6D1D105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768BA-B00D-4E00-A494-517EEB80F232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3973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F9C9-13C1-4D37-AAB8-2B3B1323FFA2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B7426-CA7E-484B-8FC3-871DE652D91F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6571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77ED-5983-4D56-B650-80CC9AB58E05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8F95D-7865-401D-839E-62F5416DAE52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844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CBEE2-7D65-410A-92D9-82C5318D5EBF}" type="datetimeFigureOut">
              <a:rPr lang="en-US">
                <a:solidFill>
                  <a:srgbClr val="2F7357"/>
                </a:solidFill>
              </a:rPr>
              <a:pPr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434B8-A36E-439B-B632-5B1587F99CE8}" type="slidenum">
              <a:rPr lang="en-US" altLang="tr-TR">
                <a:solidFill>
                  <a:srgbClr val="2F7357"/>
                </a:solidFill>
              </a:rPr>
              <a:pPr/>
              <a:t>‹#›</a:t>
            </a:fld>
            <a:endParaRPr lang="en-US" altLang="tr-TR">
              <a:solidFill>
                <a:srgbClr val="2F7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424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US" altLang="tr-TR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5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1" fontAlgn="base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72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84509D1-E2B1-4F3F-A4E9-99CDB477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4004B9-4D36-4C55-AD60-F33986DA2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B17D6F-D022-488D-A160-9AE35A955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38BA5-107A-4148-B1BB-CD479D5BFE02}" type="datetimeFigureOut">
              <a:rPr lang="en-US" smtClean="0">
                <a:solidFill>
                  <a:srgbClr val="2F735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5/3/2018</a:t>
            </a:fld>
            <a:endParaRPr lang="en-US">
              <a:solidFill>
                <a:srgbClr val="2F7357"/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A0B584-E5D5-46B4-A7D2-6740779E8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7357"/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8A8510-9E43-4E16-B62E-D05B5CBA1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F7BD85-89E7-48F6-970C-C199FE29201D}" type="slidenum">
              <a:rPr lang="en-US" altLang="tr-TR" smtClean="0">
                <a:solidFill>
                  <a:srgbClr val="2F735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solidFill>
                <a:srgbClr val="2F735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4" y="222911"/>
            <a:ext cx="1863152" cy="191182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620032" cy="1620032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286" y="3429000"/>
            <a:ext cx="8775427" cy="3792771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11. MEZUNİYET ÖNCESİ TIP EĞİTİMİ ÇALIŞTAYI</a:t>
            </a: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2017 - 2018</a:t>
            </a: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TIP EĞİTİMİ ÖĞRENCİ KOMİSYONU</a:t>
            </a: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DÖNEM 2</a:t>
            </a: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ELİF YÜKSEL</a:t>
            </a: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FURKAN CAN ÖZMEN</a:t>
            </a: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tr-TR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tr-TR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807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5AA53F-D6F5-444C-9F8A-7484D420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57" y="434236"/>
            <a:ext cx="8481686" cy="13557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Mikrobiyoloji-Farmakoloji-Patoloji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724A60-529E-4599-A591-4706BD770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57" y="1789960"/>
            <a:ext cx="8399484" cy="463380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Mikrobiyoloji dersleri çok hızlı anlatılıyor. Kısıtlı zamanda fazlaca bilgi ezberlenmemiz bekleniyor. Hocalarımız önemli yerleri vurgulamadığı için daha fazla odaklanmamız gereken kısımları kaçırabiliyoruz.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Patoloji laboratuvarları verimli ve eğlenceli geçiyor</a:t>
            </a:r>
          </a:p>
        </p:txBody>
      </p:sp>
    </p:spTree>
    <p:extLst>
      <p:ext uri="{BB962C8B-B14F-4D97-AF65-F5344CB8AC3E}">
        <p14:creationId xmlns:p14="http://schemas.microsoft.com/office/powerpoint/2010/main" val="358033574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29C8C3C-7438-454B-A71D-9C2300DA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79" y="334028"/>
            <a:ext cx="8408707" cy="13557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PDÖ - KBL</a:t>
            </a:r>
            <a:b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Klinik Korelasyon - İngilizce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6F01F9-CC1C-42AF-80A4-D2632D03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53" y="1894562"/>
            <a:ext cx="8408707" cy="4038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PDÖ derslerinin zevkli ve kliniğe yönelik araştırmalara teşvik edici olduğunu düşünüyoruz.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İngilizce derslerinin UZEM üzerinden yapılması verimliliği </a:t>
            </a:r>
            <a:r>
              <a:rPr lang="tr-TR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arttırıyor.Final</a:t>
            </a: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sınavlarının da UZEM üzerinden yapılmasını istiyoruz.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Klinik Korelasyon derslerinde hocalarımızın saatlere dikkat etmesini istiyoruz.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KBL ders sayısının arttırılmasını istiyoruz.</a:t>
            </a:r>
          </a:p>
        </p:txBody>
      </p:sp>
    </p:spTree>
    <p:extLst>
      <p:ext uri="{BB962C8B-B14F-4D97-AF65-F5344CB8AC3E}">
        <p14:creationId xmlns:p14="http://schemas.microsoft.com/office/powerpoint/2010/main" val="296615684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kış Çizelgesi: Delikli Teyp 4">
            <a:extLst>
              <a:ext uri="{FF2B5EF4-FFF2-40B4-BE49-F238E27FC236}">
                <a16:creationId xmlns:a16="http://schemas.microsoft.com/office/drawing/2014/main" id="{A1CA1696-4459-4530-8B63-EEE6A4353418}"/>
              </a:ext>
            </a:extLst>
          </p:cNvPr>
          <p:cNvSpPr/>
          <p:nvPr/>
        </p:nvSpPr>
        <p:spPr>
          <a:xfrm>
            <a:off x="237851" y="987017"/>
            <a:ext cx="345233" cy="298580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8FB71D45-A855-4112-8B0E-C5F873C8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51" y="-70128"/>
            <a:ext cx="7407275" cy="1355725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chemeClr val="tx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Ders Notları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51F8AC-EFFD-4397-91C7-D9528C242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81365" y="2352831"/>
            <a:ext cx="8283379" cy="4038600"/>
          </a:xfrm>
        </p:spPr>
        <p:txBody>
          <a:bodyPr>
            <a:noAutofit/>
          </a:bodyPr>
          <a:lstStyle/>
          <a:p>
            <a:endParaRPr lang="tr-TR" sz="240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Ders notlarından dikkat dağıtıcı tasarımlara yer verilmemeli</a:t>
            </a:r>
          </a:p>
          <a:p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Noktalama işaretlerine  anlatım bozukluklarına dikkat edilerek</a:t>
            </a:r>
          </a:p>
          <a:p>
            <a:r>
              <a:rPr lang="tr-TR" sz="24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Slayt düzenlerine dikkat edilip hazırlanmalı</a:t>
            </a:r>
          </a:p>
          <a:p>
            <a:r>
              <a:rPr lang="tr-TR" sz="24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Tek slaytta çok fazla yazı olmamalı ve satırlar arasında yeterli aralıklar olmalı</a:t>
            </a:r>
          </a:p>
          <a:p>
            <a:r>
              <a:rPr lang="tr-TR" sz="24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Notlar sadece yazı veya sadece görselden oluşmamalı</a:t>
            </a:r>
          </a:p>
          <a:p>
            <a:endParaRPr lang="tr-TR" sz="24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06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24254 0.04005 C 0.29323 0.04907 0.36945 0.05394 0.44879 0.05394 C 0.53906 0.05394 0.61163 0.04907 0.66233 0.04005 L 0.90521 -7.40741E-7 " pathEditMode="relative" rAng="0" ptsTypes="AAAAA">
                                      <p:cBhvr>
                                        <p:cTn id="6" dur="5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6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F5B3324-3B86-4531-9155-2FD79BD4B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70" y="-67081"/>
            <a:ext cx="7407275" cy="13557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Fiziksel Sorunlar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E2E5A2-624C-49CC-BCF6-1AAB7BB1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70" y="935237"/>
            <a:ext cx="7404100" cy="4038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Merdivenler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 amfi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Mikrofon – ses sistemi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Isıtma – havalandırma sistemleri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6A31F0-7248-4142-B1CA-D1E3C7436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4849" r="-3061" b="22066"/>
          <a:stretch/>
        </p:blipFill>
        <p:spPr>
          <a:xfrm>
            <a:off x="5073649" y="709584"/>
            <a:ext cx="3746091" cy="305734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9987F18-C58A-4F76-A728-59ACA33B478C}"/>
              </a:ext>
            </a:extLst>
          </p:cNvPr>
          <p:cNvSpPr/>
          <p:nvPr/>
        </p:nvSpPr>
        <p:spPr>
          <a:xfrm>
            <a:off x="6030880" y="770034"/>
            <a:ext cx="1296859" cy="10372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515E0AA-AB91-4E4C-BC3B-0E36C8EA0A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14655" r="15765" b="20288"/>
          <a:stretch/>
        </p:blipFill>
        <p:spPr>
          <a:xfrm rot="5400000">
            <a:off x="5547518" y="3838754"/>
            <a:ext cx="2798354" cy="26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1104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6B01FE4-F079-4303-9C91-E733A15A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609600"/>
            <a:ext cx="7407275" cy="13557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Yemekhane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00B2BF-4821-4507-9DFE-02E6D37EE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39" y="2206366"/>
            <a:ext cx="7994326" cy="4038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Genel olarak yemekhane temizliği, yemeklerin lezzeti ve sıcaklığı konusunda olumlu geri bildirimler aldık.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</a:rPr>
              <a:t>Salata büfesi yetersiz.(yenilenmesinde gecikme)</a:t>
            </a:r>
          </a:p>
          <a:p>
            <a:pPr>
              <a:lnSpc>
                <a:spcPct val="150000"/>
              </a:lnSpc>
            </a:pPr>
            <a:endParaRPr lang="tr-T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2109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r="11043" b="40870"/>
          <a:stretch/>
        </p:blipFill>
        <p:spPr>
          <a:xfrm>
            <a:off x="5207453" y="1566407"/>
            <a:ext cx="3769571" cy="34588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30" y="291548"/>
            <a:ext cx="8366264" cy="13557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Kütüphane Oturma Kapasitesi ve Kitap Sayısı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976" y="1781388"/>
            <a:ext cx="5676762" cy="48025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Kütüphane girişleri</a:t>
            </a:r>
          </a:p>
          <a:p>
            <a:pPr lvl="1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Turnike ile girişlerin kontrol edilmesi</a:t>
            </a:r>
          </a:p>
          <a:p>
            <a:pPr lvl="1"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Sadece Tıp Fakültesi öğrencilerinin girmesi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Kitap sayısını yetersiz buluyoruz</a:t>
            </a:r>
          </a:p>
          <a:p>
            <a:pPr marL="34925" indent="0">
              <a:lnSpc>
                <a:spcPct val="150000"/>
              </a:lnSpc>
              <a:buNone/>
            </a:pPr>
            <a:endParaRPr lang="tr-TR" sz="2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7514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9FB5C0-A060-4F5A-A95A-F2AC5804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09" y="396658"/>
            <a:ext cx="7407275" cy="13557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Sosyal Etkinlikler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478BE3-B714-460A-B0D6-D4D0989C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09" y="1752383"/>
            <a:ext cx="8428407" cy="493578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Düzenlenen Edirne gezisi çok güzeldi. Önümüzdeki yıllarda da devam edilmeli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Milli günlere ve haftalara daha fazla önem verilmeli. Gerekirse program hazırlanması için gönüllü öğrenciler teşvik edilmeli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Anatomik çizim yarışması gibi anabilim dalları ile ilgili yarışmalar düzenlenebilir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Öğrencilerin eğlenerek bazı şeyleri öğrenebilmesi için fakülte içerisinde workshoplar(atölyeler) düzenlenebilir</a:t>
            </a:r>
          </a:p>
          <a:p>
            <a:pPr>
              <a:lnSpc>
                <a:spcPct val="120000"/>
              </a:lnSpc>
            </a:pPr>
            <a:endParaRPr lang="tr-TR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tr-TR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6959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E24E5FB1-1796-4B5E-898A-FDA299439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3" y="889355"/>
            <a:ext cx="8896013" cy="50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3508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5861" y="4214191"/>
            <a:ext cx="8111492" cy="498282"/>
          </a:xfrm>
        </p:spPr>
        <p:txBody>
          <a:bodyPr/>
          <a:lstStyle/>
          <a:p>
            <a:pPr marL="34925" indent="0" algn="r">
              <a:lnSpc>
                <a:spcPct val="150000"/>
              </a:lnSpc>
              <a:buNone/>
            </a:pPr>
            <a:r>
              <a:rPr lang="tr-TR" sz="4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DİNLEDİĞİNİZ İÇİN TEŞEKKÜR EDERİZ…</a:t>
            </a:r>
          </a:p>
        </p:txBody>
      </p:sp>
    </p:spTree>
    <p:extLst>
      <p:ext uri="{BB962C8B-B14F-4D97-AF65-F5344CB8AC3E}">
        <p14:creationId xmlns:p14="http://schemas.microsoft.com/office/powerpoint/2010/main" val="423818318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4">
            <a:extLst>
              <a:ext uri="{FF2B5EF4-FFF2-40B4-BE49-F238E27FC236}">
                <a16:creationId xmlns:a16="http://schemas.microsoft.com/office/drawing/2014/main" id="{E952FD9B-C36D-4C2F-A84D-FADB16A09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286" y="268879"/>
            <a:ext cx="6118678" cy="3664528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10B86669-E5D1-4C6F-8007-73F549896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0000">
            <a:off x="250947" y="1208629"/>
            <a:ext cx="4128653" cy="773598"/>
          </a:xfrm>
          <a:prstGeom prst="rect">
            <a:avLst/>
          </a:prstGeom>
        </p:spPr>
      </p:pic>
      <p:pic>
        <p:nvPicPr>
          <p:cNvPr id="8" name="Resim 8" descr="iç mekan içeren bir resim&#10;&#10;Çok yüksek güvenilirlikle oluşturulmuş açıklama">
            <a:extLst>
              <a:ext uri="{FF2B5EF4-FFF2-40B4-BE49-F238E27FC236}">
                <a16:creationId xmlns:a16="http://schemas.microsoft.com/office/drawing/2014/main" id="{35086D8A-898B-4222-9DEA-0073CCFB5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6" y="4351819"/>
            <a:ext cx="8575962" cy="1340904"/>
          </a:xfrm>
          <a:prstGeom prst="rect">
            <a:avLst/>
          </a:prstGeom>
        </p:spPr>
      </p:pic>
      <p:pic>
        <p:nvPicPr>
          <p:cNvPr id="10" name="Resim 10">
            <a:extLst>
              <a:ext uri="{FF2B5EF4-FFF2-40B4-BE49-F238E27FC236}">
                <a16:creationId xmlns:a16="http://schemas.microsoft.com/office/drawing/2014/main" id="{D91FC481-847F-4875-BF54-5910748E6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45" y="5618018"/>
            <a:ext cx="8603672" cy="914400"/>
          </a:xfrm>
          <a:prstGeom prst="rect">
            <a:avLst/>
          </a:prstGeom>
        </p:spPr>
      </p:pic>
      <p:pic>
        <p:nvPicPr>
          <p:cNvPr id="12" name="Resim 12" descr="iç mekan içeren bir resim&#10;&#10;Yüksek güvenilirlikle oluşturulmuş açıklama">
            <a:extLst>
              <a:ext uri="{FF2B5EF4-FFF2-40B4-BE49-F238E27FC236}">
                <a16:creationId xmlns:a16="http://schemas.microsoft.com/office/drawing/2014/main" id="{7FED0436-7314-403E-BA41-DDDFD7D991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47" y="3435485"/>
            <a:ext cx="8631382" cy="9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6351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86D341FF-AC21-4FFC-878B-E8B4A76358D3}"/>
              </a:ext>
            </a:extLst>
          </p:cNvPr>
          <p:cNvSpPr>
            <a:spLocks noGrp="1"/>
          </p:cNvSpPr>
          <p:nvPr/>
        </p:nvSpPr>
        <p:spPr>
          <a:xfrm>
            <a:off x="335128" y="90269"/>
            <a:ext cx="7407275" cy="1355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Anatomi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B0BA76D5-2A4A-4744-94DE-064A80F60AA0}"/>
              </a:ext>
            </a:extLst>
          </p:cNvPr>
          <p:cNvSpPr>
            <a:spLocks noGrp="1"/>
          </p:cNvSpPr>
          <p:nvPr/>
        </p:nvSpPr>
        <p:spPr>
          <a:xfrm>
            <a:off x="303246" y="697397"/>
            <a:ext cx="8505626" cy="52431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Teorik derslerimizde 3 boyutlu yapıları daha iyi kavrayabilmemiz için görsel teknolojilerin kullanılması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latin typeface="Segoe UI" panose="020B0502040204020203" pitchFamily="34" charset="0"/>
                <a:cs typeface="Segoe UI" panose="020B0502040204020203" pitchFamily="34" charset="0"/>
              </a:rPr>
              <a:t>Anatomi pratik derslerinde grupların kalabalık olması ve yeterli maket-piyes bulun</a:t>
            </a:r>
            <a:r>
              <a:rPr lang="tr-TR" sz="2400" dirty="0">
                <a:latin typeface="Segoe UI" panose="020B0502040204020203" pitchFamily="34" charset="0"/>
                <a:ea typeface="Microsoft JhengHei"/>
                <a:cs typeface="Segoe UI" panose="020B0502040204020203" pitchFamily="34" charset="0"/>
              </a:rPr>
              <a:t>maması nedeniyle istenen verimin alınamaması 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latin typeface="Segoe UI" panose="020B0502040204020203" pitchFamily="34" charset="0"/>
                <a:ea typeface="Microsoft JhengHei"/>
                <a:cs typeface="Segoe UI" panose="020B0502040204020203" pitchFamily="34" charset="0"/>
              </a:rPr>
              <a:t>Anatomi pratik sınavlarında soruların zorluk dereceleri gruplara göre farklılık gösterdiği için adaletsizliğe yol açmaktadır.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latin typeface="Segoe UI" panose="020B0502040204020203" pitchFamily="34" charset="0"/>
                <a:ea typeface="Microsoft JhengHei"/>
                <a:cs typeface="Segoe UI" panose="020B0502040204020203" pitchFamily="34" charset="0"/>
              </a:rPr>
              <a:t>Teorik derslerdeki </a:t>
            </a:r>
            <a:r>
              <a:rPr lang="tr-TR" sz="2400" dirty="0" err="1">
                <a:latin typeface="Segoe UI" panose="020B0502040204020203" pitchFamily="34" charset="0"/>
                <a:ea typeface="Microsoft JhengHei"/>
                <a:cs typeface="Segoe UI" panose="020B0502040204020203" pitchFamily="34" charset="0"/>
              </a:rPr>
              <a:t>hikayeleştirme</a:t>
            </a:r>
            <a:r>
              <a:rPr lang="tr-TR" sz="2400" dirty="0">
                <a:latin typeface="Segoe UI" panose="020B0502040204020203" pitchFamily="34" charset="0"/>
                <a:ea typeface="Microsoft JhengHei"/>
                <a:cs typeface="Segoe UI" panose="020B0502040204020203" pitchFamily="34" charset="0"/>
              </a:rPr>
              <a:t> yöntemi ders verimini ve öğrencilerin derse ilgilisini arttırmıştır.</a:t>
            </a:r>
          </a:p>
          <a:p>
            <a:pPr marL="0" indent="0">
              <a:lnSpc>
                <a:spcPct val="120000"/>
              </a:lnSpc>
              <a:buNone/>
            </a:pP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tr-T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036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3B1BE3C-2899-4161-A1E9-ED1415746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1" y="225380"/>
            <a:ext cx="6238875" cy="3286125"/>
          </a:xfr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1E0556E-C37D-4A2C-B6BA-D2F498B3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45" y="6112701"/>
            <a:ext cx="8535472" cy="38308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C16FB29-4667-4DAD-8F18-178A95B1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5" y="5545062"/>
            <a:ext cx="8535472" cy="49502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1D7AB4B-84AF-4B0C-B673-87EFEE42D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5" y="4647157"/>
            <a:ext cx="8535003" cy="82529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69569EB-B7AC-49D1-9881-F8D3700DA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4" y="4079517"/>
            <a:ext cx="8535003" cy="49502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76D6B71-8657-4837-AB56-D594EAE46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3" y="3525828"/>
            <a:ext cx="8535003" cy="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7777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792C3-25BA-424D-A0BD-887EEC0B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09" y="384132"/>
            <a:ext cx="7407275" cy="13557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Histoloji</a:t>
            </a:r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2FA8-7F36-4BD4-9A3F-3D698911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383" y="1739856"/>
            <a:ext cx="8321153" cy="47340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Sınav sorularının çok uzun olması ve bilgi sorularında uzun cümlelerde tek kelime değiştirilerek şık oluşturulması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Pratik sınavların puanları çok düşük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Pratik sınavlarına hazırlanmada bize yol göstermesi açısından renkli preparat föylerinin hazırlanması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2042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B9F0A48E-55E3-4130-9C0A-B8A760C85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22" y="193119"/>
            <a:ext cx="6200775" cy="3324225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BE56441-D7A1-463A-A1C6-7109080C8E04}"/>
              </a:ext>
            </a:extLst>
          </p:cNvPr>
          <p:cNvSpPr txBox="1"/>
          <p:nvPr/>
        </p:nvSpPr>
        <p:spPr>
          <a:xfrm>
            <a:off x="2286000" y="3200400"/>
            <a:ext cx="4572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9E037709-D4F4-4B77-B103-0433B02AE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6" y="6150279"/>
            <a:ext cx="8451894" cy="46221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F48262F-7EEA-47B4-8A44-396CB2994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5" y="5556007"/>
            <a:ext cx="8451893" cy="578614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2BF9D6E-60C5-45BD-B1D4-F97FB3F68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5" y="4961735"/>
            <a:ext cx="8451893" cy="578614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4311749-2E05-4FCA-B3FE-451B3F3F5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5" y="4415111"/>
            <a:ext cx="8451892" cy="52851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D597D53-D110-48DA-AC9F-BEA5993B25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5" y="3868486"/>
            <a:ext cx="8451892" cy="528519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4C78C671-8D58-48D8-AF59-8DB0477706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05" y="3477762"/>
            <a:ext cx="8332506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759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A8BF728-F557-4482-8902-BE69ECE8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68" y="443345"/>
            <a:ext cx="7407275" cy="13557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Fizyoloji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B6A3CDB2-144A-4C97-9036-C88C2021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68" y="1547143"/>
            <a:ext cx="8252364" cy="4656826"/>
          </a:xfrm>
        </p:spPr>
        <p:txBody>
          <a:bodyPr/>
          <a:lstStyle/>
          <a:p>
            <a:pPr marL="377190" indent="-342900">
              <a:lnSpc>
                <a:spcPct val="150000"/>
              </a:lnSpc>
              <a:buFont typeface="Arial" panose="020B0503020204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Ders notlarının açıklayıcı yazı desteğinden mahrum olması</a:t>
            </a:r>
          </a:p>
          <a:p>
            <a:pPr marL="377190" indent="-342900">
              <a:lnSpc>
                <a:spcPct val="150000"/>
              </a:lnSpc>
              <a:buFont typeface="Arial" panose="020B0503020204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Teorik ders veriminin arttırılması için videolu anlatım yapılmalı</a:t>
            </a:r>
          </a:p>
          <a:p>
            <a:pPr marL="377190" indent="-342900">
              <a:lnSpc>
                <a:spcPct val="150000"/>
              </a:lnSpc>
              <a:buFont typeface="Arial" panose="020B0503020204020204" pitchFamily="34" charset="0"/>
              <a:buChar char="•"/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Pratikte konu anlatımını gayet yeterli ve verimli olduğunu düşünüyoruz ama pratik ders notlarının güncellenmesi, derslerle daha uyumlu hale getirilmesi görüşündeyiz.</a:t>
            </a:r>
          </a:p>
          <a:p>
            <a:pPr marL="377190" indent="-342900">
              <a:lnSpc>
                <a:spcPct val="150000"/>
              </a:lnSpc>
              <a:buFont typeface="Arial" panose="020B0503020204020204" pitchFamily="34" charset="0"/>
              <a:buChar char="•"/>
            </a:pPr>
            <a:endParaRPr lang="tr-TR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0795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A05F93D-8A73-4AEA-8239-78CCDE8DC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87" y="311498"/>
            <a:ext cx="6162675" cy="3257550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A6BB560-E13E-4283-B728-3EBFC97F8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4" y="6087649"/>
            <a:ext cx="8580088" cy="45885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3C707EFA-3ACA-4ED9-B2F9-7B3C5E4EB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4" y="5135671"/>
            <a:ext cx="8580088" cy="83924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EB2C0DC-E69D-4123-81C8-637ED6424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3" y="4384662"/>
            <a:ext cx="8580087" cy="63827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0074AE44-4C11-4198-9334-39168674F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3" y="3813075"/>
            <a:ext cx="8580087" cy="45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272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8A9B498-ECF7-45F3-8651-448908C4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05" y="334028"/>
            <a:ext cx="7407275" cy="1355725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Biyokimya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BD18AE-DD11-44B8-8A37-79C56157A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279" y="1689752"/>
            <a:ext cx="8220945" cy="45732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Verimliliği arttırmak için teorik derslerde görsel unsurlara daha fazla yer verilmeli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Ezberleyip sınavdan sonra unutacağımız bilgiler yerine klinik ile ilişkili bilgilere daha fazla yer verilmeli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Pratik derslerde malzemeler çok yetersiz </a:t>
            </a:r>
          </a:p>
        </p:txBody>
      </p:sp>
    </p:spTree>
    <p:extLst>
      <p:ext uri="{BB962C8B-B14F-4D97-AF65-F5344CB8AC3E}">
        <p14:creationId xmlns:p14="http://schemas.microsoft.com/office/powerpoint/2010/main" val="1139701530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KANOPE">
  <a:themeElements>
    <a:clrScheme name="Özel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2F7357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Gökyüzü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255</TotalTime>
  <Words>368</Words>
  <Application>Microsoft Office PowerPoint</Application>
  <PresentationFormat>Ekran Gösterisi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18</vt:i4>
      </vt:variant>
    </vt:vector>
  </HeadingPairs>
  <TitlesOfParts>
    <vt:vector size="27" baseType="lpstr">
      <vt:lpstr>Microsoft JhengHei</vt:lpstr>
      <vt:lpstr>Arial</vt:lpstr>
      <vt:lpstr>Calibri</vt:lpstr>
      <vt:lpstr>Calibri Light</vt:lpstr>
      <vt:lpstr>Corbel</vt:lpstr>
      <vt:lpstr>Segoe UI</vt:lpstr>
      <vt:lpstr>1_KANOPE</vt:lpstr>
      <vt:lpstr>Gökyüzü</vt:lpstr>
      <vt:lpstr>Office Teması</vt:lpstr>
      <vt:lpstr>11. MEZUNİYET ÖNCESİ TIP EĞİTİMİ ÇALIŞTAYI  2017 - 2018  TIP EĞİTİMİ ÖĞRENCİ KOMİSYONU DÖNEM 2  ELİF YÜKSEL FURKAN CAN ÖZMEN    </vt:lpstr>
      <vt:lpstr>PowerPoint Sunusu</vt:lpstr>
      <vt:lpstr>PowerPoint Sunusu</vt:lpstr>
      <vt:lpstr>PowerPoint Sunusu</vt:lpstr>
      <vt:lpstr>Histoloji</vt:lpstr>
      <vt:lpstr>PowerPoint Sunusu</vt:lpstr>
      <vt:lpstr>Fizyoloji</vt:lpstr>
      <vt:lpstr>PowerPoint Sunusu</vt:lpstr>
      <vt:lpstr>Biyokimya</vt:lpstr>
      <vt:lpstr>Mikrobiyoloji-Farmakoloji-Patoloji</vt:lpstr>
      <vt:lpstr>PDÖ - KBL Klinik Korelasyon - İngilizce</vt:lpstr>
      <vt:lpstr>Ders Notları</vt:lpstr>
      <vt:lpstr>Fiziksel Sorunlar</vt:lpstr>
      <vt:lpstr>Yemekhane</vt:lpstr>
      <vt:lpstr>Kütüphane Oturma Kapasitesi ve Kitap Sayısı</vt:lpstr>
      <vt:lpstr>Sosyal Etkinlikler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MEZUNİYET ÖNCESİ TIP EĞİTİMİ ÇALIŞTAYI  2017 - 2018  TIP EĞİTİMİ ÖĞRENCİ KOMİSYONU DÖNEM 2  ELİF YÜKSEL FURKAN CAN ÖZMEN    </dc:title>
  <cp:lastModifiedBy>Furkan Can</cp:lastModifiedBy>
  <cp:revision>26</cp:revision>
  <dcterms:modified xsi:type="dcterms:W3CDTF">2018-05-03T00:52:50Z</dcterms:modified>
</cp:coreProperties>
</file>