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3" r:id="rId3"/>
    <p:sldId id="265" r:id="rId4"/>
    <p:sldId id="270" r:id="rId5"/>
    <p:sldId id="271" r:id="rId6"/>
    <p:sldId id="266" r:id="rId7"/>
    <p:sldId id="267" r:id="rId8"/>
    <p:sldId id="272" r:id="rId9"/>
    <p:sldId id="273" r:id="rId10"/>
    <p:sldId id="274" r:id="rId11"/>
    <p:sldId id="264" r:id="rId12"/>
    <p:sldId id="258" r:id="rId13"/>
    <p:sldId id="275" r:id="rId14"/>
    <p:sldId id="276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5"/>
  </p:normalViewPr>
  <p:slideViewPr>
    <p:cSldViewPr snapToGrid="0" snapToObjects="1">
      <p:cViewPr varScale="1">
        <p:scale>
          <a:sx n="90" d="100"/>
          <a:sy n="90" d="100"/>
        </p:scale>
        <p:origin x="232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Katılım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Öğrenci</c:v>
                </c:pt>
                <c:pt idx="1">
                  <c:v>Öğretim Üyesi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20.0</c:v>
                </c:pt>
                <c:pt idx="1">
                  <c:v>90.0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767645264"/>
        <c:axId val="-1767643216"/>
      </c:barChart>
      <c:catAx>
        <c:axId val="-1767645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67643216"/>
        <c:crosses val="autoZero"/>
        <c:auto val="1"/>
        <c:lblAlgn val="ctr"/>
        <c:lblOffset val="100"/>
        <c:noMultiLvlLbl val="0"/>
      </c:catAx>
      <c:valAx>
        <c:axId val="-1767643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67645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5/8/17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86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91482"/>
            <a:ext cx="9144000" cy="1366838"/>
          </a:xfrm>
        </p:spPr>
        <p:txBody>
          <a:bodyPr>
            <a:normAutofit/>
          </a:bodyPr>
          <a:lstStyle/>
          <a:p>
            <a:r>
              <a:rPr lang="en-US" dirty="0" err="1" smtClean="0"/>
              <a:t>Dönem</a:t>
            </a:r>
            <a:r>
              <a:rPr lang="en-US" dirty="0" smtClean="0"/>
              <a:t> III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02163"/>
            <a:ext cx="9144000" cy="1655762"/>
          </a:xfrm>
        </p:spPr>
        <p:txBody>
          <a:bodyPr/>
          <a:lstStyle/>
          <a:p>
            <a:r>
              <a:rPr lang="en-US" sz="3200" dirty="0" smtClean="0"/>
              <a:t>Prof. Dr. </a:t>
            </a:r>
            <a:r>
              <a:rPr lang="en-US" sz="3200" dirty="0" err="1" smtClean="0"/>
              <a:t>Zeki</a:t>
            </a:r>
            <a:r>
              <a:rPr lang="en-US" sz="3200" dirty="0" smtClean="0"/>
              <a:t> </a:t>
            </a:r>
            <a:r>
              <a:rPr lang="en-US" sz="3200" dirty="0" err="1" smtClean="0"/>
              <a:t>Yumuk</a:t>
            </a:r>
            <a:endParaRPr lang="en-US" sz="3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500063"/>
            <a:ext cx="9144000" cy="6048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10ncu </a:t>
            </a:r>
            <a:r>
              <a:rPr lang="en-US" sz="3200" dirty="0" err="1" smtClean="0"/>
              <a:t>Mezuniyet</a:t>
            </a:r>
            <a:r>
              <a:rPr lang="en-US" sz="3200" dirty="0" smtClean="0"/>
              <a:t> </a:t>
            </a:r>
            <a:r>
              <a:rPr lang="en-US" sz="3200" dirty="0" err="1" smtClean="0"/>
              <a:t>Öncesi</a:t>
            </a:r>
            <a:r>
              <a:rPr lang="en-US" sz="3200" dirty="0" smtClean="0"/>
              <a:t> Tıp </a:t>
            </a:r>
            <a:r>
              <a:rPr lang="en-US" sz="3200" dirty="0" err="1" smtClean="0"/>
              <a:t>Eğitimi</a:t>
            </a:r>
            <a:r>
              <a:rPr lang="en-US" sz="3200" dirty="0" smtClean="0"/>
              <a:t> </a:t>
            </a:r>
            <a:r>
              <a:rPr lang="en-US" sz="3200" dirty="0" err="1" smtClean="0"/>
              <a:t>Çalıştayı</a:t>
            </a:r>
            <a:endParaRPr lang="en-US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0" y="1104901"/>
            <a:ext cx="9144000" cy="6427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Tıp </a:t>
            </a:r>
            <a:r>
              <a:rPr lang="en-US" sz="4000" dirty="0" err="1" smtClean="0"/>
              <a:t>Eğitiminde</a:t>
            </a:r>
            <a:r>
              <a:rPr lang="en-US" sz="4000" dirty="0" smtClean="0"/>
              <a:t> </a:t>
            </a:r>
            <a:r>
              <a:rPr lang="en-US" sz="4000" dirty="0" err="1" smtClean="0"/>
              <a:t>Mevcut</a:t>
            </a:r>
            <a:r>
              <a:rPr lang="en-US" sz="4000" dirty="0" smtClean="0"/>
              <a:t> Durum </a:t>
            </a:r>
            <a:r>
              <a:rPr lang="en-US" sz="4000" dirty="0" err="1" smtClean="0"/>
              <a:t>ve</a:t>
            </a:r>
            <a:r>
              <a:rPr lang="en-US" sz="4000" dirty="0" smtClean="0"/>
              <a:t> </a:t>
            </a:r>
            <a:r>
              <a:rPr lang="en-US" sz="4000" dirty="0" err="1" smtClean="0"/>
              <a:t>Öneriler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8674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Sınavda yaşanan zorluklar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Sınav yapılan yerler</a:t>
            </a:r>
          </a:p>
          <a:p>
            <a:pPr lvl="1"/>
            <a:r>
              <a:rPr lang="tr-TR" dirty="0" smtClean="0"/>
              <a:t>Dönem 3 </a:t>
            </a:r>
            <a:r>
              <a:rPr lang="tr-TR" dirty="0" err="1" smtClean="0"/>
              <a:t>anfisi</a:t>
            </a:r>
            <a:r>
              <a:rPr lang="tr-TR" dirty="0" smtClean="0"/>
              <a:t> </a:t>
            </a:r>
            <a:r>
              <a:rPr lang="mr-IN" dirty="0" smtClean="0"/>
              <a:t>–</a:t>
            </a:r>
            <a:r>
              <a:rPr lang="tr-TR" dirty="0" smtClean="0"/>
              <a:t> 70 öğrenci, 3 gözetmen</a:t>
            </a:r>
          </a:p>
          <a:p>
            <a:pPr lvl="1"/>
            <a:r>
              <a:rPr lang="tr-TR" dirty="0" smtClean="0"/>
              <a:t>Kütüphane </a:t>
            </a:r>
            <a:r>
              <a:rPr lang="mr-IN" dirty="0" smtClean="0"/>
              <a:t>–</a:t>
            </a:r>
            <a:r>
              <a:rPr lang="tr-TR" dirty="0" smtClean="0"/>
              <a:t> 109 öğrenci, 4 gözetmen</a:t>
            </a:r>
          </a:p>
          <a:p>
            <a:pPr lvl="1"/>
            <a:r>
              <a:rPr lang="tr-TR" dirty="0" smtClean="0"/>
              <a:t>Eğitim bloğu okuma salonu -50 öğrenci, 2 gözetmen</a:t>
            </a:r>
          </a:p>
          <a:p>
            <a:pPr lvl="1"/>
            <a:r>
              <a:rPr lang="tr-TR" dirty="0" err="1" smtClean="0"/>
              <a:t>Arakat</a:t>
            </a:r>
            <a:r>
              <a:rPr lang="tr-TR" dirty="0" smtClean="0"/>
              <a:t> toplantı salonu 1 </a:t>
            </a:r>
            <a:r>
              <a:rPr lang="mr-IN" dirty="0" smtClean="0"/>
              <a:t>–</a:t>
            </a:r>
            <a:r>
              <a:rPr lang="tr-TR" dirty="0" smtClean="0"/>
              <a:t> </a:t>
            </a:r>
            <a:r>
              <a:rPr lang="tr-TR" smtClean="0"/>
              <a:t>60 öğrenci, 2 gözetmen</a:t>
            </a:r>
            <a:endParaRPr lang="tr-TR" dirty="0" smtClean="0"/>
          </a:p>
          <a:p>
            <a:r>
              <a:rPr lang="tr-TR" dirty="0" smtClean="0"/>
              <a:t>Eski sorular</a:t>
            </a:r>
          </a:p>
          <a:p>
            <a:pPr lvl="1"/>
            <a:r>
              <a:rPr lang="tr-TR" dirty="0" smtClean="0"/>
              <a:t>Kurullara göre eski sorular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5096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Kurullara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ders</a:t>
            </a:r>
            <a:r>
              <a:rPr lang="en-US" dirty="0" smtClean="0"/>
              <a:t> </a:t>
            </a:r>
            <a:r>
              <a:rPr lang="en-US" dirty="0" err="1" smtClean="0"/>
              <a:t>saatleri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910976" y="3234266"/>
          <a:ext cx="8127999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2614"/>
                <a:gridCol w="763929"/>
                <a:gridCol w="868101"/>
                <a:gridCol w="777800"/>
                <a:gridCol w="903111"/>
                <a:gridCol w="903111"/>
                <a:gridCol w="903111"/>
                <a:gridCol w="1084867"/>
                <a:gridCol w="72135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Kurullar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Ders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saatleri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Arc 2"/>
          <p:cNvSpPr/>
          <p:nvPr/>
        </p:nvSpPr>
        <p:spPr>
          <a:xfrm>
            <a:off x="1371600" y="4942390"/>
            <a:ext cx="7714527" cy="972273"/>
          </a:xfrm>
          <a:prstGeom prst="arc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766613" y="5729468"/>
            <a:ext cx="3054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Ortalamayı</a:t>
            </a:r>
            <a:r>
              <a:rPr lang="en-US" dirty="0" smtClean="0"/>
              <a:t> </a:t>
            </a:r>
            <a:r>
              <a:rPr lang="en-US" dirty="0" err="1" smtClean="0"/>
              <a:t>eşit</a:t>
            </a:r>
            <a:r>
              <a:rPr lang="en-US" dirty="0" smtClean="0"/>
              <a:t> </a:t>
            </a:r>
            <a:r>
              <a:rPr lang="en-US" dirty="0" err="1" smtClean="0"/>
              <a:t>oranda</a:t>
            </a:r>
            <a:r>
              <a:rPr lang="en-US" dirty="0" smtClean="0"/>
              <a:t> </a:t>
            </a:r>
            <a:r>
              <a:rPr lang="en-US" dirty="0" err="1" smtClean="0"/>
              <a:t>etkiler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24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430306"/>
            <a:ext cx="9601200" cy="1485900"/>
          </a:xfrm>
        </p:spPr>
        <p:txBody>
          <a:bodyPr/>
          <a:lstStyle/>
          <a:p>
            <a:r>
              <a:rPr lang="en-US" dirty="0" err="1" smtClean="0"/>
              <a:t>Teorik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Pratik </a:t>
            </a:r>
            <a:r>
              <a:rPr lang="en-US" dirty="0" err="1" smtClean="0"/>
              <a:t>saatlerin</a:t>
            </a:r>
            <a:r>
              <a:rPr lang="en-US" dirty="0" smtClean="0"/>
              <a:t> </a:t>
            </a:r>
            <a:r>
              <a:rPr lang="en-US" dirty="0" err="1" smtClean="0"/>
              <a:t>bölümlere</a:t>
            </a:r>
            <a:r>
              <a:rPr lang="en-US" dirty="0" smtClean="0"/>
              <a:t> </a:t>
            </a:r>
            <a:r>
              <a:rPr lang="en-US" dirty="0" err="1" smtClean="0"/>
              <a:t>dağlılımı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99739"/>
              </p:ext>
            </p:extLst>
          </p:nvPr>
        </p:nvGraphicFramePr>
        <p:xfrm>
          <a:off x="2108200" y="2037230"/>
          <a:ext cx="8127999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BÖLÜM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TEORİK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effectLst>
                            <a:outerShdw blurRad="50800" dist="50800" dir="5400000" algn="ctr" rotWithShape="0">
                              <a:srgbClr val="FFC000"/>
                            </a:outerShdw>
                          </a:effectLst>
                        </a:rPr>
                        <a:t>Patoloji</a:t>
                      </a:r>
                      <a:r>
                        <a:rPr lang="en-US" dirty="0" smtClean="0">
                          <a:effectLst>
                            <a:outerShdw blurRad="50800" dist="50800" dir="5400000" algn="ctr" rotWithShape="0">
                              <a:srgbClr val="FFC000"/>
                            </a:outerShdw>
                          </a:effectLst>
                        </a:rPr>
                        <a:t>:</a:t>
                      </a:r>
                      <a:r>
                        <a:rPr lang="en-US" baseline="0" dirty="0" smtClean="0">
                          <a:effectLst>
                            <a:outerShdw blurRad="50800" dist="50800" dir="5400000" algn="ctr" rotWithShape="0">
                              <a:srgbClr val="FFC000"/>
                            </a:outerShdw>
                          </a:effectLst>
                        </a:rPr>
                        <a:t> 116</a:t>
                      </a:r>
                    </a:p>
                    <a:p>
                      <a:r>
                        <a:rPr lang="en-US" dirty="0" err="1" smtClean="0">
                          <a:effectLst>
                            <a:outerShdw blurRad="50800" dist="50800" dir="5400000" algn="ctr" rotWithShape="0">
                              <a:srgbClr val="FFFF00"/>
                            </a:outerShdw>
                          </a:effectLst>
                        </a:rPr>
                        <a:t>Mikrobiyoloji</a:t>
                      </a:r>
                      <a:r>
                        <a:rPr lang="en-US" dirty="0" smtClean="0">
                          <a:effectLst>
                            <a:outerShdw blurRad="50800" dist="50800" dir="5400000" algn="ctr" rotWithShape="0">
                              <a:srgbClr val="FFFF00"/>
                            </a:outerShdw>
                          </a:effectLst>
                        </a:rPr>
                        <a:t>: 79</a:t>
                      </a:r>
                    </a:p>
                    <a:p>
                      <a:r>
                        <a:rPr lang="en-US" baseline="0" dirty="0" err="1" smtClean="0">
                          <a:effectLst>
                            <a:outerShdw blurRad="50800" dist="50800" dir="5400000" algn="ctr" rotWithShape="0">
                              <a:srgbClr val="FFC000"/>
                            </a:outerShdw>
                          </a:effectLst>
                        </a:rPr>
                        <a:t>Halk</a:t>
                      </a:r>
                      <a:r>
                        <a:rPr lang="en-US" baseline="0" dirty="0" smtClean="0">
                          <a:effectLst>
                            <a:outerShdw blurRad="50800" dist="50800" dir="5400000" algn="ctr" rotWithShape="0">
                              <a:srgbClr val="FFC000"/>
                            </a:outerShdw>
                          </a:effectLst>
                        </a:rPr>
                        <a:t> </a:t>
                      </a:r>
                      <a:r>
                        <a:rPr lang="en-US" baseline="0" dirty="0" err="1" smtClean="0">
                          <a:effectLst>
                            <a:outerShdw blurRad="50800" dist="50800" dir="5400000" algn="ctr" rotWithShape="0">
                              <a:srgbClr val="FFC000"/>
                            </a:outerShdw>
                          </a:effectLst>
                        </a:rPr>
                        <a:t>Sağlığı</a:t>
                      </a:r>
                      <a:r>
                        <a:rPr lang="en-US" baseline="0" dirty="0" smtClean="0">
                          <a:effectLst>
                            <a:outerShdw blurRad="50800" dist="50800" dir="5400000" algn="ctr" rotWithShape="0">
                              <a:srgbClr val="FFC000"/>
                            </a:outerShdw>
                          </a:effectLst>
                        </a:rPr>
                        <a:t>: 76</a:t>
                      </a:r>
                    </a:p>
                    <a:p>
                      <a:r>
                        <a:rPr lang="en-US" baseline="0" dirty="0" err="1" smtClean="0"/>
                        <a:t>Farmakoloji</a:t>
                      </a:r>
                      <a:r>
                        <a:rPr lang="en-US" baseline="0" dirty="0" smtClean="0"/>
                        <a:t>: 104</a:t>
                      </a:r>
                    </a:p>
                    <a:p>
                      <a:r>
                        <a:rPr lang="en-US" baseline="0" dirty="0" err="1" smtClean="0"/>
                        <a:t>Çocuk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Sağlığı</a:t>
                      </a:r>
                      <a:r>
                        <a:rPr lang="en-US" baseline="0" dirty="0" smtClean="0"/>
                        <a:t>: 64</a:t>
                      </a:r>
                    </a:p>
                    <a:p>
                      <a:r>
                        <a:rPr lang="en-US" baseline="0" dirty="0" err="1" smtClean="0"/>
                        <a:t>İç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Hastalıkları</a:t>
                      </a:r>
                      <a:r>
                        <a:rPr lang="en-US" baseline="0" dirty="0" smtClean="0"/>
                        <a:t>: 60</a:t>
                      </a:r>
                    </a:p>
                    <a:p>
                      <a:r>
                        <a:rPr lang="en-US" baseline="0" dirty="0" err="1" smtClean="0"/>
                        <a:t>Kardiyoloji</a:t>
                      </a:r>
                      <a:r>
                        <a:rPr lang="en-US" baseline="0" dirty="0" smtClean="0"/>
                        <a:t>: 23</a:t>
                      </a:r>
                    </a:p>
                    <a:p>
                      <a:r>
                        <a:rPr lang="is-IS" baseline="0" dirty="0" smtClean="0"/>
                        <a:t>…..</a:t>
                      </a:r>
                    </a:p>
                    <a:p>
                      <a:r>
                        <a:rPr lang="is-IS" baseline="0" dirty="0" smtClean="0"/>
                        <a:t>Toplam: 27 bölüm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UYGULAMA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190/2 (</a:t>
                      </a:r>
                      <a:r>
                        <a:rPr lang="en-US" dirty="0" err="1" smtClean="0"/>
                        <a:t>iki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gruba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bölünür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Patoloji</a:t>
                      </a:r>
                      <a:r>
                        <a:rPr lang="en-US" dirty="0" smtClean="0"/>
                        <a:t>:</a:t>
                      </a:r>
                      <a:r>
                        <a:rPr lang="en-US" baseline="0" dirty="0" smtClean="0"/>
                        <a:t> 76</a:t>
                      </a:r>
                    </a:p>
                    <a:p>
                      <a:r>
                        <a:rPr lang="en-US" baseline="0" dirty="0" err="1" smtClean="0"/>
                        <a:t>Mikrobiyoloji</a:t>
                      </a:r>
                      <a:r>
                        <a:rPr lang="en-US" baseline="0" dirty="0" smtClean="0"/>
                        <a:t>: 64</a:t>
                      </a:r>
                    </a:p>
                    <a:p>
                      <a:r>
                        <a:rPr lang="en-US" baseline="0" dirty="0" err="1" smtClean="0"/>
                        <a:t>Halk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Sağlığı</a:t>
                      </a:r>
                      <a:r>
                        <a:rPr lang="en-US" baseline="0" dirty="0" smtClean="0"/>
                        <a:t>: 32</a:t>
                      </a:r>
                    </a:p>
                    <a:p>
                      <a:r>
                        <a:rPr lang="en-US" baseline="0" dirty="0" err="1" smtClean="0"/>
                        <a:t>Farmakoloji</a:t>
                      </a:r>
                      <a:r>
                        <a:rPr lang="en-US" baseline="0" dirty="0" smtClean="0"/>
                        <a:t>: 2</a:t>
                      </a:r>
                    </a:p>
                    <a:p>
                      <a:r>
                        <a:rPr lang="en-US" baseline="0" dirty="0" smtClean="0"/>
                        <a:t>Tıp </a:t>
                      </a:r>
                      <a:r>
                        <a:rPr lang="en-US" baseline="0" dirty="0" err="1" smtClean="0"/>
                        <a:t>Tarihi</a:t>
                      </a:r>
                      <a:r>
                        <a:rPr lang="en-US" baseline="0" dirty="0" smtClean="0"/>
                        <a:t>: 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94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Öğrenci modelleri </a:t>
            </a:r>
            <a:r>
              <a:rPr lang="mr-IN" dirty="0" smtClean="0">
                <a:solidFill>
                  <a:srgbClr val="FF0000"/>
                </a:solidFill>
              </a:rPr>
              <a:t>–</a:t>
            </a:r>
            <a:r>
              <a:rPr lang="tr-TR" dirty="0" smtClean="0">
                <a:solidFill>
                  <a:srgbClr val="FF0000"/>
                </a:solidFill>
              </a:rPr>
              <a:t> 1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Okula gelmeyen</a:t>
            </a:r>
          </a:p>
          <a:p>
            <a:r>
              <a:rPr lang="tr-TR" dirty="0" smtClean="0"/>
              <a:t>Derse girmeyen</a:t>
            </a:r>
          </a:p>
          <a:p>
            <a:endParaRPr lang="tr-TR" dirty="0" smtClean="0"/>
          </a:p>
          <a:p>
            <a:r>
              <a:rPr lang="tr-TR" dirty="0" smtClean="0"/>
              <a:t>Derse giren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İyi hekim olma kaygısı taşıyan</a:t>
            </a:r>
            <a:endParaRPr lang="tr-TR" dirty="0"/>
          </a:p>
        </p:txBody>
      </p:sp>
      <p:sp>
        <p:nvSpPr>
          <p:cNvPr id="7" name="Triangle 6"/>
          <p:cNvSpPr/>
          <p:nvPr/>
        </p:nvSpPr>
        <p:spPr>
          <a:xfrm rot="10800000">
            <a:off x="5931690" y="1971675"/>
            <a:ext cx="3055145" cy="3729038"/>
          </a:xfrm>
          <a:prstGeom prst="triangle">
            <a:avLst>
              <a:gd name="adj" fmla="val 490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tr-TR" sz="2800" dirty="0" smtClean="0"/>
              <a:t>Sayı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31159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Öğrenci modelleri </a:t>
            </a:r>
            <a:r>
              <a:rPr lang="mr-IN" dirty="0" smtClean="0">
                <a:solidFill>
                  <a:srgbClr val="FF0000"/>
                </a:solidFill>
              </a:rPr>
              <a:t>–</a:t>
            </a:r>
            <a:r>
              <a:rPr lang="tr-TR" dirty="0" smtClean="0">
                <a:solidFill>
                  <a:srgbClr val="FF0000"/>
                </a:solidFill>
              </a:rPr>
              <a:t> 2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İyi hekim olma kaygısı taşıyan</a:t>
            </a:r>
          </a:p>
          <a:p>
            <a:r>
              <a:rPr lang="tr-TR" dirty="0" smtClean="0"/>
              <a:t>Derse giren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Derse girmeyen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Okula gelmeyen</a:t>
            </a:r>
            <a:endParaRPr lang="tr-TR" dirty="0"/>
          </a:p>
        </p:txBody>
      </p:sp>
      <p:sp>
        <p:nvSpPr>
          <p:cNvPr id="5" name="Triangle 4"/>
          <p:cNvSpPr/>
          <p:nvPr/>
        </p:nvSpPr>
        <p:spPr>
          <a:xfrm rot="10800000">
            <a:off x="5931690" y="1971675"/>
            <a:ext cx="3055145" cy="3729038"/>
          </a:xfrm>
          <a:prstGeom prst="triangle">
            <a:avLst>
              <a:gd name="adj" fmla="val 490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tr-TR" sz="2800" dirty="0" smtClean="0"/>
              <a:t>Sayı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734434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Teşekkür</a:t>
            </a:r>
            <a:r>
              <a:rPr lang="en-US" dirty="0" smtClean="0"/>
              <a:t> </a:t>
            </a:r>
            <a:r>
              <a:rPr lang="en-US" dirty="0" err="1" smtClean="0"/>
              <a:t>ederim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1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Dönem</a:t>
            </a:r>
            <a:r>
              <a:rPr lang="en-US" dirty="0" smtClean="0"/>
              <a:t> </a:t>
            </a:r>
            <a:r>
              <a:rPr lang="en-US" dirty="0" smtClean="0"/>
              <a:t>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906456"/>
          </a:xfrm>
        </p:spPr>
        <p:txBody>
          <a:bodyPr>
            <a:normAutofit/>
          </a:bodyPr>
          <a:lstStyle/>
          <a:p>
            <a:r>
              <a:rPr lang="en-US" dirty="0" smtClean="0"/>
              <a:t>1nci </a:t>
            </a:r>
            <a:r>
              <a:rPr lang="en-US" dirty="0" err="1" smtClean="0"/>
              <a:t>Yarıyıl</a:t>
            </a:r>
            <a:endParaRPr lang="en-US" dirty="0" smtClean="0"/>
          </a:p>
          <a:p>
            <a:pPr lvl="1"/>
            <a:r>
              <a:rPr lang="en-US" dirty="0" smtClean="0"/>
              <a:t>4 </a:t>
            </a:r>
            <a:r>
              <a:rPr lang="en-US" dirty="0" err="1" smtClean="0"/>
              <a:t>kurul</a:t>
            </a:r>
            <a:endParaRPr lang="en-US" dirty="0" smtClean="0"/>
          </a:p>
          <a:p>
            <a:pPr lvl="1"/>
            <a:r>
              <a:rPr lang="en-US" dirty="0" err="1" smtClean="0"/>
              <a:t>Toplam</a:t>
            </a:r>
            <a:r>
              <a:rPr lang="en-US" dirty="0" smtClean="0"/>
              <a:t> 398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b="1" dirty="0" err="1" smtClean="0"/>
              <a:t>teorik</a:t>
            </a:r>
            <a:r>
              <a:rPr lang="en-US" b="1" dirty="0" smtClean="0"/>
              <a:t>, 116 </a:t>
            </a:r>
            <a:r>
              <a:rPr lang="en-US" b="1" dirty="0" err="1" smtClean="0"/>
              <a:t>saat</a:t>
            </a:r>
            <a:r>
              <a:rPr lang="en-US" b="1" dirty="0" smtClean="0"/>
              <a:t> </a:t>
            </a:r>
            <a:r>
              <a:rPr lang="en-US" b="1" dirty="0" err="1" smtClean="0"/>
              <a:t>pratik</a:t>
            </a:r>
            <a:r>
              <a:rPr lang="en-US" b="1" dirty="0" smtClean="0"/>
              <a:t> </a:t>
            </a:r>
            <a:r>
              <a:rPr lang="en-US" b="1" dirty="0" err="1" smtClean="0"/>
              <a:t>ders</a:t>
            </a:r>
            <a:endParaRPr lang="en-US" dirty="0" smtClean="0"/>
          </a:p>
          <a:p>
            <a:pPr lvl="5"/>
            <a:r>
              <a:rPr lang="en-US" dirty="0" err="1" smtClean="0"/>
              <a:t>Haftada</a:t>
            </a:r>
            <a:r>
              <a:rPr lang="en-US" dirty="0" smtClean="0"/>
              <a:t> 22,1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ders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2nci </a:t>
            </a:r>
            <a:r>
              <a:rPr lang="en-US" dirty="0" err="1" smtClean="0"/>
              <a:t>yarıyıl</a:t>
            </a:r>
            <a:endParaRPr lang="en-US" dirty="0" smtClean="0"/>
          </a:p>
          <a:p>
            <a:pPr lvl="1"/>
            <a:r>
              <a:rPr lang="en-US" dirty="0" smtClean="0"/>
              <a:t>4 </a:t>
            </a:r>
            <a:r>
              <a:rPr lang="en-US" dirty="0" err="1" smtClean="0"/>
              <a:t>kurul</a:t>
            </a:r>
            <a:endParaRPr lang="en-US" dirty="0" smtClean="0"/>
          </a:p>
          <a:p>
            <a:pPr lvl="1"/>
            <a:r>
              <a:rPr lang="en-US" dirty="0" err="1" smtClean="0"/>
              <a:t>Toplam</a:t>
            </a:r>
            <a:r>
              <a:rPr lang="en-US" dirty="0" smtClean="0"/>
              <a:t> 351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teorik</a:t>
            </a:r>
            <a:r>
              <a:rPr lang="en-US" dirty="0" smtClean="0"/>
              <a:t>, 74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pratik</a:t>
            </a:r>
            <a:r>
              <a:rPr lang="en-US" dirty="0" smtClean="0"/>
              <a:t> </a:t>
            </a:r>
            <a:r>
              <a:rPr lang="en-US" dirty="0" err="1" smtClean="0"/>
              <a:t>ders</a:t>
            </a:r>
            <a:endParaRPr lang="en-US" dirty="0" smtClean="0"/>
          </a:p>
          <a:p>
            <a:pPr lvl="3"/>
            <a:r>
              <a:rPr lang="en-US" dirty="0" err="1" smtClean="0"/>
              <a:t>Haftada</a:t>
            </a:r>
            <a:r>
              <a:rPr lang="en-US" dirty="0" smtClean="0"/>
              <a:t> 20,6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ders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30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573" y="261256"/>
            <a:ext cx="6913449" cy="6323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742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426" y="202737"/>
            <a:ext cx="7462982" cy="633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694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383" y="2654300"/>
            <a:ext cx="8255000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62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22" y="193876"/>
            <a:ext cx="4800600" cy="6400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272" y="193876"/>
            <a:ext cx="4889500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880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13" y="486136"/>
            <a:ext cx="5688795" cy="563108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099" y="486136"/>
            <a:ext cx="5651901" cy="5631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464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Zorluklar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Derse katılım</a:t>
            </a:r>
          </a:p>
          <a:p>
            <a:pPr lvl="1"/>
            <a:r>
              <a:rPr lang="tr-TR" dirty="0" smtClean="0"/>
              <a:t>Öğretim </a:t>
            </a:r>
            <a:r>
              <a:rPr lang="tr-TR" dirty="0" smtClean="0"/>
              <a:t>Üyesi</a:t>
            </a:r>
            <a:endParaRPr lang="tr-TR" dirty="0" smtClean="0"/>
          </a:p>
          <a:p>
            <a:pPr lvl="1"/>
            <a:r>
              <a:rPr lang="tr-TR" dirty="0" smtClean="0"/>
              <a:t>Öğrenci</a:t>
            </a:r>
            <a:endParaRPr lang="tr-TR" dirty="0" smtClean="0"/>
          </a:p>
          <a:p>
            <a:r>
              <a:rPr lang="tr-TR" dirty="0" smtClean="0"/>
              <a:t>Ölçme değerlendirme</a:t>
            </a:r>
          </a:p>
          <a:p>
            <a:pPr lvl="1"/>
            <a:r>
              <a:rPr lang="tr-TR" dirty="0" smtClean="0"/>
              <a:t>Sınav mekanı ve gözetmen</a:t>
            </a:r>
          </a:p>
          <a:p>
            <a:pPr lvl="1"/>
            <a:r>
              <a:rPr lang="tr-TR" dirty="0" smtClean="0"/>
              <a:t>Eski sorular</a:t>
            </a:r>
          </a:p>
          <a:p>
            <a:r>
              <a:rPr lang="tr-TR" dirty="0" smtClean="0"/>
              <a:t>Programın</a:t>
            </a:r>
          </a:p>
          <a:p>
            <a:pPr lvl="1"/>
            <a:r>
              <a:rPr lang="tr-TR" dirty="0" smtClean="0"/>
              <a:t>Kurul süreleri</a:t>
            </a:r>
          </a:p>
          <a:p>
            <a:pPr lvl="1"/>
            <a:r>
              <a:rPr lang="tr-TR" dirty="0" smtClean="0"/>
              <a:t>Uygulama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4296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Derse </a:t>
            </a:r>
            <a:r>
              <a:rPr lang="tr-TR" dirty="0" smtClean="0"/>
              <a:t>katılım</a:t>
            </a:r>
            <a:endParaRPr lang="tr-T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883633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4405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251</Words>
  <Application>Microsoft Macintosh PowerPoint</Application>
  <PresentationFormat>Widescreen</PresentationFormat>
  <Paragraphs>96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Calibri Light</vt:lpstr>
      <vt:lpstr>Mangal</vt:lpstr>
      <vt:lpstr>Arial</vt:lpstr>
      <vt:lpstr>Office Theme</vt:lpstr>
      <vt:lpstr>Dönem III</vt:lpstr>
      <vt:lpstr>Dönem III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Zorluklar</vt:lpstr>
      <vt:lpstr>Derse katılım</vt:lpstr>
      <vt:lpstr>Sınavda yaşanan zorluklar</vt:lpstr>
      <vt:lpstr>Kurullara göre ders saatleri</vt:lpstr>
      <vt:lpstr>Teorik ve Pratik saatlerin bölümlere dağlılımı</vt:lpstr>
      <vt:lpstr>Öğrenci modelleri – 1 </vt:lpstr>
      <vt:lpstr>Öğrenci modelleri – 2 </vt:lpstr>
      <vt:lpstr>Teşekkür ederim.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Dönem ıII</dc:title>
  <dc:creator>Microsoft Office User</dc:creator>
  <cp:lastModifiedBy>Microsoft Office User</cp:lastModifiedBy>
  <cp:revision>22</cp:revision>
  <dcterms:created xsi:type="dcterms:W3CDTF">2016-04-27T07:18:36Z</dcterms:created>
  <dcterms:modified xsi:type="dcterms:W3CDTF">2017-05-08T05:42:07Z</dcterms:modified>
</cp:coreProperties>
</file>