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sldIdLst>
    <p:sldId id="257" r:id="rId2"/>
    <p:sldId id="395" r:id="rId3"/>
    <p:sldId id="328" r:id="rId4"/>
    <p:sldId id="398" r:id="rId5"/>
    <p:sldId id="413" r:id="rId6"/>
    <p:sldId id="419" r:id="rId7"/>
    <p:sldId id="261" r:id="rId8"/>
    <p:sldId id="263" r:id="rId9"/>
    <p:sldId id="264" r:id="rId10"/>
    <p:sldId id="265" r:id="rId11"/>
    <p:sldId id="374" r:id="rId12"/>
    <p:sldId id="352" r:id="rId13"/>
    <p:sldId id="386" r:id="rId14"/>
    <p:sldId id="420" r:id="rId15"/>
    <p:sldId id="399" r:id="rId16"/>
    <p:sldId id="421" r:id="rId17"/>
    <p:sldId id="422" r:id="rId18"/>
    <p:sldId id="423" r:id="rId19"/>
    <p:sldId id="424" r:id="rId20"/>
    <p:sldId id="425" r:id="rId21"/>
    <p:sldId id="426" r:id="rId22"/>
    <p:sldId id="414" r:id="rId23"/>
    <p:sldId id="437" r:id="rId24"/>
    <p:sldId id="431" r:id="rId25"/>
    <p:sldId id="432" r:id="rId26"/>
    <p:sldId id="415" r:id="rId27"/>
    <p:sldId id="407" r:id="rId28"/>
    <p:sldId id="409" r:id="rId29"/>
    <p:sldId id="433" r:id="rId30"/>
    <p:sldId id="434" r:id="rId31"/>
    <p:sldId id="435" r:id="rId32"/>
    <p:sldId id="430" r:id="rId33"/>
    <p:sldId id="436" r:id="rId34"/>
    <p:sldId id="418" r:id="rId3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3015" autoAdjust="0"/>
    <p:restoredTop sz="94624" autoAdjust="0"/>
  </p:normalViewPr>
  <p:slideViewPr>
    <p:cSldViewPr>
      <p:cViewPr varScale="1">
        <p:scale>
          <a:sx n="110" d="100"/>
          <a:sy n="110" d="100"/>
        </p:scale>
        <p:origin x="-96" y="-282"/>
      </p:cViewPr>
      <p:guideLst>
        <p:guide orient="horz" pos="2160"/>
        <p:guide pos="2880"/>
      </p:guideLst>
    </p:cSldViewPr>
  </p:slideViewPr>
  <p:outlineViewPr>
    <p:cViewPr>
      <p:scale>
        <a:sx n="33" d="100"/>
        <a:sy n="33" d="100"/>
      </p:scale>
      <p:origin x="0" y="1828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0" name="9 Dik Üçgen"/>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Başlık"/>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grpSp>
        <p:nvGrpSpPr>
          <p:cNvPr id="2" name="1 Grup"/>
          <p:cNvGrpSpPr/>
          <p:nvPr/>
        </p:nvGrpSpPr>
        <p:grpSpPr>
          <a:xfrm>
            <a:off x="-3765" y="4953000"/>
            <a:ext cx="9147765" cy="1912088"/>
            <a:chOff x="-3765" y="4832896"/>
            <a:chExt cx="9147765" cy="2032192"/>
          </a:xfrm>
        </p:grpSpPr>
        <p:sp>
          <p:nvSpPr>
            <p:cNvPr id="7" name="6 Serbest Form"/>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Serbest Form"/>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Serbest Form"/>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Düz Bağlayıcı"/>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Veri Yer Tutucusu"/>
          <p:cNvSpPr>
            <a:spLocks noGrp="1"/>
          </p:cNvSpPr>
          <p:nvPr>
            <p:ph type="dt" sz="half" idx="10"/>
          </p:nvPr>
        </p:nvSpPr>
        <p:spPr/>
        <p:txBody>
          <a:bodyPr/>
          <a:lstStyle>
            <a:lvl1pPr>
              <a:defRPr>
                <a:solidFill>
                  <a:srgbClr val="FFFFFF"/>
                </a:solidFill>
              </a:defRPr>
            </a:lvl1pPr>
            <a:extLst/>
          </a:lstStyle>
          <a:p>
            <a:fld id="{D9F75050-0E15-4C5B-92B0-66D068882F1F}" type="datetimeFigureOut">
              <a:rPr lang="tr-TR" smtClean="0"/>
              <a:pPr/>
              <a:t>22/02/2018</a:t>
            </a:fld>
            <a:endParaRPr lang="tr-TR"/>
          </a:p>
        </p:txBody>
      </p:sp>
      <p:sp>
        <p:nvSpPr>
          <p:cNvPr id="19" name="18 Altbilgi Yer Tutucusu"/>
          <p:cNvSpPr>
            <a:spLocks noGrp="1"/>
          </p:cNvSpPr>
          <p:nvPr>
            <p:ph type="ftr" sz="quarter" idx="11"/>
          </p:nvPr>
        </p:nvSpPr>
        <p:spPr/>
        <p:txBody>
          <a:bodyPr/>
          <a:lstStyle>
            <a:lvl1pPr>
              <a:defRPr>
                <a:solidFill>
                  <a:schemeClr val="accent1">
                    <a:tint val="20000"/>
                  </a:schemeClr>
                </a:solidFill>
              </a:defRPr>
            </a:lvl1pPr>
            <a:extLst/>
          </a:lstStyle>
          <a:p>
            <a:endParaRPr lang="tr-TR"/>
          </a:p>
        </p:txBody>
      </p:sp>
      <p:sp>
        <p:nvSpPr>
          <p:cNvPr id="27" name="26 Slayt Numarası Yer Tutucusu"/>
          <p:cNvSpPr>
            <a:spLocks noGrp="1"/>
          </p:cNvSpPr>
          <p:nvPr>
            <p:ph type="sldNum" sz="quarter" idx="12"/>
          </p:nvPr>
        </p:nvSpPr>
        <p:spPr/>
        <p:txBody>
          <a:bodyPr/>
          <a:lstStyle>
            <a:lvl1pPr>
              <a:defRPr>
                <a:solidFill>
                  <a:srgbClr val="FFFFFF"/>
                </a:solidFill>
              </a:defRPr>
            </a:lvl1pPr>
            <a:extLst/>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1481329"/>
            <a:ext cx="8229600" cy="4386071"/>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22/02/2018</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44013" y="274640"/>
            <a:ext cx="1777470" cy="5592761"/>
          </a:xfrm>
        </p:spPr>
        <p:txBody>
          <a:bodyPr vert="eaVert"/>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41"/>
            <a:ext cx="6324600" cy="5592760"/>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22/02/2018</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22/02/2018</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7" name="6 Başlık"/>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22/02/2018</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7" name="6 Köşeli Çift Ayraç"/>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Köşeli Çift Ayraç"/>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Ref idx="1002">
        <a:schemeClr val="bg1"/>
      </p:bgRef>
    </p:bg>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D9F75050-0E15-4C5B-92B0-66D068882F1F}" type="datetimeFigureOut">
              <a:rPr lang="tr-TR" smtClean="0"/>
              <a:pPr/>
              <a:t>22/02/2018</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8" name="7 Başlık"/>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3">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8229600" cy="1143000"/>
          </a:xfrm>
        </p:spPr>
        <p:txBody>
          <a:bodyPr anchor="ctr"/>
          <a:lstStyle>
            <a:lvl1pPr>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fld id="{D9F75050-0E15-4C5B-92B0-66D068882F1F}" type="datetimeFigureOut">
              <a:rPr lang="tr-TR" smtClean="0"/>
              <a:pPr/>
              <a:t>22/02/2018</a:t>
            </a:fld>
            <a:endParaRPr lang="tr-TR"/>
          </a:p>
        </p:txBody>
      </p:sp>
      <p:sp>
        <p:nvSpPr>
          <p:cNvPr id="8" name="7 Altbilgi Yer Tutucusu"/>
          <p:cNvSpPr>
            <a:spLocks noGrp="1"/>
          </p:cNvSpPr>
          <p:nvPr>
            <p:ph type="ftr" sz="quarter" idx="11"/>
          </p:nvPr>
        </p:nvSpPr>
        <p:spPr/>
        <p:txBody>
          <a:bodyPr/>
          <a:lstStyle>
            <a:extLst/>
          </a:lstStyle>
          <a:p>
            <a:endParaRPr lang="tr-TR"/>
          </a:p>
        </p:txBody>
      </p:sp>
      <p:sp>
        <p:nvSpPr>
          <p:cNvPr id="9" name="8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bg>
      <p:bgRef idx="1002">
        <a:schemeClr val="bg1"/>
      </p:bgRef>
    </p:bg>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extLst/>
          </a:lstStyle>
          <a:p>
            <a:fld id="{D9F75050-0E15-4C5B-92B0-66D068882F1F}" type="datetimeFigureOut">
              <a:rPr lang="tr-TR" smtClean="0"/>
              <a:pPr/>
              <a:t>22/02/2018</a:t>
            </a:fld>
            <a:endParaRPr lang="tr-TR"/>
          </a:p>
        </p:txBody>
      </p:sp>
      <p:sp>
        <p:nvSpPr>
          <p:cNvPr id="4" name="3 Altbilgi Yer Tutucusu"/>
          <p:cNvSpPr>
            <a:spLocks noGrp="1"/>
          </p:cNvSpPr>
          <p:nvPr>
            <p:ph type="ftr" sz="quarter" idx="11"/>
          </p:nvPr>
        </p:nvSpPr>
        <p:spPr/>
        <p:txBody>
          <a:bodyPr/>
          <a:lstStyle>
            <a:extLst/>
          </a:lstStyle>
          <a:p>
            <a:endParaRPr lang="tr-TR"/>
          </a:p>
        </p:txBody>
      </p:sp>
      <p:sp>
        <p:nvSpPr>
          <p:cNvPr id="5" name="4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6" name="5 Başlık"/>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extLst/>
          </a:lstStyle>
          <a:p>
            <a:fld id="{D9F75050-0E15-4C5B-92B0-66D068882F1F}" type="datetimeFigureOut">
              <a:rPr lang="tr-TR" smtClean="0"/>
              <a:pPr/>
              <a:t>22/02/2018</a:t>
            </a:fld>
            <a:endParaRPr lang="tr-TR"/>
          </a:p>
        </p:txBody>
      </p:sp>
      <p:sp>
        <p:nvSpPr>
          <p:cNvPr id="3" name="2 Altbilgi Yer Tutucusu"/>
          <p:cNvSpPr>
            <a:spLocks noGrp="1"/>
          </p:cNvSpPr>
          <p:nvPr>
            <p:ph type="ftr" sz="quarter" idx="11"/>
          </p:nvPr>
        </p:nvSpPr>
        <p:spPr/>
        <p:txBody>
          <a:bodyPr/>
          <a:lstStyle>
            <a:extLst/>
          </a:lstStyle>
          <a:p>
            <a:endParaRPr lang="tr-TR"/>
          </a:p>
        </p:txBody>
      </p:sp>
      <p:sp>
        <p:nvSpPr>
          <p:cNvPr id="4" name="3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3">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6727032" y="6407944"/>
            <a:ext cx="1920240" cy="365760"/>
          </a:xfrm>
        </p:spPr>
        <p:txBody>
          <a:bodyPr/>
          <a:lstStyle>
            <a:extLst/>
          </a:lstStyle>
          <a:p>
            <a:fld id="{D9F75050-0E15-4C5B-92B0-66D068882F1F}" type="datetimeFigureOut">
              <a:rPr lang="tr-TR" smtClean="0"/>
              <a:pPr/>
              <a:t>22/02/2018</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4" name="3 Metin Yer Tutucusu"/>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
        <p:nvSpPr>
          <p:cNvPr id="3" name="2 Resim Yer Tutucusu"/>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tr-TR" smtClean="0"/>
              <a:t>Resim eklemek için simgeyi tıklatın</a:t>
            </a:r>
            <a:endParaRPr kumimoji="0" lang="en-US" dirty="0"/>
          </a:p>
        </p:txBody>
      </p:sp>
      <p:sp>
        <p:nvSpPr>
          <p:cNvPr id="5" name="4 Veri Yer Tutucusu"/>
          <p:cNvSpPr>
            <a:spLocks noGrp="1"/>
          </p:cNvSpPr>
          <p:nvPr>
            <p:ph type="dt" sz="half" idx="10"/>
          </p:nvPr>
        </p:nvSpPr>
        <p:spPr/>
        <p:txBody>
          <a:bodyPr/>
          <a:lstStyle>
            <a:lvl1pPr>
              <a:defRPr>
                <a:solidFill>
                  <a:schemeClr val="tx1"/>
                </a:solidFill>
              </a:defRPr>
            </a:lvl1pPr>
            <a:extLst/>
          </a:lstStyle>
          <a:p>
            <a:fld id="{D9F75050-0E15-4C5B-92B0-66D068882F1F}" type="datetimeFigureOut">
              <a:rPr lang="tr-TR" smtClean="0"/>
              <a:pPr/>
              <a:t>22/02/2018</a:t>
            </a:fld>
            <a:endParaRPr lang="tr-TR"/>
          </a:p>
        </p:txBody>
      </p:sp>
      <p:sp>
        <p:nvSpPr>
          <p:cNvPr id="6" name="5 Altbilgi Yer Tutucusu"/>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tr-TR"/>
          </a:p>
        </p:txBody>
      </p:sp>
      <p:sp>
        <p:nvSpPr>
          <p:cNvPr id="7" name="6 Slayt Numarası Yer Tutucusu"/>
          <p:cNvSpPr>
            <a:spLocks noGrp="1"/>
          </p:cNvSpPr>
          <p:nvPr>
            <p:ph type="sldNum" sz="quarter" idx="12"/>
          </p:nvPr>
        </p:nvSpPr>
        <p:spPr/>
        <p:txBody>
          <a:bodyPr/>
          <a:lstStyle>
            <a:lvl1pPr>
              <a:defRPr>
                <a:solidFill>
                  <a:schemeClr val="tx1"/>
                </a:solidFill>
              </a:defRPr>
            </a:lvl1pPr>
            <a:extLst/>
          </a:lstStyle>
          <a:p>
            <a:fld id="{B1DEFA8C-F947-479F-BE07-76B6B3F80BF1}" type="slidenum">
              <a:rPr lang="tr-TR" smtClean="0"/>
              <a:pPr/>
              <a:t>‹#›</a:t>
            </a:fld>
            <a:endParaRPr lang="tr-TR"/>
          </a:p>
        </p:txBody>
      </p:sp>
      <p:sp>
        <p:nvSpPr>
          <p:cNvPr id="2" name="1 Başlık"/>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tr-TR" smtClean="0"/>
              <a:t>Asıl başlık stili için tıklatın</a:t>
            </a:r>
            <a:endParaRPr kumimoji="0" lang="en-US"/>
          </a:p>
        </p:txBody>
      </p:sp>
      <p:sp>
        <p:nvSpPr>
          <p:cNvPr id="8" name="7 Serbest Form"/>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Serbest Form"/>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Dik Üçgen"/>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Düz Bağlayıcı"/>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Köşeli Çift Ayraç"/>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Köşeli Çift Ayraç"/>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Serbest Form"/>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Serbest Form"/>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Dik Üçgen"/>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Düz Bağlayıcı"/>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Başlık Yer Tutucusu"/>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9F75050-0E15-4C5B-92B0-66D068882F1F}" type="datetimeFigureOut">
              <a:rPr lang="tr-TR" smtClean="0"/>
              <a:pPr/>
              <a:t>22/02/2018</a:t>
            </a:fld>
            <a:endParaRPr lang="tr-TR"/>
          </a:p>
        </p:txBody>
      </p:sp>
      <p:sp>
        <p:nvSpPr>
          <p:cNvPr id="22" name="21 Altbilgi Yer Tutucusu"/>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tr-TR"/>
          </a:p>
        </p:txBody>
      </p:sp>
      <p:sp>
        <p:nvSpPr>
          <p:cNvPr id="18" name="17 Slayt Numarası Yer Tutucusu"/>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kou tıp fakültesi png ile ilgili görsel sonucu"/>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0034" y="0"/>
            <a:ext cx="3816424" cy="2760256"/>
          </a:xfrm>
          <a:prstGeom prst="rect">
            <a:avLst/>
          </a:prstGeom>
          <a:noFill/>
          <a:effectLst/>
          <a:extLst>
            <a:ext uri="{909E8E84-426E-40DD-AFC4-6F175D3DCCD1}">
              <a14:hiddenFill xmlns="" xmlns:a14="http://schemas.microsoft.com/office/drawing/2010/main">
                <a:solidFill>
                  <a:srgbClr val="FFFFFF"/>
                </a:solidFill>
              </a14:hiddenFill>
            </a:ext>
          </a:extLst>
        </p:spPr>
      </p:pic>
      <p:sp>
        <p:nvSpPr>
          <p:cNvPr id="5" name="4 Dikdörtgen"/>
          <p:cNvSpPr/>
          <p:nvPr/>
        </p:nvSpPr>
        <p:spPr>
          <a:xfrm>
            <a:off x="1832663" y="3286124"/>
            <a:ext cx="5858912" cy="2677656"/>
          </a:xfrm>
          <a:prstGeom prst="rect">
            <a:avLst/>
          </a:prstGeom>
          <a:noFill/>
        </p:spPr>
        <p:txBody>
          <a:bodyPr wrap="none" lIns="91440" tIns="45720" rIns="91440" bIns="45720">
            <a:spAutoFit/>
          </a:bodyPr>
          <a:lstStyle/>
          <a:p>
            <a:pPr algn="ctr"/>
            <a:r>
              <a:rPr lang="tr-TR"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ÇOCUK SAĞLIĞI VE HASTALIKLARI</a:t>
            </a:r>
          </a:p>
          <a:p>
            <a:pPr algn="ctr"/>
            <a:r>
              <a:rPr lang="tr-TR"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ANABİLİM DALI</a:t>
            </a:r>
          </a:p>
          <a:p>
            <a:pPr algn="ctr"/>
            <a:r>
              <a:rPr lang="tr-TR"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PEDİATRİK KARDİYOLOJİ </a:t>
            </a:r>
            <a:r>
              <a:rPr lang="tr-TR"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BİLİM DALI </a:t>
            </a:r>
          </a:p>
          <a:p>
            <a:pPr algn="ctr"/>
            <a:r>
              <a:rPr lang="tr-TR"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OLGU SUNUMU</a:t>
            </a:r>
          </a:p>
          <a:p>
            <a:pPr algn="ctr"/>
            <a:r>
              <a:rPr lang="tr-TR"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01.02.2018</a:t>
            </a:r>
          </a:p>
          <a:p>
            <a:pPr algn="ctr"/>
            <a:r>
              <a:rPr lang="tr-TR"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ARŞ.GÖR.DR. UĞUR TOPÇU</a:t>
            </a:r>
            <a:endParaRPr lang="tr-TR"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6" name="Picture 3"/>
          <p:cNvPicPr>
            <a:picLocks noChangeAspect="1" noChangeArrowheads="1"/>
          </p:cNvPicPr>
          <p:nvPr/>
        </p:nvPicPr>
        <p:blipFill>
          <a:blip r:embed="rId3" cstate="print"/>
          <a:srcRect/>
          <a:stretch>
            <a:fillRect/>
          </a:stretch>
        </p:blipFill>
        <p:spPr bwMode="auto">
          <a:xfrm>
            <a:off x="5286380" y="0"/>
            <a:ext cx="2667921" cy="26431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1412776"/>
            <a:ext cx="7992888" cy="4768865"/>
          </a:xfrm>
        </p:spPr>
        <p:txBody>
          <a:bodyPr>
            <a:normAutofit/>
          </a:bodyPr>
          <a:lstStyle/>
          <a:p>
            <a:pPr>
              <a:lnSpc>
                <a:spcPct val="80000"/>
              </a:lnSpc>
              <a:buFont typeface="Arial" pitchFamily="34" charset="0"/>
              <a:buChar char="•"/>
            </a:pPr>
            <a:r>
              <a:rPr lang="tr-TR" altLang="tr-TR" sz="2900" dirty="0" smtClean="0"/>
              <a:t>Genel durumu orta-iyi. Bilinç açık, huzursuz.</a:t>
            </a:r>
          </a:p>
          <a:p>
            <a:pPr>
              <a:lnSpc>
                <a:spcPct val="80000"/>
              </a:lnSpc>
              <a:buFont typeface="Arial" pitchFamily="34" charset="0"/>
              <a:buChar char="•"/>
            </a:pPr>
            <a:r>
              <a:rPr lang="tr-TR" altLang="tr-TR" sz="2900" dirty="0" smtClean="0"/>
              <a:t>Cilt: </a:t>
            </a:r>
            <a:r>
              <a:rPr lang="tr-TR" altLang="tr-TR" sz="2900" dirty="0" err="1" smtClean="0"/>
              <a:t>Siyanoz</a:t>
            </a:r>
            <a:r>
              <a:rPr lang="tr-TR" altLang="tr-TR" sz="2900" dirty="0" smtClean="0"/>
              <a:t> yok. Turgor, </a:t>
            </a:r>
            <a:r>
              <a:rPr lang="tr-TR" altLang="tr-TR" sz="2900" dirty="0" err="1" smtClean="0"/>
              <a:t>tonus</a:t>
            </a:r>
            <a:r>
              <a:rPr lang="tr-TR" altLang="tr-TR" sz="2900" dirty="0" smtClean="0"/>
              <a:t> doğal. Ödem, </a:t>
            </a:r>
            <a:r>
              <a:rPr lang="tr-TR" altLang="tr-TR" sz="2900" dirty="0" err="1" smtClean="0"/>
              <a:t>ikter</a:t>
            </a:r>
            <a:r>
              <a:rPr lang="tr-TR" altLang="tr-TR" sz="2900" dirty="0" smtClean="0"/>
              <a:t>, </a:t>
            </a:r>
            <a:r>
              <a:rPr lang="tr-TR" altLang="tr-TR" sz="2900" dirty="0" err="1" smtClean="0"/>
              <a:t>peteşi</a:t>
            </a:r>
            <a:r>
              <a:rPr lang="tr-TR" altLang="tr-TR" sz="2900" dirty="0" smtClean="0"/>
              <a:t>, </a:t>
            </a:r>
            <a:r>
              <a:rPr lang="tr-TR" altLang="tr-TR" sz="2900" dirty="0" err="1" smtClean="0"/>
              <a:t>purpura</a:t>
            </a:r>
            <a:r>
              <a:rPr lang="tr-TR" altLang="tr-TR" sz="2900" dirty="0" smtClean="0"/>
              <a:t> yok.</a:t>
            </a:r>
            <a:endParaRPr lang="tr-TR" altLang="tr-TR" sz="2900" b="1" dirty="0" smtClean="0"/>
          </a:p>
          <a:p>
            <a:pPr>
              <a:lnSpc>
                <a:spcPct val="80000"/>
              </a:lnSpc>
              <a:buFont typeface="Arial" pitchFamily="34" charset="0"/>
              <a:buChar char="•"/>
            </a:pPr>
            <a:r>
              <a:rPr lang="tr-TR" altLang="tr-TR" sz="2900" dirty="0" smtClean="0"/>
              <a:t>Baş-boyun: Saç ve saçlı deri doğal. LAP yok.</a:t>
            </a:r>
            <a:endParaRPr lang="tr-TR" altLang="tr-TR" sz="2900" b="1" dirty="0" smtClean="0"/>
          </a:p>
          <a:p>
            <a:pPr>
              <a:lnSpc>
                <a:spcPct val="80000"/>
              </a:lnSpc>
              <a:buFont typeface="Arial" pitchFamily="34" charset="0"/>
              <a:buChar char="•"/>
            </a:pPr>
            <a:r>
              <a:rPr lang="tr-TR" altLang="tr-TR" sz="2900" dirty="0" smtClean="0"/>
              <a:t>Gözler: </a:t>
            </a:r>
            <a:r>
              <a:rPr lang="tr-TR" altLang="tr-TR" sz="2900" dirty="0" err="1" smtClean="0"/>
              <a:t>Konjonktivit</a:t>
            </a:r>
            <a:r>
              <a:rPr lang="tr-TR" altLang="tr-TR" sz="2900" dirty="0" smtClean="0"/>
              <a:t> yok. Göz küreleri her yöne </a:t>
            </a:r>
            <a:r>
              <a:rPr lang="tr-TR" altLang="tr-TR" sz="2900" dirty="0" err="1" smtClean="0"/>
              <a:t>deviye</a:t>
            </a:r>
            <a:r>
              <a:rPr lang="tr-TR" altLang="tr-TR" sz="2900" dirty="0" smtClean="0"/>
              <a:t>. </a:t>
            </a:r>
            <a:r>
              <a:rPr lang="tr-TR" altLang="tr-TR" sz="2900" dirty="0" err="1" smtClean="0"/>
              <a:t>Strabismus</a:t>
            </a:r>
            <a:r>
              <a:rPr lang="tr-TR" altLang="tr-TR" sz="2900" dirty="0" smtClean="0"/>
              <a:t>, glokom, katarakt yok. IR +/+</a:t>
            </a:r>
          </a:p>
          <a:p>
            <a:pPr>
              <a:lnSpc>
                <a:spcPct val="80000"/>
              </a:lnSpc>
              <a:buFont typeface="Arial" pitchFamily="34" charset="0"/>
              <a:buChar char="•"/>
            </a:pPr>
            <a:r>
              <a:rPr lang="tr-TR" altLang="tr-TR" sz="2900" dirty="0" smtClean="0"/>
              <a:t>KBB: Düşük kulak yok. Burun pasajları açık. Yarık damak, yarık dudak yok. Mukozalar doğal.</a:t>
            </a:r>
            <a:endParaRPr lang="tr-TR" altLang="tr-TR" sz="2900" b="1" dirty="0" smtClean="0"/>
          </a:p>
          <a:p>
            <a:pPr>
              <a:lnSpc>
                <a:spcPct val="80000"/>
              </a:lnSpc>
              <a:buFont typeface="Arial" pitchFamily="34" charset="0"/>
              <a:buChar char="•"/>
            </a:pPr>
            <a:r>
              <a:rPr lang="tr-TR" altLang="tr-TR" sz="2900" dirty="0" smtClean="0"/>
              <a:t>Solunum sistemi muayenesi: Solunum sesleri doğal. HİHTSEK. </a:t>
            </a:r>
            <a:r>
              <a:rPr lang="tr-TR" altLang="tr-TR" sz="2900" dirty="0" err="1" smtClean="0"/>
              <a:t>Ral</a:t>
            </a:r>
            <a:r>
              <a:rPr lang="tr-TR" altLang="tr-TR" sz="2900" dirty="0" smtClean="0"/>
              <a:t>,</a:t>
            </a:r>
            <a:r>
              <a:rPr lang="tr-TR" altLang="tr-TR" sz="2900" dirty="0" err="1" smtClean="0"/>
              <a:t>ronküs</a:t>
            </a:r>
            <a:r>
              <a:rPr lang="tr-TR" altLang="tr-TR" sz="2900" dirty="0" smtClean="0"/>
              <a:t>, </a:t>
            </a:r>
            <a:r>
              <a:rPr lang="tr-TR" altLang="tr-TR" sz="2900" dirty="0" err="1" smtClean="0"/>
              <a:t>ekspiryum</a:t>
            </a:r>
            <a:r>
              <a:rPr lang="tr-TR" altLang="tr-TR" sz="2900" dirty="0" smtClean="0"/>
              <a:t> uzunluğu yok.</a:t>
            </a:r>
          </a:p>
          <a:p>
            <a:pPr>
              <a:lnSpc>
                <a:spcPct val="80000"/>
              </a:lnSpc>
              <a:buFont typeface="Arial" pitchFamily="34" charset="0"/>
              <a:buChar char="•"/>
            </a:pPr>
            <a:r>
              <a:rPr lang="tr-TR" altLang="tr-TR" sz="2900" b="1" dirty="0" smtClean="0"/>
              <a:t>KVS muayenesi: </a:t>
            </a:r>
            <a:r>
              <a:rPr lang="tr-TR" altLang="tr-TR" sz="2900" dirty="0" smtClean="0"/>
              <a:t>S1 (+) S2 (+) Üfürüm yok. </a:t>
            </a:r>
            <a:r>
              <a:rPr lang="tr-TR" altLang="tr-TR" sz="2900" dirty="0" err="1" smtClean="0"/>
              <a:t>Thrill</a:t>
            </a:r>
            <a:r>
              <a:rPr lang="tr-TR" altLang="tr-TR" sz="2900" dirty="0" smtClean="0"/>
              <a:t> yok. AFN +/+</a:t>
            </a:r>
          </a:p>
          <a:p>
            <a:pPr>
              <a:buFont typeface="Arial" pitchFamily="34" charset="0"/>
              <a:buChar char="•"/>
            </a:pPr>
            <a:endParaRPr lang="tr-TR" dirty="0"/>
          </a:p>
        </p:txBody>
      </p:sp>
      <p:sp>
        <p:nvSpPr>
          <p:cNvPr id="2" name="1 Başlık"/>
          <p:cNvSpPr>
            <a:spLocks noGrp="1"/>
          </p:cNvSpPr>
          <p:nvPr>
            <p:ph type="title"/>
          </p:nvPr>
        </p:nvSpPr>
        <p:spPr/>
        <p:txBody>
          <a:bodyPr/>
          <a:lstStyle/>
          <a:p>
            <a:r>
              <a:rPr lang="tr-TR" b="1" dirty="0" smtClean="0"/>
              <a:t>Fizik Muayene</a:t>
            </a:r>
            <a:endParaRPr lang="tr-TR"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buFont typeface="Arial" pitchFamily="34" charset="0"/>
              <a:buChar char="•"/>
            </a:pPr>
            <a:r>
              <a:rPr lang="tr-TR" dirty="0" smtClean="0"/>
              <a:t>GİS: Batın normal bombelikte. HSM yok. </a:t>
            </a:r>
          </a:p>
          <a:p>
            <a:pPr>
              <a:buFont typeface="Arial" pitchFamily="34" charset="0"/>
              <a:buChar char="•"/>
            </a:pPr>
            <a:r>
              <a:rPr lang="tr-TR" dirty="0" err="1" smtClean="0"/>
              <a:t>Genitoüriner</a:t>
            </a:r>
            <a:r>
              <a:rPr lang="tr-TR" dirty="0" smtClean="0"/>
              <a:t>: Haricen erkek. Testisler </a:t>
            </a:r>
            <a:r>
              <a:rPr lang="tr-TR" dirty="0" err="1" smtClean="0"/>
              <a:t>bilateral</a:t>
            </a:r>
            <a:r>
              <a:rPr lang="tr-TR" dirty="0" smtClean="0"/>
              <a:t> </a:t>
            </a:r>
            <a:r>
              <a:rPr lang="tr-TR" dirty="0" err="1" smtClean="0"/>
              <a:t>skrotumda</a:t>
            </a:r>
            <a:r>
              <a:rPr lang="tr-TR" dirty="0" smtClean="0"/>
              <a:t>.</a:t>
            </a:r>
          </a:p>
          <a:p>
            <a:pPr>
              <a:buFont typeface="Arial" pitchFamily="34" charset="0"/>
              <a:buChar char="•"/>
            </a:pPr>
            <a:r>
              <a:rPr lang="tr-TR" dirty="0" err="1" smtClean="0"/>
              <a:t>Nöromüsküler</a:t>
            </a:r>
            <a:r>
              <a:rPr lang="tr-TR" dirty="0" smtClean="0"/>
              <a:t> sistem: Kas kitlesi ve </a:t>
            </a:r>
            <a:r>
              <a:rPr lang="tr-TR" dirty="0" err="1" smtClean="0"/>
              <a:t>tonusu</a:t>
            </a:r>
            <a:r>
              <a:rPr lang="tr-TR" dirty="0" smtClean="0"/>
              <a:t> doğal.</a:t>
            </a:r>
          </a:p>
          <a:p>
            <a:pPr>
              <a:buFont typeface="Arial" pitchFamily="34" charset="0"/>
              <a:buChar char="•"/>
            </a:pPr>
            <a:r>
              <a:rPr lang="tr-TR" dirty="0" err="1" smtClean="0"/>
              <a:t>Ekstremiteler</a:t>
            </a:r>
            <a:r>
              <a:rPr lang="tr-TR" dirty="0" smtClean="0"/>
              <a:t>: Doğal.</a:t>
            </a:r>
            <a:endParaRPr lang="tr-TR" b="1" dirty="0" smtClean="0"/>
          </a:p>
        </p:txBody>
      </p:sp>
      <p:sp>
        <p:nvSpPr>
          <p:cNvPr id="2" name="1 Başlık"/>
          <p:cNvSpPr>
            <a:spLocks noGrp="1"/>
          </p:cNvSpPr>
          <p:nvPr>
            <p:ph type="title"/>
          </p:nvPr>
        </p:nvSpPr>
        <p:spPr/>
        <p:txBody>
          <a:bodyPr/>
          <a:lstStyle/>
          <a:p>
            <a:r>
              <a:rPr lang="tr-TR" dirty="0" smtClean="0"/>
              <a:t>Fizik Muayene</a:t>
            </a:r>
            <a:endParaRPr lang="tr-T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457200" y="1196752"/>
            <a:ext cx="4038600" cy="5472608"/>
          </a:xfrm>
        </p:spPr>
        <p:txBody>
          <a:bodyPr>
            <a:noAutofit/>
          </a:bodyPr>
          <a:lstStyle/>
          <a:p>
            <a:r>
              <a:rPr lang="tr-TR" sz="1800" b="1" u="sng" dirty="0" smtClean="0"/>
              <a:t>KŞ: 91 mg/</a:t>
            </a:r>
            <a:r>
              <a:rPr lang="tr-TR" sz="1800" b="1" u="sng" dirty="0" err="1" smtClean="0"/>
              <a:t>dl</a:t>
            </a:r>
            <a:endParaRPr lang="tr-TR" sz="1800" b="1" u="sng" dirty="0" smtClean="0"/>
          </a:p>
          <a:p>
            <a:r>
              <a:rPr lang="tr-TR" sz="1800" dirty="0" smtClean="0"/>
              <a:t>Üre: 15,41 mg/</a:t>
            </a:r>
            <a:r>
              <a:rPr lang="tr-TR" sz="1800" dirty="0" err="1" smtClean="0"/>
              <a:t>dl</a:t>
            </a:r>
            <a:endParaRPr lang="tr-TR" sz="1800" dirty="0" smtClean="0"/>
          </a:p>
          <a:p>
            <a:r>
              <a:rPr lang="tr-TR" sz="1800" dirty="0" err="1" smtClean="0"/>
              <a:t>Kreatinin</a:t>
            </a:r>
            <a:r>
              <a:rPr lang="tr-TR" sz="1800" dirty="0" smtClean="0"/>
              <a:t>: 0,23 mg/</a:t>
            </a:r>
            <a:r>
              <a:rPr lang="tr-TR" sz="1800" dirty="0" err="1" smtClean="0"/>
              <a:t>dl</a:t>
            </a:r>
            <a:endParaRPr lang="tr-TR" sz="1800" dirty="0" smtClean="0"/>
          </a:p>
          <a:p>
            <a:r>
              <a:rPr lang="tr-TR" sz="1800" dirty="0" smtClean="0"/>
              <a:t>AST: 35,9 U/L</a:t>
            </a:r>
          </a:p>
          <a:p>
            <a:r>
              <a:rPr lang="tr-TR" sz="1800" dirty="0" smtClean="0"/>
              <a:t>ALT: 26,7 U/L</a:t>
            </a:r>
          </a:p>
          <a:p>
            <a:r>
              <a:rPr lang="tr-TR" sz="1800" dirty="0" smtClean="0"/>
              <a:t>LDH: 329 U/L</a:t>
            </a:r>
          </a:p>
          <a:p>
            <a:r>
              <a:rPr lang="tr-TR" sz="1800" dirty="0" smtClean="0"/>
              <a:t>T. Protein: 5,4 g/</a:t>
            </a:r>
            <a:r>
              <a:rPr lang="tr-TR" sz="1800" dirty="0" err="1" smtClean="0"/>
              <a:t>dl</a:t>
            </a:r>
            <a:endParaRPr lang="tr-TR" sz="1800" dirty="0" smtClean="0"/>
          </a:p>
          <a:p>
            <a:r>
              <a:rPr lang="tr-TR" sz="1800" dirty="0" smtClean="0"/>
              <a:t>Albümin: 3,6 g/</a:t>
            </a:r>
            <a:r>
              <a:rPr lang="tr-TR" sz="1800" dirty="0" err="1" smtClean="0"/>
              <a:t>dl</a:t>
            </a:r>
            <a:endParaRPr lang="tr-TR" sz="1800" dirty="0" smtClean="0"/>
          </a:p>
          <a:p>
            <a:r>
              <a:rPr lang="tr-TR" sz="1800" dirty="0" err="1" smtClean="0"/>
              <a:t>Na</a:t>
            </a:r>
            <a:r>
              <a:rPr lang="tr-TR" sz="1800" dirty="0" smtClean="0"/>
              <a:t>: 138,1 </a:t>
            </a:r>
            <a:r>
              <a:rPr lang="tr-TR" sz="1800" dirty="0" err="1" smtClean="0"/>
              <a:t>mEq</a:t>
            </a:r>
            <a:r>
              <a:rPr lang="tr-TR" sz="1800" dirty="0" smtClean="0"/>
              <a:t>/L</a:t>
            </a:r>
          </a:p>
          <a:p>
            <a:r>
              <a:rPr lang="tr-TR" sz="1800" dirty="0" smtClean="0"/>
              <a:t>K: 4,17 </a:t>
            </a:r>
            <a:r>
              <a:rPr lang="tr-TR" sz="1800" dirty="0" err="1" smtClean="0"/>
              <a:t>mEq</a:t>
            </a:r>
            <a:r>
              <a:rPr lang="tr-TR" sz="1800" dirty="0" smtClean="0"/>
              <a:t>/L</a:t>
            </a:r>
          </a:p>
          <a:p>
            <a:r>
              <a:rPr lang="tr-TR" sz="1800" dirty="0" err="1" smtClean="0"/>
              <a:t>Cl</a:t>
            </a:r>
            <a:r>
              <a:rPr lang="tr-TR" sz="1800" dirty="0" smtClean="0"/>
              <a:t>: 96,3 </a:t>
            </a:r>
            <a:r>
              <a:rPr lang="tr-TR" sz="1800" dirty="0" err="1" smtClean="0"/>
              <a:t>mEq</a:t>
            </a:r>
            <a:r>
              <a:rPr lang="tr-TR" sz="1800" dirty="0" smtClean="0"/>
              <a:t>/L</a:t>
            </a:r>
          </a:p>
          <a:p>
            <a:r>
              <a:rPr lang="tr-TR" sz="1800" b="1" u="sng" dirty="0" err="1" smtClean="0"/>
              <a:t>Ca</a:t>
            </a:r>
            <a:r>
              <a:rPr lang="tr-TR" sz="1800" b="1" u="sng" dirty="0" smtClean="0"/>
              <a:t>: 9,32 mg/</a:t>
            </a:r>
            <a:r>
              <a:rPr lang="tr-TR" sz="1800" b="1" u="sng" dirty="0" err="1" smtClean="0"/>
              <a:t>dl</a:t>
            </a:r>
            <a:endParaRPr lang="tr-TR" sz="1800" b="1" u="sng" dirty="0" smtClean="0"/>
          </a:p>
          <a:p>
            <a:r>
              <a:rPr lang="tr-TR" sz="1800" dirty="0" smtClean="0"/>
              <a:t>P: 3,62 mg/</a:t>
            </a:r>
            <a:r>
              <a:rPr lang="tr-TR" sz="1800" dirty="0" err="1" smtClean="0"/>
              <a:t>dl</a:t>
            </a:r>
            <a:endParaRPr lang="tr-TR" sz="1800" dirty="0" smtClean="0"/>
          </a:p>
          <a:p>
            <a:r>
              <a:rPr lang="tr-TR" sz="1800" dirty="0" smtClean="0"/>
              <a:t>Ürik Asit: 3,48 mg/</a:t>
            </a:r>
            <a:r>
              <a:rPr lang="tr-TR" sz="1800" dirty="0" err="1" smtClean="0"/>
              <a:t>dl</a:t>
            </a:r>
            <a:endParaRPr lang="tr-TR" sz="1800" dirty="0" smtClean="0"/>
          </a:p>
          <a:p>
            <a:r>
              <a:rPr lang="tr-TR" sz="1800" dirty="0" smtClean="0"/>
              <a:t>CRP: 0,2 mg/</a:t>
            </a:r>
            <a:r>
              <a:rPr lang="tr-TR" sz="1800" dirty="0" err="1" smtClean="0"/>
              <a:t>dl</a:t>
            </a:r>
            <a:endParaRPr lang="tr-TR" sz="1800" dirty="0" smtClean="0"/>
          </a:p>
        </p:txBody>
      </p:sp>
      <p:sp>
        <p:nvSpPr>
          <p:cNvPr id="4" name="3 İçerik Yer Tutucusu"/>
          <p:cNvSpPr>
            <a:spLocks noGrp="1"/>
          </p:cNvSpPr>
          <p:nvPr>
            <p:ph sz="half" idx="2"/>
          </p:nvPr>
        </p:nvSpPr>
        <p:spPr>
          <a:xfrm>
            <a:off x="4648200" y="1196752"/>
            <a:ext cx="4038600" cy="4929411"/>
          </a:xfrm>
        </p:spPr>
        <p:txBody>
          <a:bodyPr>
            <a:noAutofit/>
          </a:bodyPr>
          <a:lstStyle/>
          <a:p>
            <a:pPr>
              <a:buNone/>
            </a:pPr>
            <a:r>
              <a:rPr lang="tr-TR" sz="1800" dirty="0" err="1" smtClean="0"/>
              <a:t>Hemogram</a:t>
            </a:r>
            <a:endParaRPr lang="tr-TR" sz="1800" dirty="0" smtClean="0"/>
          </a:p>
          <a:p>
            <a:r>
              <a:rPr lang="tr-TR" sz="1800" dirty="0" smtClean="0"/>
              <a:t>WBC: 5910 x10^3/</a:t>
            </a:r>
            <a:r>
              <a:rPr lang="tr-TR" sz="1800" dirty="0" err="1" smtClean="0"/>
              <a:t>uL</a:t>
            </a:r>
            <a:endParaRPr lang="tr-TR" sz="1800" dirty="0" smtClean="0"/>
          </a:p>
          <a:p>
            <a:r>
              <a:rPr lang="tr-TR" sz="1800" dirty="0" smtClean="0"/>
              <a:t>NEU: 3240 x10^3/</a:t>
            </a:r>
            <a:r>
              <a:rPr lang="tr-TR" sz="1800" dirty="0" err="1" smtClean="0"/>
              <a:t>uL</a:t>
            </a:r>
            <a:endParaRPr lang="tr-TR" sz="1800" dirty="0" smtClean="0"/>
          </a:p>
          <a:p>
            <a:r>
              <a:rPr lang="tr-TR" sz="1800" dirty="0" smtClean="0"/>
              <a:t>LYM: 1403 x10^3/</a:t>
            </a:r>
            <a:r>
              <a:rPr lang="tr-TR" sz="1800" dirty="0" err="1" smtClean="0"/>
              <a:t>uL</a:t>
            </a:r>
            <a:endParaRPr lang="tr-TR" sz="1800" dirty="0" smtClean="0"/>
          </a:p>
          <a:p>
            <a:r>
              <a:rPr lang="tr-TR" sz="1800" b="1" u="sng" dirty="0" err="1" smtClean="0"/>
              <a:t>Hb</a:t>
            </a:r>
            <a:r>
              <a:rPr lang="tr-TR" sz="1800" b="1" u="sng" dirty="0" smtClean="0"/>
              <a:t>: 13,9 g/</a:t>
            </a:r>
            <a:r>
              <a:rPr lang="tr-TR" sz="1800" b="1" u="sng" dirty="0" err="1" smtClean="0"/>
              <a:t>dl</a:t>
            </a:r>
            <a:endParaRPr lang="tr-TR" sz="1800" b="1" u="sng" dirty="0" smtClean="0"/>
          </a:p>
          <a:p>
            <a:r>
              <a:rPr lang="tr-TR" sz="1800" dirty="0" smtClean="0"/>
              <a:t>HCT: 42 %</a:t>
            </a:r>
          </a:p>
          <a:p>
            <a:r>
              <a:rPr lang="tr-TR" sz="1800" dirty="0" smtClean="0"/>
              <a:t>MCV: 87,2 </a:t>
            </a:r>
            <a:r>
              <a:rPr lang="tr-TR" sz="1800" dirty="0" err="1" smtClean="0"/>
              <a:t>fl</a:t>
            </a:r>
            <a:endParaRPr lang="tr-TR" sz="1800" dirty="0" smtClean="0"/>
          </a:p>
          <a:p>
            <a:r>
              <a:rPr lang="tr-TR" sz="1800" dirty="0" smtClean="0"/>
              <a:t>PLT: 235 x10^3/</a:t>
            </a:r>
            <a:r>
              <a:rPr lang="tr-TR" sz="1800" dirty="0" err="1" smtClean="0"/>
              <a:t>uL</a:t>
            </a:r>
            <a:endParaRPr lang="tr-TR" sz="1800" dirty="0" smtClean="0"/>
          </a:p>
          <a:p>
            <a:r>
              <a:rPr lang="tr-TR" sz="1800" dirty="0" smtClean="0"/>
              <a:t>ESR: 18 mm/h</a:t>
            </a:r>
          </a:p>
          <a:p>
            <a:pPr>
              <a:buNone/>
            </a:pPr>
            <a:endParaRPr lang="tr-TR" sz="1800" dirty="0" smtClean="0"/>
          </a:p>
          <a:p>
            <a:pPr>
              <a:buNone/>
            </a:pPr>
            <a:endParaRPr lang="tr-TR" sz="1800" dirty="0" smtClean="0"/>
          </a:p>
          <a:p>
            <a:pPr>
              <a:buFont typeface="Wingdings" pitchFamily="2" charset="2"/>
              <a:buChar char="Ø"/>
            </a:pPr>
            <a:r>
              <a:rPr lang="tr-TR" sz="1800" dirty="0" smtClean="0"/>
              <a:t>TSH: 1,51 </a:t>
            </a:r>
            <a:r>
              <a:rPr lang="tr-TR" sz="1800" dirty="0" err="1" smtClean="0"/>
              <a:t>uIU</a:t>
            </a:r>
            <a:r>
              <a:rPr lang="tr-TR" sz="1800" dirty="0" smtClean="0"/>
              <a:t>/ml</a:t>
            </a:r>
          </a:p>
          <a:p>
            <a:pPr>
              <a:buFont typeface="Wingdings" pitchFamily="2" charset="2"/>
              <a:buChar char="Ø"/>
            </a:pPr>
            <a:r>
              <a:rPr lang="tr-TR" sz="1800" dirty="0" smtClean="0"/>
              <a:t>Ft4: 0,97 </a:t>
            </a:r>
            <a:r>
              <a:rPr lang="tr-TR" sz="1800" dirty="0" err="1" smtClean="0"/>
              <a:t>ng</a:t>
            </a:r>
            <a:r>
              <a:rPr lang="tr-TR" sz="1800" dirty="0" smtClean="0"/>
              <a:t>/</a:t>
            </a:r>
            <a:r>
              <a:rPr lang="tr-TR" sz="1800" dirty="0" err="1" smtClean="0"/>
              <a:t>dl</a:t>
            </a:r>
            <a:endParaRPr lang="tr-TR" sz="1800" dirty="0" smtClean="0"/>
          </a:p>
          <a:p>
            <a:pPr>
              <a:buFont typeface="Wingdings" pitchFamily="2" charset="2"/>
              <a:buChar char="Ø"/>
            </a:pPr>
            <a:r>
              <a:rPr lang="tr-TR" sz="1800" dirty="0" smtClean="0"/>
              <a:t>B12: 369 </a:t>
            </a:r>
            <a:r>
              <a:rPr lang="tr-TR" sz="1800" dirty="0" err="1" smtClean="0"/>
              <a:t>pg</a:t>
            </a:r>
            <a:r>
              <a:rPr lang="tr-TR" sz="1800" dirty="0" smtClean="0"/>
              <a:t>/ml</a:t>
            </a:r>
          </a:p>
        </p:txBody>
      </p:sp>
      <p:sp>
        <p:nvSpPr>
          <p:cNvPr id="2" name="1 Başlık"/>
          <p:cNvSpPr>
            <a:spLocks noGrp="1"/>
          </p:cNvSpPr>
          <p:nvPr>
            <p:ph type="title"/>
          </p:nvPr>
        </p:nvSpPr>
        <p:spPr>
          <a:xfrm>
            <a:off x="457200" y="274638"/>
            <a:ext cx="8229600" cy="994122"/>
          </a:xfrm>
        </p:spPr>
        <p:txBody>
          <a:bodyPr/>
          <a:lstStyle/>
          <a:p>
            <a:r>
              <a:rPr lang="tr-TR" dirty="0" smtClean="0"/>
              <a:t>Laboratuar</a:t>
            </a:r>
            <a:endParaRPr lang="tr-T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2786050" y="2214554"/>
            <a:ext cx="3786214" cy="1754326"/>
          </a:xfrm>
          <a:prstGeom prst="rect">
            <a:avLst/>
          </a:prstGeom>
          <a:noFill/>
        </p:spPr>
        <p:txBody>
          <a:bodyPr wrap="square" lIns="91440" tIns="45720" rIns="91440" bIns="45720">
            <a:spAutoFit/>
          </a:bodyPr>
          <a:lstStyle/>
          <a:p>
            <a:pPr algn="ctr"/>
            <a:r>
              <a:rPr lang="tr-TR"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ÖN      TANILAR </a:t>
            </a:r>
            <a:endParaRPr lang="tr-TR"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 xmlns:p14="http://schemas.microsoft.com/office/powerpoint/2010/main" val="31869809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EKG</a:t>
            </a:r>
            <a:endParaRPr lang="tr-TR" dirty="0"/>
          </a:p>
        </p:txBody>
      </p:sp>
      <p:sp>
        <p:nvSpPr>
          <p:cNvPr id="3" name="2 Metin Yer Tutucusu"/>
          <p:cNvSpPr>
            <a:spLocks noGrp="1"/>
          </p:cNvSpPr>
          <p:nvPr>
            <p:ph type="body" idx="1"/>
          </p:nvPr>
        </p:nvSpPr>
        <p:spPr/>
        <p:txBody>
          <a:bodyPr/>
          <a:lstStyle/>
          <a:p>
            <a:endParaRPr lang="tr-TR"/>
          </a:p>
        </p:txBody>
      </p:sp>
      <p:sp>
        <p:nvSpPr>
          <p:cNvPr id="4" name="3 Metin Yer Tutucusu"/>
          <p:cNvSpPr>
            <a:spLocks noGrp="1"/>
          </p:cNvSpPr>
          <p:nvPr>
            <p:ph type="body" sz="half" idx="3"/>
          </p:nvPr>
        </p:nvSpPr>
        <p:spPr/>
        <p:txBody>
          <a:bodyPr/>
          <a:lstStyle/>
          <a:p>
            <a:endParaRPr lang="tr-TR"/>
          </a:p>
        </p:txBody>
      </p:sp>
      <p:sp>
        <p:nvSpPr>
          <p:cNvPr id="6" name="5 İçerik Yer Tutucusu"/>
          <p:cNvSpPr>
            <a:spLocks noGrp="1"/>
          </p:cNvSpPr>
          <p:nvPr>
            <p:ph sz="quarter" idx="4"/>
          </p:nvPr>
        </p:nvSpPr>
        <p:spPr/>
        <p:txBody>
          <a:bodyPr>
            <a:normAutofit fontScale="92500" lnSpcReduction="20000"/>
          </a:bodyPr>
          <a:lstStyle/>
          <a:p>
            <a:r>
              <a:rPr lang="tr-TR" dirty="0" smtClean="0"/>
              <a:t>Kalp hızı</a:t>
            </a:r>
          </a:p>
          <a:p>
            <a:r>
              <a:rPr lang="tr-TR" dirty="0" smtClean="0"/>
              <a:t>Ritmi, QRS aksı</a:t>
            </a:r>
          </a:p>
          <a:p>
            <a:r>
              <a:rPr lang="tr-TR" dirty="0" err="1" smtClean="0"/>
              <a:t>Hipertrofi</a:t>
            </a:r>
            <a:r>
              <a:rPr lang="tr-TR" dirty="0" smtClean="0"/>
              <a:t> bulgusu</a:t>
            </a:r>
          </a:p>
          <a:p>
            <a:r>
              <a:rPr lang="tr-TR" dirty="0" err="1" smtClean="0"/>
              <a:t>İskemi</a:t>
            </a:r>
            <a:r>
              <a:rPr lang="tr-TR" dirty="0" smtClean="0"/>
              <a:t> bulgusu</a:t>
            </a:r>
          </a:p>
          <a:p>
            <a:r>
              <a:rPr lang="tr-TR" dirty="0" err="1" smtClean="0"/>
              <a:t>Pause</a:t>
            </a:r>
            <a:r>
              <a:rPr lang="tr-TR" dirty="0" smtClean="0"/>
              <a:t>, VES</a:t>
            </a:r>
          </a:p>
          <a:p>
            <a:r>
              <a:rPr lang="tr-TR" dirty="0" smtClean="0"/>
              <a:t>AV Blok</a:t>
            </a:r>
          </a:p>
          <a:p>
            <a:r>
              <a:rPr lang="tr-TR" dirty="0" smtClean="0"/>
              <a:t>CPVT</a:t>
            </a:r>
          </a:p>
          <a:p>
            <a:endParaRPr lang="tr-TR" dirty="0" smtClean="0"/>
          </a:p>
          <a:p>
            <a:r>
              <a:rPr lang="tr-TR" dirty="0" smtClean="0"/>
              <a:t>WPW</a:t>
            </a:r>
          </a:p>
          <a:p>
            <a:r>
              <a:rPr lang="tr-TR" dirty="0" smtClean="0"/>
              <a:t>ERP</a:t>
            </a:r>
          </a:p>
          <a:p>
            <a:r>
              <a:rPr lang="tr-TR" dirty="0" err="1" smtClean="0"/>
              <a:t>Brugada</a:t>
            </a:r>
            <a:endParaRPr lang="tr-TR" dirty="0" smtClean="0"/>
          </a:p>
          <a:p>
            <a:endParaRPr lang="tr-TR" dirty="0" smtClean="0"/>
          </a:p>
          <a:p>
            <a:r>
              <a:rPr lang="tr-TR" b="1" dirty="0" smtClean="0"/>
              <a:t>Uzun QT</a:t>
            </a:r>
          </a:p>
          <a:p>
            <a:r>
              <a:rPr lang="tr-TR" dirty="0" smtClean="0"/>
              <a:t>Kısa QT</a:t>
            </a:r>
            <a:endParaRPr lang="tr-TR" dirty="0"/>
          </a:p>
        </p:txBody>
      </p:sp>
      <p:pic>
        <p:nvPicPr>
          <p:cNvPr id="7" name="3 İçerik Yer Tutucusu" descr="20180130_153530.jpg"/>
          <p:cNvPicPr>
            <a:picLocks noGrp="1" noChangeAspect="1"/>
          </p:cNvPicPr>
          <p:nvPr>
            <p:ph idx="1"/>
          </p:nvPr>
        </p:nvPicPr>
        <p:blipFill>
          <a:blip r:embed="rId2" cstate="print">
            <a:lum bright="10000" contrast="40000"/>
          </a:blip>
          <a:stretch>
            <a:fillRect/>
          </a:stretch>
        </p:blipFill>
        <p:spPr>
          <a:xfrm>
            <a:off x="467544" y="1772816"/>
            <a:ext cx="4104392" cy="2880319"/>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İçerik Yer Tutucusu"/>
          <p:cNvSpPr>
            <a:spLocks noGrp="1"/>
          </p:cNvSpPr>
          <p:nvPr>
            <p:ph idx="1"/>
          </p:nvPr>
        </p:nvSpPr>
        <p:spPr/>
        <p:txBody>
          <a:bodyPr/>
          <a:lstStyle/>
          <a:p>
            <a:r>
              <a:rPr lang="tr-TR" dirty="0" smtClean="0"/>
              <a:t>Normal sınırlarda </a:t>
            </a:r>
            <a:r>
              <a:rPr lang="tr-TR" dirty="0" err="1" smtClean="0"/>
              <a:t>ekokardiyografik</a:t>
            </a:r>
            <a:r>
              <a:rPr lang="tr-TR" dirty="0" smtClean="0"/>
              <a:t> bulgular.</a:t>
            </a:r>
          </a:p>
          <a:p>
            <a:endParaRPr lang="tr-TR" dirty="0" smtClean="0"/>
          </a:p>
          <a:p>
            <a:r>
              <a:rPr lang="tr-TR" dirty="0" smtClean="0"/>
              <a:t>Mitral </a:t>
            </a:r>
            <a:r>
              <a:rPr lang="tr-TR" dirty="0" err="1" smtClean="0"/>
              <a:t>valve</a:t>
            </a:r>
            <a:r>
              <a:rPr lang="tr-TR" dirty="0" smtClean="0"/>
              <a:t> </a:t>
            </a:r>
            <a:r>
              <a:rPr lang="tr-TR" dirty="0" err="1" smtClean="0"/>
              <a:t>prolapsusu</a:t>
            </a:r>
            <a:endParaRPr lang="tr-TR" dirty="0" smtClean="0"/>
          </a:p>
          <a:p>
            <a:r>
              <a:rPr lang="tr-TR" dirty="0" smtClean="0"/>
              <a:t>Aort </a:t>
            </a:r>
            <a:r>
              <a:rPr lang="tr-TR" dirty="0" err="1" smtClean="0"/>
              <a:t>stenozu</a:t>
            </a:r>
            <a:endParaRPr lang="tr-TR" dirty="0" smtClean="0"/>
          </a:p>
          <a:p>
            <a:r>
              <a:rPr lang="tr-TR" dirty="0" err="1" smtClean="0"/>
              <a:t>Kardiyomiyopati</a:t>
            </a:r>
            <a:r>
              <a:rPr lang="tr-TR" dirty="0" smtClean="0"/>
              <a:t> (</a:t>
            </a:r>
            <a:r>
              <a:rPr lang="tr-TR" dirty="0" err="1" smtClean="0"/>
              <a:t>Hipertrofik</a:t>
            </a:r>
            <a:r>
              <a:rPr lang="tr-TR" dirty="0" smtClean="0"/>
              <a:t>, </a:t>
            </a:r>
            <a:r>
              <a:rPr lang="tr-TR" dirty="0" err="1" smtClean="0"/>
              <a:t>dilate</a:t>
            </a:r>
            <a:r>
              <a:rPr lang="tr-TR" dirty="0" smtClean="0"/>
              <a:t>, </a:t>
            </a:r>
            <a:r>
              <a:rPr lang="tr-TR" dirty="0" err="1" smtClean="0"/>
              <a:t>restriktif</a:t>
            </a:r>
            <a:r>
              <a:rPr lang="tr-TR" dirty="0" smtClean="0"/>
              <a:t>)</a:t>
            </a:r>
          </a:p>
          <a:p>
            <a:r>
              <a:rPr lang="tr-TR" dirty="0" err="1" smtClean="0"/>
              <a:t>Pulmoner</a:t>
            </a:r>
            <a:r>
              <a:rPr lang="tr-TR" dirty="0" smtClean="0"/>
              <a:t> hipertansiyon</a:t>
            </a:r>
          </a:p>
          <a:p>
            <a:r>
              <a:rPr lang="tr-TR" dirty="0" err="1" smtClean="0"/>
              <a:t>Sistolik</a:t>
            </a:r>
            <a:r>
              <a:rPr lang="tr-TR" dirty="0" smtClean="0"/>
              <a:t> </a:t>
            </a:r>
            <a:r>
              <a:rPr lang="tr-TR" dirty="0" err="1" smtClean="0"/>
              <a:t>disfonksiyon</a:t>
            </a:r>
            <a:endParaRPr lang="tr-TR" dirty="0" smtClean="0"/>
          </a:p>
          <a:p>
            <a:r>
              <a:rPr lang="tr-TR" dirty="0" smtClean="0"/>
              <a:t>Koroner arter anomalileri</a:t>
            </a:r>
          </a:p>
        </p:txBody>
      </p:sp>
      <p:sp>
        <p:nvSpPr>
          <p:cNvPr id="5" name="4 Başlık"/>
          <p:cNvSpPr>
            <a:spLocks noGrp="1"/>
          </p:cNvSpPr>
          <p:nvPr>
            <p:ph type="title"/>
          </p:nvPr>
        </p:nvSpPr>
        <p:spPr/>
        <p:txBody>
          <a:bodyPr/>
          <a:lstStyle/>
          <a:p>
            <a:r>
              <a:rPr lang="tr-TR" dirty="0" smtClean="0"/>
              <a:t>EKO</a:t>
            </a:r>
            <a:endParaRPr lang="tr-T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Senkop</a:t>
            </a:r>
            <a:r>
              <a:rPr lang="tr-TR" dirty="0" smtClean="0"/>
              <a:t>-</a:t>
            </a:r>
            <a:r>
              <a:rPr lang="tr-TR" dirty="0" err="1" smtClean="0"/>
              <a:t>Presenkop</a:t>
            </a:r>
            <a:endParaRPr lang="tr-TR" dirty="0"/>
          </a:p>
        </p:txBody>
      </p:sp>
      <p:sp>
        <p:nvSpPr>
          <p:cNvPr id="3" name="2 İçerik Yer Tutucusu"/>
          <p:cNvSpPr>
            <a:spLocks noGrp="1"/>
          </p:cNvSpPr>
          <p:nvPr>
            <p:ph idx="1"/>
          </p:nvPr>
        </p:nvSpPr>
        <p:spPr>
          <a:xfrm>
            <a:off x="457200" y="1600200"/>
            <a:ext cx="8229600" cy="5043510"/>
          </a:xfrm>
        </p:spPr>
        <p:txBody>
          <a:bodyPr>
            <a:normAutofit/>
          </a:bodyPr>
          <a:lstStyle/>
          <a:p>
            <a:r>
              <a:rPr lang="tr-TR" dirty="0" smtClean="0"/>
              <a:t>8-18 yaş arasında %15</a:t>
            </a:r>
          </a:p>
          <a:p>
            <a:r>
              <a:rPr lang="tr-TR" dirty="0" smtClean="0"/>
              <a:t>6 yaşından önce nadir</a:t>
            </a:r>
          </a:p>
          <a:p>
            <a:pPr>
              <a:buNone/>
            </a:pPr>
            <a:endParaRPr lang="tr-TR" dirty="0" smtClean="0"/>
          </a:p>
          <a:p>
            <a:pPr>
              <a:buNone/>
            </a:pPr>
            <a:r>
              <a:rPr lang="tr-TR" dirty="0" err="1" smtClean="0"/>
              <a:t>Senkop</a:t>
            </a:r>
            <a:r>
              <a:rPr lang="tr-TR" dirty="0" smtClean="0"/>
              <a:t>:Yetersiz </a:t>
            </a:r>
            <a:r>
              <a:rPr lang="tr-TR" dirty="0" err="1" smtClean="0"/>
              <a:t>serebral</a:t>
            </a:r>
            <a:r>
              <a:rPr lang="tr-TR" dirty="0" smtClean="0"/>
              <a:t> </a:t>
            </a:r>
            <a:r>
              <a:rPr lang="tr-TR" dirty="0" err="1" smtClean="0"/>
              <a:t>perfüzyon</a:t>
            </a:r>
            <a:r>
              <a:rPr lang="tr-TR" dirty="0" smtClean="0"/>
              <a:t>, geçici bilinç ve kas </a:t>
            </a:r>
            <a:r>
              <a:rPr lang="tr-TR" dirty="0" err="1" smtClean="0"/>
              <a:t>tonusu</a:t>
            </a:r>
            <a:r>
              <a:rPr lang="tr-TR" dirty="0" smtClean="0"/>
              <a:t> kaybıdır.</a:t>
            </a:r>
          </a:p>
          <a:p>
            <a:pPr>
              <a:buNone/>
            </a:pPr>
            <a:endParaRPr lang="tr-TR" dirty="0" smtClean="0"/>
          </a:p>
          <a:p>
            <a:pPr>
              <a:buNone/>
            </a:pPr>
            <a:r>
              <a:rPr lang="tr-TR" dirty="0" err="1" smtClean="0"/>
              <a:t>Presenkop</a:t>
            </a:r>
            <a:r>
              <a:rPr lang="tr-TR" dirty="0" smtClean="0"/>
              <a:t>:Bilinç kaybı olmadan baygınlık hissi</a:t>
            </a:r>
          </a:p>
          <a:p>
            <a:pPr>
              <a:buNone/>
            </a:pPr>
            <a:endParaRPr lang="tr-TR"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En sık </a:t>
            </a:r>
            <a:r>
              <a:rPr lang="tr-TR" dirty="0" err="1" smtClean="0"/>
              <a:t>prodromal</a:t>
            </a:r>
            <a:r>
              <a:rPr lang="tr-TR" dirty="0" smtClean="0"/>
              <a:t> belirti baş dönmesi</a:t>
            </a:r>
          </a:p>
          <a:p>
            <a:r>
              <a:rPr lang="tr-TR" dirty="0" smtClean="0"/>
              <a:t>Erişkinde </a:t>
            </a:r>
            <a:r>
              <a:rPr lang="tr-TR" dirty="0" err="1" smtClean="0"/>
              <a:t>senkop</a:t>
            </a:r>
            <a:r>
              <a:rPr lang="tr-TR" dirty="0" smtClean="0"/>
              <a:t> en sık kardiyak problemler</a:t>
            </a:r>
          </a:p>
          <a:p>
            <a:r>
              <a:rPr lang="tr-TR" dirty="0" smtClean="0"/>
              <a:t>Çocuk ve </a:t>
            </a:r>
            <a:r>
              <a:rPr lang="tr-TR" dirty="0" err="1" smtClean="0"/>
              <a:t>adölesanlarda</a:t>
            </a:r>
            <a:r>
              <a:rPr lang="tr-TR" dirty="0" smtClean="0"/>
              <a:t> çoğu selim, en sık </a:t>
            </a:r>
            <a:r>
              <a:rPr lang="tr-TR" dirty="0" err="1" smtClean="0"/>
              <a:t>vazovagal</a:t>
            </a:r>
            <a:r>
              <a:rPr lang="tr-TR" dirty="0" smtClean="0"/>
              <a:t> ataklar</a:t>
            </a:r>
            <a:endParaRPr lang="tr-T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428604"/>
            <a:ext cx="8229600" cy="1143000"/>
          </a:xfrm>
        </p:spPr>
        <p:txBody>
          <a:bodyPr>
            <a:normAutofit fontScale="90000"/>
          </a:bodyPr>
          <a:lstStyle/>
          <a:p>
            <a:r>
              <a:rPr lang="tr-TR" b="1" dirty="0" err="1" smtClean="0"/>
              <a:t>Senkop</a:t>
            </a:r>
            <a:r>
              <a:rPr lang="tr-TR" b="1" dirty="0" smtClean="0"/>
              <a:t> Nedenleri</a:t>
            </a:r>
            <a:r>
              <a:rPr lang="tr-TR" dirty="0" smtClean="0"/>
              <a:t/>
            </a:r>
            <a:br>
              <a:rPr lang="tr-TR" dirty="0" smtClean="0"/>
            </a:br>
            <a:r>
              <a:rPr lang="tr-TR" dirty="0" err="1" smtClean="0"/>
              <a:t>Otonomik</a:t>
            </a:r>
            <a:r>
              <a:rPr lang="tr-TR" dirty="0" smtClean="0"/>
              <a:t> (</a:t>
            </a:r>
            <a:r>
              <a:rPr lang="tr-TR" dirty="0" err="1" smtClean="0"/>
              <a:t>Nonkardiyak</a:t>
            </a:r>
            <a:r>
              <a:rPr lang="tr-TR" dirty="0" smtClean="0"/>
              <a:t>)</a:t>
            </a:r>
            <a:br>
              <a:rPr lang="tr-TR" dirty="0" smtClean="0"/>
            </a:br>
            <a:endParaRPr lang="tr-TR" dirty="0"/>
          </a:p>
        </p:txBody>
      </p:sp>
      <p:sp>
        <p:nvSpPr>
          <p:cNvPr id="3" name="2 İçerik Yer Tutucusu"/>
          <p:cNvSpPr>
            <a:spLocks noGrp="1"/>
          </p:cNvSpPr>
          <p:nvPr>
            <p:ph idx="1"/>
          </p:nvPr>
        </p:nvSpPr>
        <p:spPr/>
        <p:txBody>
          <a:bodyPr>
            <a:normAutofit fontScale="92500" lnSpcReduction="10000"/>
          </a:bodyPr>
          <a:lstStyle/>
          <a:p>
            <a:r>
              <a:rPr lang="tr-TR" sz="3000" b="1" dirty="0" err="1" smtClean="0"/>
              <a:t>Ortostatik</a:t>
            </a:r>
            <a:r>
              <a:rPr lang="tr-TR" sz="3000" b="1" dirty="0" smtClean="0"/>
              <a:t> tolerans bozukluğu grubu</a:t>
            </a:r>
          </a:p>
          <a:p>
            <a:pPr>
              <a:buNone/>
            </a:pPr>
            <a:r>
              <a:rPr lang="tr-TR" sz="2800" dirty="0" err="1" smtClean="0"/>
              <a:t>Vazovagal</a:t>
            </a:r>
            <a:r>
              <a:rPr lang="tr-TR" sz="2800" dirty="0" smtClean="0"/>
              <a:t> </a:t>
            </a:r>
            <a:r>
              <a:rPr lang="tr-TR" sz="2800" dirty="0" err="1" smtClean="0"/>
              <a:t>senkop</a:t>
            </a:r>
            <a:endParaRPr lang="tr-TR" sz="2800" dirty="0" smtClean="0"/>
          </a:p>
          <a:p>
            <a:pPr>
              <a:buNone/>
            </a:pPr>
            <a:r>
              <a:rPr lang="tr-TR" sz="2800" dirty="0" err="1" smtClean="0"/>
              <a:t>Ortostatik</a:t>
            </a:r>
            <a:r>
              <a:rPr lang="tr-TR" sz="2800" dirty="0" smtClean="0"/>
              <a:t> hipotansiyon</a:t>
            </a:r>
          </a:p>
          <a:p>
            <a:pPr>
              <a:buNone/>
            </a:pPr>
            <a:r>
              <a:rPr lang="tr-TR" sz="2800" dirty="0" err="1" smtClean="0"/>
              <a:t>Postural</a:t>
            </a:r>
            <a:r>
              <a:rPr lang="tr-TR" sz="2800" dirty="0" smtClean="0"/>
              <a:t> </a:t>
            </a:r>
            <a:r>
              <a:rPr lang="tr-TR" sz="2800" dirty="0" err="1" smtClean="0"/>
              <a:t>ortostatik</a:t>
            </a:r>
            <a:r>
              <a:rPr lang="tr-TR" sz="2800" dirty="0" smtClean="0"/>
              <a:t> taşikardi sendromu (POTS)</a:t>
            </a:r>
          </a:p>
          <a:p>
            <a:r>
              <a:rPr lang="tr-TR" sz="3000" b="1" dirty="0" smtClean="0"/>
              <a:t>Egzersiz ilişkili </a:t>
            </a:r>
            <a:r>
              <a:rPr lang="tr-TR" sz="3000" b="1" dirty="0" err="1" smtClean="0"/>
              <a:t>senkop</a:t>
            </a:r>
            <a:endParaRPr lang="tr-TR" sz="3000" b="1" dirty="0" smtClean="0"/>
          </a:p>
          <a:p>
            <a:r>
              <a:rPr lang="tr-TR" sz="3000" b="1" dirty="0" smtClean="0"/>
              <a:t>Durumsal </a:t>
            </a:r>
            <a:r>
              <a:rPr lang="tr-TR" sz="3000" b="1" dirty="0" err="1" smtClean="0"/>
              <a:t>senkop</a:t>
            </a:r>
            <a:endParaRPr lang="tr-TR" sz="3000" b="1" dirty="0" smtClean="0"/>
          </a:p>
          <a:p>
            <a:pPr>
              <a:buNone/>
            </a:pPr>
            <a:r>
              <a:rPr lang="tr-TR" sz="2800" dirty="0" smtClean="0"/>
              <a:t>Nefes tutma nöbeti</a:t>
            </a:r>
          </a:p>
          <a:p>
            <a:pPr>
              <a:buNone/>
            </a:pPr>
            <a:r>
              <a:rPr lang="tr-TR" sz="2800" dirty="0" smtClean="0"/>
              <a:t>Öksürük, işeme, </a:t>
            </a:r>
            <a:r>
              <a:rPr lang="tr-TR" sz="2800" dirty="0" err="1" smtClean="0"/>
              <a:t>defekasyon</a:t>
            </a:r>
            <a:r>
              <a:rPr lang="tr-TR" sz="2800" dirty="0" smtClean="0"/>
              <a:t> vb</a:t>
            </a:r>
          </a:p>
          <a:p>
            <a:pPr>
              <a:buNone/>
            </a:pPr>
            <a:r>
              <a:rPr lang="tr-TR" sz="2800" dirty="0" err="1" smtClean="0"/>
              <a:t>Karotid</a:t>
            </a:r>
            <a:r>
              <a:rPr lang="tr-TR" sz="2800" dirty="0" smtClean="0"/>
              <a:t> sinüs </a:t>
            </a:r>
            <a:r>
              <a:rPr lang="tr-TR" sz="2800" dirty="0" err="1" smtClean="0"/>
              <a:t>hipersensitivitesi</a:t>
            </a:r>
            <a:endParaRPr lang="tr-TR" sz="2800" dirty="0" smtClean="0"/>
          </a:p>
          <a:p>
            <a:r>
              <a:rPr lang="tr-TR" sz="3000" b="1" dirty="0" smtClean="0"/>
              <a:t>Aşırı </a:t>
            </a:r>
            <a:r>
              <a:rPr lang="tr-TR" sz="3000" b="1" dirty="0" err="1" smtClean="0"/>
              <a:t>vagal</a:t>
            </a:r>
            <a:r>
              <a:rPr lang="tr-TR" sz="3000" b="1" dirty="0" smtClean="0"/>
              <a:t> </a:t>
            </a:r>
            <a:r>
              <a:rPr lang="tr-TR" sz="3000" b="1" dirty="0" err="1" smtClean="0"/>
              <a:t>tonus</a:t>
            </a:r>
            <a:endParaRPr lang="tr-TR" sz="3000" b="1" dirty="0" smtClean="0"/>
          </a:p>
          <a:p>
            <a:endParaRPr lang="tr-TR" sz="3600" dirty="0" smtClean="0"/>
          </a:p>
          <a:p>
            <a:endParaRPr lang="tr-TR" sz="3600" dirty="0" smtClean="0"/>
          </a:p>
          <a:p>
            <a:pPr>
              <a:buNone/>
            </a:pPr>
            <a:endParaRPr lang="tr-TR"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err="1" smtClean="0"/>
              <a:t>Senkop</a:t>
            </a:r>
            <a:r>
              <a:rPr lang="tr-TR" b="1" dirty="0" smtClean="0"/>
              <a:t> Nedenleri</a:t>
            </a:r>
            <a:r>
              <a:rPr lang="tr-TR" dirty="0" smtClean="0"/>
              <a:t/>
            </a:r>
            <a:br>
              <a:rPr lang="tr-TR" dirty="0" smtClean="0"/>
            </a:br>
            <a:r>
              <a:rPr lang="tr-TR" dirty="0" smtClean="0"/>
              <a:t>Kardiyak</a:t>
            </a:r>
            <a:endParaRPr lang="tr-TR" dirty="0"/>
          </a:p>
        </p:txBody>
      </p:sp>
      <p:sp>
        <p:nvSpPr>
          <p:cNvPr id="3" name="2 İçerik Yer Tutucusu"/>
          <p:cNvSpPr>
            <a:spLocks noGrp="1"/>
          </p:cNvSpPr>
          <p:nvPr>
            <p:ph idx="1"/>
          </p:nvPr>
        </p:nvSpPr>
        <p:spPr>
          <a:xfrm>
            <a:off x="457200" y="1600200"/>
            <a:ext cx="8229600" cy="4972072"/>
          </a:xfrm>
        </p:spPr>
        <p:txBody>
          <a:bodyPr>
            <a:normAutofit fontScale="92500" lnSpcReduction="10000"/>
          </a:bodyPr>
          <a:lstStyle/>
          <a:p>
            <a:r>
              <a:rPr lang="tr-TR" sz="3000" b="1" dirty="0" smtClean="0"/>
              <a:t>Aritmi</a:t>
            </a:r>
          </a:p>
          <a:p>
            <a:pPr>
              <a:buNone/>
            </a:pPr>
            <a:r>
              <a:rPr lang="tr-TR" sz="2600" dirty="0" smtClean="0"/>
              <a:t>Taşikardi:SVT, </a:t>
            </a:r>
            <a:r>
              <a:rPr lang="tr-TR" sz="2600" dirty="0" err="1" smtClean="0"/>
              <a:t>atriyal</a:t>
            </a:r>
            <a:r>
              <a:rPr lang="tr-TR" sz="2600" dirty="0" smtClean="0"/>
              <a:t> </a:t>
            </a:r>
            <a:r>
              <a:rPr lang="tr-TR" sz="2600" dirty="0" err="1" smtClean="0"/>
              <a:t>flatter</a:t>
            </a:r>
            <a:r>
              <a:rPr lang="tr-TR" sz="2600" dirty="0" smtClean="0"/>
              <a:t>/</a:t>
            </a:r>
            <a:r>
              <a:rPr lang="tr-TR" sz="2600" dirty="0" err="1" smtClean="0"/>
              <a:t>fibrilasyon</a:t>
            </a:r>
            <a:r>
              <a:rPr lang="tr-TR" sz="2600" dirty="0" smtClean="0"/>
              <a:t>, VT (uzun QT sendromu, </a:t>
            </a:r>
            <a:r>
              <a:rPr lang="tr-TR" sz="2600" dirty="0" err="1" smtClean="0"/>
              <a:t>aritmojenik</a:t>
            </a:r>
            <a:r>
              <a:rPr lang="tr-TR" sz="2600" dirty="0" smtClean="0"/>
              <a:t> sağ </a:t>
            </a:r>
            <a:r>
              <a:rPr lang="tr-TR" sz="2600" dirty="0" err="1" smtClean="0"/>
              <a:t>ventrküler</a:t>
            </a:r>
            <a:r>
              <a:rPr lang="tr-TR" sz="2600" dirty="0" smtClean="0"/>
              <a:t> </a:t>
            </a:r>
            <a:r>
              <a:rPr lang="tr-TR" sz="2600" dirty="0" err="1" smtClean="0"/>
              <a:t>displazi</a:t>
            </a:r>
            <a:r>
              <a:rPr lang="tr-TR" sz="2600" dirty="0" smtClean="0"/>
              <a:t>)</a:t>
            </a:r>
          </a:p>
          <a:p>
            <a:pPr>
              <a:buNone/>
            </a:pPr>
            <a:r>
              <a:rPr lang="tr-TR" sz="2600" dirty="0" err="1" smtClean="0"/>
              <a:t>Bradikardi</a:t>
            </a:r>
            <a:r>
              <a:rPr lang="tr-TR" sz="2600" dirty="0" smtClean="0"/>
              <a:t>:Sinüs </a:t>
            </a:r>
            <a:r>
              <a:rPr lang="tr-TR" sz="2600" dirty="0" err="1" smtClean="0"/>
              <a:t>bradikardisi</a:t>
            </a:r>
            <a:r>
              <a:rPr lang="tr-TR" sz="2600" dirty="0" smtClean="0"/>
              <a:t>, </a:t>
            </a:r>
            <a:r>
              <a:rPr lang="tr-TR" sz="2600" dirty="0" err="1" smtClean="0"/>
              <a:t>asistol</a:t>
            </a:r>
            <a:r>
              <a:rPr lang="tr-TR" sz="2600" dirty="0" smtClean="0"/>
              <a:t>, tam kalp bloğu, </a:t>
            </a:r>
            <a:r>
              <a:rPr lang="tr-TR" sz="2600" dirty="0" err="1" smtClean="0"/>
              <a:t>pace</a:t>
            </a:r>
            <a:r>
              <a:rPr lang="tr-TR" sz="2600" dirty="0" smtClean="0"/>
              <a:t> marker işlev bozukluğu</a:t>
            </a:r>
          </a:p>
          <a:p>
            <a:r>
              <a:rPr lang="tr-TR" sz="3000" b="1" dirty="0" err="1" smtClean="0"/>
              <a:t>Obstruktif</a:t>
            </a:r>
            <a:r>
              <a:rPr lang="tr-TR" sz="3000" b="1" dirty="0" smtClean="0"/>
              <a:t> Bozukluklar</a:t>
            </a:r>
          </a:p>
          <a:p>
            <a:pPr>
              <a:buNone/>
            </a:pPr>
            <a:r>
              <a:rPr lang="tr-TR" sz="2600" dirty="0" smtClean="0"/>
              <a:t>Çıkış yolu </a:t>
            </a:r>
            <a:r>
              <a:rPr lang="tr-TR" sz="2600" dirty="0" err="1" smtClean="0"/>
              <a:t>obstruksiyonu</a:t>
            </a:r>
            <a:r>
              <a:rPr lang="tr-TR" sz="2600" dirty="0" smtClean="0"/>
              <a:t>:AD, PD, HKM, PHT</a:t>
            </a:r>
          </a:p>
          <a:p>
            <a:pPr>
              <a:buNone/>
            </a:pPr>
            <a:r>
              <a:rPr lang="tr-TR" sz="2600" dirty="0" smtClean="0"/>
              <a:t>Giriş yolu </a:t>
            </a:r>
            <a:r>
              <a:rPr lang="tr-TR" sz="2600" dirty="0" err="1" smtClean="0"/>
              <a:t>obstruksiyonu</a:t>
            </a:r>
            <a:r>
              <a:rPr lang="tr-TR" sz="2600" dirty="0" smtClean="0"/>
              <a:t>:MD, </a:t>
            </a:r>
            <a:r>
              <a:rPr lang="tr-TR" sz="2600" dirty="0" err="1" smtClean="0"/>
              <a:t>tamponat</a:t>
            </a:r>
            <a:r>
              <a:rPr lang="tr-TR" sz="2600" dirty="0" smtClean="0"/>
              <a:t>, </a:t>
            </a:r>
            <a:r>
              <a:rPr lang="tr-TR" sz="2600" dirty="0" err="1" smtClean="0"/>
              <a:t>konstruktif</a:t>
            </a:r>
            <a:r>
              <a:rPr lang="tr-TR" sz="2600" dirty="0" smtClean="0"/>
              <a:t> </a:t>
            </a:r>
            <a:r>
              <a:rPr lang="tr-TR" sz="2600" dirty="0" err="1" smtClean="0"/>
              <a:t>perikardit</a:t>
            </a:r>
            <a:r>
              <a:rPr lang="tr-TR" sz="2600" dirty="0" smtClean="0"/>
              <a:t>, </a:t>
            </a:r>
            <a:r>
              <a:rPr lang="tr-TR" sz="2600" dirty="0" err="1" smtClean="0"/>
              <a:t>atriyal</a:t>
            </a:r>
            <a:r>
              <a:rPr lang="tr-TR" sz="2600" dirty="0" smtClean="0"/>
              <a:t> </a:t>
            </a:r>
            <a:r>
              <a:rPr lang="tr-TR" sz="2600" dirty="0" err="1" smtClean="0"/>
              <a:t>miksoma</a:t>
            </a:r>
            <a:endParaRPr lang="tr-TR" sz="2600" dirty="0" smtClean="0"/>
          </a:p>
          <a:p>
            <a:r>
              <a:rPr lang="tr-TR" sz="3000" b="1" dirty="0" err="1" smtClean="0"/>
              <a:t>Miyokardiyal</a:t>
            </a:r>
            <a:r>
              <a:rPr lang="tr-TR" sz="3000" b="1" dirty="0" smtClean="0"/>
              <a:t> Fonksiyon Bozuklukları</a:t>
            </a:r>
          </a:p>
          <a:p>
            <a:pPr>
              <a:buNone/>
            </a:pPr>
            <a:r>
              <a:rPr lang="tr-TR" sz="2600" dirty="0" smtClean="0"/>
              <a:t>Koroner arter anomalileri, </a:t>
            </a:r>
            <a:r>
              <a:rPr lang="tr-TR" sz="2600" dirty="0" err="1" smtClean="0"/>
              <a:t>hipertrofik</a:t>
            </a:r>
            <a:r>
              <a:rPr lang="tr-TR" sz="2600" dirty="0" smtClean="0"/>
              <a:t> </a:t>
            </a:r>
            <a:r>
              <a:rPr lang="tr-TR" sz="2600" dirty="0" err="1" smtClean="0"/>
              <a:t>kardiyomiyopati</a:t>
            </a:r>
            <a:r>
              <a:rPr lang="tr-TR" sz="2600" dirty="0" smtClean="0"/>
              <a:t>, </a:t>
            </a:r>
            <a:r>
              <a:rPr lang="tr-TR" sz="2600" dirty="0" err="1" smtClean="0"/>
              <a:t>dilate</a:t>
            </a:r>
            <a:r>
              <a:rPr lang="tr-TR" sz="2600" dirty="0" smtClean="0"/>
              <a:t> </a:t>
            </a:r>
            <a:r>
              <a:rPr lang="tr-TR" sz="2600" dirty="0" err="1" smtClean="0"/>
              <a:t>kardiyomiyopati</a:t>
            </a:r>
            <a:endParaRPr lang="tr-TR" sz="2600" dirty="0" smtClean="0"/>
          </a:p>
          <a:p>
            <a:pPr>
              <a:buNone/>
            </a:pPr>
            <a:endParaRPr lang="tr-TR"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t>8 yaş erkek hasta </a:t>
            </a:r>
          </a:p>
          <a:p>
            <a:r>
              <a:rPr lang="tr-TR" dirty="0" smtClean="0"/>
              <a:t>Şikayeti: Bayılma</a:t>
            </a:r>
          </a:p>
          <a:p>
            <a:endParaRPr lang="tr-TR" dirty="0"/>
          </a:p>
        </p:txBody>
      </p:sp>
      <p:sp>
        <p:nvSpPr>
          <p:cNvPr id="3" name="2 Başlık"/>
          <p:cNvSpPr>
            <a:spLocks noGrp="1"/>
          </p:cNvSpPr>
          <p:nvPr>
            <p:ph type="title"/>
          </p:nvPr>
        </p:nvSpPr>
        <p:spPr/>
        <p:txBody>
          <a:bodyPr/>
          <a:lstStyle/>
          <a:p>
            <a:r>
              <a:rPr lang="tr-TR" dirty="0" smtClean="0"/>
              <a:t>Olgu</a:t>
            </a:r>
            <a:endParaRPr lang="tr-T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err="1" smtClean="0"/>
              <a:t>Senkop</a:t>
            </a:r>
            <a:r>
              <a:rPr lang="tr-TR" b="1" dirty="0" smtClean="0"/>
              <a:t> Nedenleri</a:t>
            </a:r>
            <a:r>
              <a:rPr lang="tr-TR" dirty="0" smtClean="0"/>
              <a:t/>
            </a:r>
            <a:br>
              <a:rPr lang="tr-TR" dirty="0" smtClean="0"/>
            </a:br>
            <a:r>
              <a:rPr lang="tr-TR" dirty="0" err="1" smtClean="0"/>
              <a:t>Nöropsikiyatrik</a:t>
            </a:r>
            <a:endParaRPr lang="tr-TR" dirty="0"/>
          </a:p>
        </p:txBody>
      </p:sp>
      <p:sp>
        <p:nvSpPr>
          <p:cNvPr id="3" name="2 İçerik Yer Tutucusu"/>
          <p:cNvSpPr>
            <a:spLocks noGrp="1"/>
          </p:cNvSpPr>
          <p:nvPr>
            <p:ph idx="1"/>
          </p:nvPr>
        </p:nvSpPr>
        <p:spPr/>
        <p:txBody>
          <a:bodyPr>
            <a:normAutofit/>
          </a:bodyPr>
          <a:lstStyle/>
          <a:p>
            <a:r>
              <a:rPr lang="tr-TR" sz="2800" dirty="0" err="1" smtClean="0"/>
              <a:t>Hiperventilasyon</a:t>
            </a:r>
            <a:endParaRPr lang="tr-TR" sz="2800" dirty="0" smtClean="0"/>
          </a:p>
          <a:p>
            <a:r>
              <a:rPr lang="tr-TR" sz="2800" dirty="0" smtClean="0"/>
              <a:t>Nöbetler</a:t>
            </a:r>
          </a:p>
          <a:p>
            <a:r>
              <a:rPr lang="tr-TR" sz="2800" dirty="0" smtClean="0"/>
              <a:t>Migren</a:t>
            </a:r>
          </a:p>
          <a:p>
            <a:r>
              <a:rPr lang="tr-TR" sz="2800" dirty="0" smtClean="0"/>
              <a:t>Tümörler</a:t>
            </a:r>
          </a:p>
          <a:p>
            <a:r>
              <a:rPr lang="tr-TR" sz="2800" dirty="0" smtClean="0"/>
              <a:t>Histerik</a:t>
            </a:r>
            <a:endParaRPr lang="tr-TR"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err="1" smtClean="0"/>
              <a:t>Senkop</a:t>
            </a:r>
            <a:r>
              <a:rPr lang="tr-TR" b="1" dirty="0" smtClean="0"/>
              <a:t> Nedenleri</a:t>
            </a:r>
            <a:r>
              <a:rPr lang="tr-TR" dirty="0" smtClean="0"/>
              <a:t/>
            </a:r>
            <a:br>
              <a:rPr lang="tr-TR" dirty="0" smtClean="0"/>
            </a:br>
            <a:r>
              <a:rPr lang="tr-TR" dirty="0" err="1" smtClean="0"/>
              <a:t>Metabolik</a:t>
            </a:r>
            <a:endParaRPr lang="tr-TR" dirty="0"/>
          </a:p>
        </p:txBody>
      </p:sp>
      <p:sp>
        <p:nvSpPr>
          <p:cNvPr id="3" name="2 İçerik Yer Tutucusu"/>
          <p:cNvSpPr>
            <a:spLocks noGrp="1"/>
          </p:cNvSpPr>
          <p:nvPr>
            <p:ph idx="1"/>
          </p:nvPr>
        </p:nvSpPr>
        <p:spPr/>
        <p:txBody>
          <a:bodyPr>
            <a:normAutofit/>
          </a:bodyPr>
          <a:lstStyle/>
          <a:p>
            <a:r>
              <a:rPr lang="tr-TR" sz="2800" dirty="0" err="1" smtClean="0"/>
              <a:t>Hipoglisemik</a:t>
            </a:r>
            <a:endParaRPr lang="tr-TR" sz="2800" dirty="0" smtClean="0"/>
          </a:p>
          <a:p>
            <a:r>
              <a:rPr lang="tr-TR" sz="2800" dirty="0" smtClean="0"/>
              <a:t>Elektrolit bozuklukları</a:t>
            </a:r>
          </a:p>
          <a:p>
            <a:r>
              <a:rPr lang="tr-TR" sz="2800" dirty="0" err="1" smtClean="0"/>
              <a:t>Anoreksiya</a:t>
            </a:r>
            <a:r>
              <a:rPr lang="tr-TR" sz="2800" dirty="0" smtClean="0"/>
              <a:t> nevroza</a:t>
            </a:r>
          </a:p>
          <a:p>
            <a:r>
              <a:rPr lang="tr-TR" sz="2800" dirty="0" smtClean="0"/>
              <a:t>İlaçlar/toksinler</a:t>
            </a:r>
            <a:endParaRPr lang="tr-TR"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t>Hastamızda </a:t>
            </a:r>
            <a:r>
              <a:rPr lang="tr-TR" dirty="0" err="1" smtClean="0"/>
              <a:t>vazovagal</a:t>
            </a:r>
            <a:r>
              <a:rPr lang="tr-TR" dirty="0" smtClean="0"/>
              <a:t> </a:t>
            </a:r>
            <a:r>
              <a:rPr lang="tr-TR" dirty="0" err="1" smtClean="0"/>
              <a:t>senkop</a:t>
            </a:r>
            <a:r>
              <a:rPr lang="tr-TR" dirty="0" smtClean="0"/>
              <a:t> ön tanısıyla </a:t>
            </a:r>
            <a:r>
              <a:rPr lang="tr-TR" dirty="0" err="1" smtClean="0"/>
              <a:t>tilt</a:t>
            </a:r>
            <a:r>
              <a:rPr lang="tr-TR" dirty="0" smtClean="0"/>
              <a:t> testi planlandı.</a:t>
            </a:r>
          </a:p>
        </p:txBody>
      </p:sp>
      <p:sp>
        <p:nvSpPr>
          <p:cNvPr id="3" name="2 Başlık"/>
          <p:cNvSpPr>
            <a:spLocks noGrp="1"/>
          </p:cNvSpPr>
          <p:nvPr>
            <p:ph type="title"/>
          </p:nvPr>
        </p:nvSpPr>
        <p:spPr/>
        <p:txBody>
          <a:bodyPr/>
          <a:lstStyle/>
          <a:p>
            <a:r>
              <a:rPr lang="tr-TR" dirty="0" smtClean="0"/>
              <a:t>Klinik Seyir</a:t>
            </a:r>
            <a:endParaRPr lang="tr-TR" dirty="0"/>
          </a:p>
        </p:txBody>
      </p:sp>
      <p:pic>
        <p:nvPicPr>
          <p:cNvPr id="4" name="Picture 2" descr="C:\Users\A'dan Z'ye\Desktop\tilt.jpg"/>
          <p:cNvPicPr>
            <a:picLocks noChangeAspect="1" noChangeArrowheads="1"/>
          </p:cNvPicPr>
          <p:nvPr/>
        </p:nvPicPr>
        <p:blipFill>
          <a:blip r:embed="rId2" cstate="print"/>
          <a:srcRect l="19825" t="18333" r="8585"/>
          <a:stretch>
            <a:fillRect/>
          </a:stretch>
        </p:blipFill>
        <p:spPr bwMode="auto">
          <a:xfrm>
            <a:off x="1547664" y="2348880"/>
            <a:ext cx="5688632" cy="4288353"/>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20180131_221805.jpg"/>
          <p:cNvPicPr>
            <a:picLocks noGrp="1" noChangeAspect="1"/>
          </p:cNvPicPr>
          <p:nvPr>
            <p:ph idx="1"/>
          </p:nvPr>
        </p:nvPicPr>
        <p:blipFill>
          <a:blip r:embed="rId2" cstate="print"/>
          <a:stretch>
            <a:fillRect/>
          </a:stretch>
        </p:blipFill>
        <p:spPr>
          <a:xfrm>
            <a:off x="1071538" y="1000108"/>
            <a:ext cx="6589208" cy="5214974"/>
          </a:xfrm>
        </p:spPr>
      </p:pic>
      <p:sp>
        <p:nvSpPr>
          <p:cNvPr id="3" name="2 Başlık"/>
          <p:cNvSpPr>
            <a:spLocks noGrp="1"/>
          </p:cNvSpPr>
          <p:nvPr>
            <p:ph type="title"/>
          </p:nvPr>
        </p:nvSpPr>
        <p:spPr/>
        <p:txBody>
          <a:bodyPr/>
          <a:lstStyle/>
          <a:p>
            <a:endParaRPr lang="tr-T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t>Açıklanamayan hipotansiyon</a:t>
            </a:r>
          </a:p>
          <a:p>
            <a:r>
              <a:rPr lang="tr-TR" dirty="0" smtClean="0"/>
              <a:t>Ayağa kalktığında solgunluk olması</a:t>
            </a:r>
          </a:p>
          <a:p>
            <a:r>
              <a:rPr lang="tr-TR" dirty="0" err="1" smtClean="0"/>
              <a:t>Ortostatik</a:t>
            </a:r>
            <a:r>
              <a:rPr lang="tr-TR" dirty="0" smtClean="0"/>
              <a:t> çarpıntı</a:t>
            </a:r>
          </a:p>
          <a:p>
            <a:r>
              <a:rPr lang="tr-TR" dirty="0" smtClean="0"/>
              <a:t>Açıklanamayan sersemlik</a:t>
            </a:r>
          </a:p>
          <a:p>
            <a:r>
              <a:rPr lang="tr-TR" dirty="0" smtClean="0"/>
              <a:t>Baş dönmesi</a:t>
            </a:r>
          </a:p>
          <a:p>
            <a:r>
              <a:rPr lang="tr-TR" dirty="0" err="1" smtClean="0"/>
              <a:t>Anamnezde</a:t>
            </a:r>
            <a:r>
              <a:rPr lang="tr-TR" dirty="0" smtClean="0"/>
              <a:t> nedeni bilinmeyen sık yere düşme</a:t>
            </a:r>
          </a:p>
          <a:p>
            <a:r>
              <a:rPr lang="tr-TR" dirty="0" err="1" smtClean="0"/>
              <a:t>Anamnezde</a:t>
            </a:r>
            <a:r>
              <a:rPr lang="tr-TR" dirty="0" smtClean="0"/>
              <a:t> baygınlık ya da bilinç kaybı epizotları</a:t>
            </a:r>
          </a:p>
        </p:txBody>
      </p:sp>
      <p:sp>
        <p:nvSpPr>
          <p:cNvPr id="3" name="2 Başlık"/>
          <p:cNvSpPr>
            <a:spLocks noGrp="1"/>
          </p:cNvSpPr>
          <p:nvPr>
            <p:ph type="title"/>
          </p:nvPr>
        </p:nvSpPr>
        <p:spPr/>
        <p:txBody>
          <a:bodyPr/>
          <a:lstStyle/>
          <a:p>
            <a:r>
              <a:rPr lang="tr-TR" dirty="0" err="1" smtClean="0"/>
              <a:t>Tilt</a:t>
            </a:r>
            <a:r>
              <a:rPr lang="tr-TR" dirty="0" smtClean="0"/>
              <a:t> Testi </a:t>
            </a:r>
            <a:r>
              <a:rPr lang="tr-TR" dirty="0" err="1" smtClean="0"/>
              <a:t>Endikasyonları</a:t>
            </a:r>
            <a:endParaRPr lang="tr-T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fontScale="70000" lnSpcReduction="20000"/>
          </a:bodyPr>
          <a:lstStyle/>
          <a:p>
            <a:r>
              <a:rPr lang="tr-TR" dirty="0" smtClean="0"/>
              <a:t>Koma</a:t>
            </a:r>
          </a:p>
          <a:p>
            <a:r>
              <a:rPr lang="tr-TR" dirty="0" smtClean="0"/>
              <a:t>Ayakta duramayacak kadar cılız hasta</a:t>
            </a:r>
          </a:p>
          <a:p>
            <a:r>
              <a:rPr lang="tr-TR" dirty="0" smtClean="0"/>
              <a:t>Alt </a:t>
            </a:r>
            <a:r>
              <a:rPr lang="tr-TR" dirty="0" err="1" smtClean="0"/>
              <a:t>ekstremite</a:t>
            </a:r>
            <a:r>
              <a:rPr lang="tr-TR" dirty="0" smtClean="0"/>
              <a:t> kırıkları</a:t>
            </a:r>
          </a:p>
          <a:p>
            <a:r>
              <a:rPr lang="tr-TR" dirty="0" smtClean="0"/>
              <a:t>Ciddi anemi</a:t>
            </a:r>
          </a:p>
          <a:p>
            <a:r>
              <a:rPr lang="tr-TR" dirty="0" smtClean="0"/>
              <a:t>Son 7 gün içerisinde inme geçirmiş olmak</a:t>
            </a:r>
          </a:p>
          <a:p>
            <a:r>
              <a:rPr lang="tr-TR" dirty="0" smtClean="0"/>
              <a:t>Yakın zamanda MI öyküsü</a:t>
            </a:r>
          </a:p>
          <a:p>
            <a:r>
              <a:rPr lang="tr-TR" dirty="0" smtClean="0"/>
              <a:t>Ciddi </a:t>
            </a:r>
            <a:r>
              <a:rPr lang="tr-TR" dirty="0" err="1" smtClean="0"/>
              <a:t>proksimal</a:t>
            </a:r>
            <a:r>
              <a:rPr lang="tr-TR" dirty="0" smtClean="0"/>
              <a:t> </a:t>
            </a:r>
            <a:r>
              <a:rPr lang="tr-TR" dirty="0" err="1" smtClean="0"/>
              <a:t>serebral</a:t>
            </a:r>
            <a:r>
              <a:rPr lang="tr-TR" dirty="0" smtClean="0"/>
              <a:t> ya da koroner arter hastalığı</a:t>
            </a:r>
          </a:p>
          <a:p>
            <a:r>
              <a:rPr lang="tr-TR" dirty="0" smtClean="0"/>
              <a:t>Ağır mitral ya da aort </a:t>
            </a:r>
            <a:r>
              <a:rPr lang="tr-TR" dirty="0" err="1" smtClean="0"/>
              <a:t>stenozu</a:t>
            </a:r>
            <a:endParaRPr lang="tr-TR" dirty="0" smtClean="0"/>
          </a:p>
          <a:p>
            <a:r>
              <a:rPr lang="tr-TR" dirty="0" smtClean="0"/>
              <a:t>Sol </a:t>
            </a:r>
            <a:r>
              <a:rPr lang="tr-TR" dirty="0" err="1" smtClean="0"/>
              <a:t>ventrikül</a:t>
            </a:r>
            <a:r>
              <a:rPr lang="tr-TR" dirty="0" smtClean="0"/>
              <a:t> çıkış yolu darlığı</a:t>
            </a:r>
          </a:p>
          <a:p>
            <a:r>
              <a:rPr lang="tr-TR" dirty="0" err="1" smtClean="0"/>
              <a:t>Hipotansif</a:t>
            </a:r>
            <a:r>
              <a:rPr lang="tr-TR" dirty="0" smtClean="0"/>
              <a:t> şok</a:t>
            </a:r>
          </a:p>
          <a:p>
            <a:r>
              <a:rPr lang="tr-TR" dirty="0" err="1" smtClean="0"/>
              <a:t>Taşiaritmiler</a:t>
            </a:r>
            <a:endParaRPr lang="tr-TR" dirty="0" smtClean="0"/>
          </a:p>
          <a:p>
            <a:r>
              <a:rPr lang="tr-TR" dirty="0" smtClean="0"/>
              <a:t>Ciddi </a:t>
            </a:r>
            <a:r>
              <a:rPr lang="tr-TR" dirty="0" err="1" smtClean="0"/>
              <a:t>metabolik</a:t>
            </a:r>
            <a:r>
              <a:rPr lang="tr-TR" dirty="0" smtClean="0"/>
              <a:t> </a:t>
            </a:r>
            <a:r>
              <a:rPr lang="tr-TR" dirty="0" err="1" smtClean="0"/>
              <a:t>asidoz</a:t>
            </a:r>
            <a:endParaRPr lang="tr-TR" dirty="0" smtClean="0"/>
          </a:p>
          <a:p>
            <a:r>
              <a:rPr lang="tr-TR" dirty="0" smtClean="0"/>
              <a:t>Elektrolit </a:t>
            </a:r>
            <a:r>
              <a:rPr lang="tr-TR" dirty="0" err="1" smtClean="0"/>
              <a:t>imbalansı</a:t>
            </a:r>
            <a:endParaRPr lang="tr-TR" dirty="0" smtClean="0"/>
          </a:p>
          <a:p>
            <a:r>
              <a:rPr lang="tr-TR" dirty="0" smtClean="0"/>
              <a:t>Son dönem </a:t>
            </a:r>
            <a:r>
              <a:rPr lang="tr-TR" dirty="0" err="1" smtClean="0"/>
              <a:t>renal</a:t>
            </a:r>
            <a:r>
              <a:rPr lang="tr-TR" dirty="0" smtClean="0"/>
              <a:t> yetmezlik</a:t>
            </a:r>
          </a:p>
          <a:p>
            <a:r>
              <a:rPr lang="tr-TR" dirty="0" smtClean="0"/>
              <a:t>Ciddi kalp yetmezliği</a:t>
            </a:r>
          </a:p>
          <a:p>
            <a:endParaRPr lang="tr-TR" dirty="0"/>
          </a:p>
        </p:txBody>
      </p:sp>
      <p:sp>
        <p:nvSpPr>
          <p:cNvPr id="3" name="2 Başlık"/>
          <p:cNvSpPr>
            <a:spLocks noGrp="1"/>
          </p:cNvSpPr>
          <p:nvPr>
            <p:ph type="title"/>
          </p:nvPr>
        </p:nvSpPr>
        <p:spPr/>
        <p:txBody>
          <a:bodyPr/>
          <a:lstStyle/>
          <a:p>
            <a:r>
              <a:rPr lang="tr-TR" dirty="0" err="1" smtClean="0"/>
              <a:t>Tilt</a:t>
            </a:r>
            <a:r>
              <a:rPr lang="tr-TR" dirty="0" smtClean="0"/>
              <a:t> Testi </a:t>
            </a:r>
            <a:r>
              <a:rPr lang="tr-TR" dirty="0" err="1" smtClean="0"/>
              <a:t>Kontrendikasyonları</a:t>
            </a:r>
            <a:endParaRPr lang="tr-T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20180131_093016.jpg"/>
          <p:cNvPicPr>
            <a:picLocks noGrp="1" noChangeAspect="1"/>
          </p:cNvPicPr>
          <p:nvPr>
            <p:ph idx="1"/>
          </p:nvPr>
        </p:nvPicPr>
        <p:blipFill>
          <a:blip r:embed="rId2" cstate="print"/>
          <a:stretch>
            <a:fillRect/>
          </a:stretch>
        </p:blipFill>
        <p:spPr>
          <a:xfrm rot="5400000">
            <a:off x="1228965" y="1155412"/>
            <a:ext cx="6428771" cy="4783261"/>
          </a:xfrm>
        </p:spPr>
      </p:pic>
      <p:sp>
        <p:nvSpPr>
          <p:cNvPr id="3" name="2 Başlık"/>
          <p:cNvSpPr>
            <a:spLocks noGrp="1"/>
          </p:cNvSpPr>
          <p:nvPr>
            <p:ph type="title"/>
          </p:nvPr>
        </p:nvSpPr>
        <p:spPr/>
        <p:txBody>
          <a:bodyPr/>
          <a:lstStyle/>
          <a:p>
            <a:endParaRPr lang="tr-T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err="1" smtClean="0"/>
              <a:t>Vazovagal</a:t>
            </a:r>
            <a:r>
              <a:rPr lang="tr-TR" b="1" dirty="0" smtClean="0"/>
              <a:t> </a:t>
            </a:r>
            <a:r>
              <a:rPr lang="tr-TR" b="1" dirty="0" err="1" smtClean="0"/>
              <a:t>Senkop</a:t>
            </a:r>
            <a:r>
              <a:rPr lang="tr-TR" b="1" dirty="0" smtClean="0"/>
              <a:t/>
            </a:r>
            <a:br>
              <a:rPr lang="tr-TR" b="1" dirty="0" smtClean="0"/>
            </a:br>
            <a:r>
              <a:rPr lang="tr-TR" sz="2700" b="1" dirty="0" smtClean="0"/>
              <a:t>(Basit </a:t>
            </a:r>
            <a:r>
              <a:rPr lang="tr-TR" sz="2700" b="1" dirty="0" err="1" smtClean="0"/>
              <a:t>senkop</a:t>
            </a:r>
            <a:r>
              <a:rPr lang="tr-TR" sz="2700" b="1" dirty="0" smtClean="0"/>
              <a:t>, </a:t>
            </a:r>
            <a:r>
              <a:rPr lang="tr-TR" sz="2700" b="1" dirty="0" err="1" smtClean="0"/>
              <a:t>Nörokardiyojenik</a:t>
            </a:r>
            <a:r>
              <a:rPr lang="tr-TR" sz="2700" b="1" dirty="0" smtClean="0"/>
              <a:t> </a:t>
            </a:r>
            <a:r>
              <a:rPr lang="tr-TR" sz="2700" b="1" dirty="0" err="1" smtClean="0"/>
              <a:t>senkop</a:t>
            </a:r>
            <a:r>
              <a:rPr lang="tr-TR" sz="2700" b="1" dirty="0" smtClean="0"/>
              <a:t>, </a:t>
            </a:r>
            <a:r>
              <a:rPr lang="tr-TR" sz="2700" b="1" dirty="0" err="1" smtClean="0"/>
              <a:t>Nöral</a:t>
            </a:r>
            <a:r>
              <a:rPr lang="tr-TR" sz="2700" b="1" dirty="0" smtClean="0"/>
              <a:t> ilişkili </a:t>
            </a:r>
            <a:r>
              <a:rPr lang="tr-TR" sz="2700" b="1" dirty="0" err="1" smtClean="0"/>
              <a:t>senkop</a:t>
            </a:r>
            <a:r>
              <a:rPr lang="tr-TR" sz="2700" b="1" dirty="0" smtClean="0"/>
              <a:t>)</a:t>
            </a:r>
            <a:endParaRPr lang="tr-TR" sz="2700" b="1" dirty="0"/>
          </a:p>
        </p:txBody>
      </p:sp>
      <p:sp>
        <p:nvSpPr>
          <p:cNvPr id="3" name="2 İçerik Yer Tutucusu"/>
          <p:cNvSpPr>
            <a:spLocks noGrp="1"/>
          </p:cNvSpPr>
          <p:nvPr>
            <p:ph idx="1"/>
          </p:nvPr>
        </p:nvSpPr>
        <p:spPr/>
        <p:txBody>
          <a:bodyPr/>
          <a:lstStyle/>
          <a:p>
            <a:r>
              <a:rPr lang="tr-TR" sz="2400" dirty="0" smtClean="0"/>
              <a:t>Sağlıklı çocuklarda ve </a:t>
            </a:r>
            <a:r>
              <a:rPr lang="tr-TR" sz="2400" dirty="0" err="1" smtClean="0"/>
              <a:t>adölesanlarda</a:t>
            </a:r>
            <a:r>
              <a:rPr lang="tr-TR" sz="2400" dirty="0" smtClean="0"/>
              <a:t> en sık</a:t>
            </a:r>
          </a:p>
          <a:p>
            <a:r>
              <a:rPr lang="tr-TR" sz="2400" dirty="0" err="1" smtClean="0"/>
              <a:t>Prodromal</a:t>
            </a:r>
            <a:r>
              <a:rPr lang="tr-TR" sz="2400" dirty="0" smtClean="0"/>
              <a:t> dönem (baş dönmesi, bulantı, solukluk, terleme, çarpıntı, bulanık görme, </a:t>
            </a:r>
            <a:r>
              <a:rPr lang="tr-TR" sz="2400" dirty="0" err="1" smtClean="0"/>
              <a:t>başağrısı</a:t>
            </a:r>
            <a:r>
              <a:rPr lang="tr-TR" sz="2400" dirty="0" smtClean="0"/>
              <a:t>, </a:t>
            </a:r>
            <a:r>
              <a:rPr lang="tr-TR" sz="2400" dirty="0" err="1" smtClean="0"/>
              <a:t>hiperventilasyon</a:t>
            </a:r>
            <a:r>
              <a:rPr lang="tr-TR" sz="2400" dirty="0" smtClean="0"/>
              <a:t>)</a:t>
            </a:r>
          </a:p>
          <a:p>
            <a:r>
              <a:rPr lang="tr-TR" sz="2400" dirty="0" smtClean="0"/>
              <a:t>Sıklıkla hasar görmeden düşer, şuur kaybı bir dakikadan uzun sürmez, yavaş yavaş kendine gelir.</a:t>
            </a:r>
          </a:p>
          <a:p>
            <a:r>
              <a:rPr lang="tr-TR" sz="2400" dirty="0" smtClean="0"/>
              <a:t>Karakteristik olarak kan basıncı ve kalp hızı düşer.</a:t>
            </a:r>
          </a:p>
          <a:p>
            <a:endParaRPr lang="tr-TR" sz="24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En önemli tanı koyma yöntemi, öyküdür.</a:t>
            </a:r>
          </a:p>
          <a:p>
            <a:r>
              <a:rPr lang="tr-TR" dirty="0" err="1" smtClean="0"/>
              <a:t>Tilt</a:t>
            </a:r>
            <a:r>
              <a:rPr lang="tr-TR" dirty="0" smtClean="0"/>
              <a:t> testi</a:t>
            </a:r>
            <a:endParaRPr lang="tr-T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fontScale="92500" lnSpcReduction="20000"/>
          </a:bodyPr>
          <a:lstStyle/>
          <a:p>
            <a:r>
              <a:rPr lang="tr-TR" dirty="0" smtClean="0"/>
              <a:t>1. Bayılmayı tetikleyebilecek olaylardan kaçının; Örneğin uzun süreli ayakta durma, uzun süreli sıcak banyo, sıcak ortamlarda karbonhidrattan zengin ağır yemeklerle beslenme, sıcak dönemlerde yetersiz sıvı alınması.</a:t>
            </a:r>
          </a:p>
          <a:p>
            <a:r>
              <a:rPr lang="tr-TR" dirty="0" smtClean="0"/>
              <a:t>2.Bayılma hissinin ilk ortaya çıkması ile birlikte tedbir alın. Yere yatarak ayaklarınızı bir sandalye yardımıyla yukarı kaldırın. Çömelmek oldukça etkili bir yöntem olup topluluk içinde daha az dikkat çekerek uygulanabilecek etkili bir harekettir. Tüm bu hareketler bacaklarınızda göllenen kanın beyin kan </a:t>
            </a:r>
            <a:r>
              <a:rPr lang="tr-TR" dirty="0" err="1" smtClean="0"/>
              <a:t>akımıolarak</a:t>
            </a:r>
            <a:r>
              <a:rPr lang="tr-TR" dirty="0" smtClean="0"/>
              <a:t> tekrar yönlendirilmesine ve şikayetlerinizin düzelmesine yardımcı olur. Yeterince iyi hissettiğinizde dikkatlice tekrar doğrulabilirsiniz. Şikayetleriniz yineler ya da </a:t>
            </a:r>
            <a:r>
              <a:rPr lang="tr-TR" dirty="0" err="1" smtClean="0"/>
              <a:t>kötülkeşirseniz</a:t>
            </a:r>
            <a:r>
              <a:rPr lang="tr-TR" dirty="0" smtClean="0"/>
              <a:t> tekrar çömelin ya da yere yatın.</a:t>
            </a:r>
            <a:endParaRPr lang="tr-TR" dirty="0"/>
          </a:p>
        </p:txBody>
      </p:sp>
      <p:sp>
        <p:nvSpPr>
          <p:cNvPr id="3" name="2 Başlık"/>
          <p:cNvSpPr>
            <a:spLocks noGrp="1"/>
          </p:cNvSpPr>
          <p:nvPr>
            <p:ph type="title"/>
          </p:nvPr>
        </p:nvSpPr>
        <p:spPr/>
        <p:txBody>
          <a:bodyPr>
            <a:normAutofit fontScale="90000"/>
          </a:bodyPr>
          <a:lstStyle/>
          <a:p>
            <a:r>
              <a:rPr lang="tr-TR" dirty="0" smtClean="0"/>
              <a:t>Bayılma Atağı Geçiren Hastalara Öneriler</a:t>
            </a:r>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pPr>
              <a:buFont typeface="Wingdings" pitchFamily="2" charset="2"/>
              <a:buChar char="Ø"/>
            </a:pPr>
            <a:r>
              <a:rPr lang="tr-TR" dirty="0" smtClean="0"/>
              <a:t>İlk kez 3 sene önce 5 yaşındayken yaz ayında oyun oynarken birden cilt rengi soluklaşmış, dudaklarda morarma olmuş ancak hasta bilincini tamamen kaybetmemiş.</a:t>
            </a:r>
          </a:p>
          <a:p>
            <a:pPr>
              <a:buFont typeface="Wingdings" pitchFamily="2" charset="2"/>
              <a:buChar char="Ø"/>
            </a:pPr>
            <a:r>
              <a:rPr lang="tr-TR" dirty="0" smtClean="0"/>
              <a:t>Yaklaşık 5 dakika kadar sürmüş.</a:t>
            </a:r>
          </a:p>
          <a:p>
            <a:pPr>
              <a:buFont typeface="Wingdings" pitchFamily="2" charset="2"/>
              <a:buChar char="Ø"/>
            </a:pPr>
            <a:r>
              <a:rPr lang="tr-TR" dirty="0" smtClean="0"/>
              <a:t>Kasılması olmamış.</a:t>
            </a:r>
          </a:p>
          <a:p>
            <a:pPr>
              <a:buFont typeface="Wingdings" pitchFamily="2" charset="2"/>
              <a:buChar char="Ø"/>
            </a:pPr>
            <a:r>
              <a:rPr lang="tr-TR" dirty="0" smtClean="0"/>
              <a:t>Gözlerde kayma olmamış.</a:t>
            </a:r>
          </a:p>
          <a:p>
            <a:pPr>
              <a:buFont typeface="Wingdings" pitchFamily="2" charset="2"/>
              <a:buChar char="Ø"/>
            </a:pPr>
            <a:r>
              <a:rPr lang="tr-TR" dirty="0" smtClean="0"/>
              <a:t>İdrar ve </a:t>
            </a:r>
            <a:r>
              <a:rPr lang="tr-TR" dirty="0" err="1" smtClean="0"/>
              <a:t>gayta</a:t>
            </a:r>
            <a:r>
              <a:rPr lang="tr-TR" dirty="0" smtClean="0"/>
              <a:t> </a:t>
            </a:r>
            <a:r>
              <a:rPr lang="tr-TR" dirty="0" err="1" smtClean="0"/>
              <a:t>inkontinansı</a:t>
            </a:r>
            <a:r>
              <a:rPr lang="tr-TR" dirty="0" smtClean="0"/>
              <a:t> olmamış.</a:t>
            </a:r>
          </a:p>
          <a:p>
            <a:pPr>
              <a:buNone/>
            </a:pPr>
            <a:endParaRPr lang="tr-TR" dirty="0" smtClean="0"/>
          </a:p>
        </p:txBody>
      </p:sp>
      <p:sp>
        <p:nvSpPr>
          <p:cNvPr id="2" name="1 Başlık"/>
          <p:cNvSpPr>
            <a:spLocks noGrp="1"/>
          </p:cNvSpPr>
          <p:nvPr>
            <p:ph type="title"/>
          </p:nvPr>
        </p:nvSpPr>
        <p:spPr/>
        <p:txBody>
          <a:bodyPr/>
          <a:lstStyle/>
          <a:p>
            <a:r>
              <a:rPr lang="tr-TR" dirty="0" smtClean="0"/>
              <a:t>Hikaye</a:t>
            </a:r>
            <a:endParaRPr lang="tr-T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fontScale="92500"/>
          </a:bodyPr>
          <a:lstStyle/>
          <a:p>
            <a:r>
              <a:rPr lang="tr-TR" dirty="0" smtClean="0"/>
              <a:t>3. Bacaklarınızı çaprazlayarak ayakta durun, ağırlığınızı sırasıyla birinden diğerinin üzerine verin ya da topuklarınızın üzerinde öne arkaya hareket edin. Bu hareketler bacak kaslarınızı aktive ederek kanın bacaklarınızdan göğsünüze yönlendirilmesine neden olur.</a:t>
            </a:r>
          </a:p>
          <a:p>
            <a:r>
              <a:rPr lang="tr-TR" dirty="0" smtClean="0"/>
              <a:t>4. Yaklaşık 2 L su için bu kadar sıvı normal bireylerde ve </a:t>
            </a:r>
            <a:r>
              <a:rPr lang="tr-TR" dirty="0" err="1" smtClean="0"/>
              <a:t>otonomik</a:t>
            </a:r>
            <a:r>
              <a:rPr lang="tr-TR" dirty="0" smtClean="0"/>
              <a:t> fonksiyon bozukluğu olan hastalarda kan basıncının yükselmesine neden olur. Bunun yanında </a:t>
            </a:r>
            <a:r>
              <a:rPr lang="tr-TR" dirty="0" err="1" smtClean="0"/>
              <a:t>vazovagal</a:t>
            </a:r>
            <a:r>
              <a:rPr lang="tr-TR" dirty="0" smtClean="0"/>
              <a:t> </a:t>
            </a:r>
            <a:r>
              <a:rPr lang="tr-TR" dirty="0" err="1" smtClean="0"/>
              <a:t>senkop</a:t>
            </a:r>
            <a:r>
              <a:rPr lang="tr-TR" dirty="0" smtClean="0"/>
              <a:t> gelişimini önlemeye yardımcı olabilir. Yeterli sıvı alımı tekrarlayan bayılma atakları olmasının </a:t>
            </a:r>
            <a:r>
              <a:rPr lang="tr-TR" dirty="0" err="1" smtClean="0"/>
              <a:t>engellleyebilir</a:t>
            </a:r>
            <a:r>
              <a:rPr lang="tr-TR" dirty="0" smtClean="0"/>
              <a:t>.</a:t>
            </a:r>
          </a:p>
        </p:txBody>
      </p:sp>
      <p:sp>
        <p:nvSpPr>
          <p:cNvPr id="3" name="2 Başlık"/>
          <p:cNvSpPr>
            <a:spLocks noGrp="1"/>
          </p:cNvSpPr>
          <p:nvPr>
            <p:ph type="title"/>
          </p:nvPr>
        </p:nvSpPr>
        <p:spPr/>
        <p:txBody>
          <a:bodyPr>
            <a:normAutofit fontScale="90000"/>
          </a:bodyPr>
          <a:lstStyle/>
          <a:p>
            <a:r>
              <a:rPr lang="tr-TR" dirty="0" smtClean="0"/>
              <a:t>Bayılma Atağı Geçiren Hastalara Öneriler</a:t>
            </a:r>
            <a:endParaRPr lang="tr-T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fontScale="92500"/>
          </a:bodyPr>
          <a:lstStyle/>
          <a:p>
            <a:r>
              <a:rPr lang="tr-TR" dirty="0" smtClean="0"/>
              <a:t>5. Eğer yeterli değilse diyetle birlikte almış olduğunuz tuz miktarını arttırın. Yemeklere tuz ekleyerek ya da spor içecekleri (yüksek miktarda mineral içeren içecekler, maden suyu) tüketerek tuz alımınızı arttırabilirsiniz. Günlük tuz tüketiminin 10 </a:t>
            </a:r>
            <a:r>
              <a:rPr lang="tr-TR" dirty="0" err="1" smtClean="0"/>
              <a:t>gr’a</a:t>
            </a:r>
            <a:r>
              <a:rPr lang="tr-TR" dirty="0" smtClean="0"/>
              <a:t> kadar arttırılması gerekebilir. Tuz alımının arttırılmasının etkileri ancak 2-3 gün sonra ortaya çıkar. Eğer hipertansiyonunuz varsa tuz alımını arttırmalısınız.</a:t>
            </a:r>
          </a:p>
          <a:p>
            <a:r>
              <a:rPr lang="tr-TR" dirty="0" smtClean="0"/>
              <a:t>6.Yatağınızın başını 10 derece kadar kaldırarak yatın. Bu hareket gece boyunca olan tuz kaybını azaltır.</a:t>
            </a:r>
          </a:p>
          <a:p>
            <a:r>
              <a:rPr lang="tr-TR" dirty="0" smtClean="0"/>
              <a:t>7. Dayanıklılığı arttırmaya yönelik yapılan sporlar yardımcı olabilir.  </a:t>
            </a:r>
            <a:endParaRPr lang="tr-TR" dirty="0"/>
          </a:p>
        </p:txBody>
      </p:sp>
      <p:sp>
        <p:nvSpPr>
          <p:cNvPr id="3" name="2 Başlık"/>
          <p:cNvSpPr>
            <a:spLocks noGrp="1"/>
          </p:cNvSpPr>
          <p:nvPr>
            <p:ph type="title"/>
          </p:nvPr>
        </p:nvSpPr>
        <p:spPr/>
        <p:txBody>
          <a:bodyPr>
            <a:normAutofit fontScale="90000"/>
          </a:bodyPr>
          <a:lstStyle/>
          <a:p>
            <a:r>
              <a:rPr lang="tr-TR" dirty="0" smtClean="0"/>
              <a:t>Bayılma Atağı Geçiren Hastalara Öneriler</a:t>
            </a:r>
            <a:endParaRPr lang="tr-T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a:p>
        </p:txBody>
      </p:sp>
      <p:pic>
        <p:nvPicPr>
          <p:cNvPr id="6" name="5 İçerik Yer Tutucusu" descr="20180131_093028.jpg"/>
          <p:cNvPicPr>
            <a:picLocks noGrp="1" noChangeAspect="1"/>
          </p:cNvPicPr>
          <p:nvPr>
            <p:ph idx="1"/>
          </p:nvPr>
        </p:nvPicPr>
        <p:blipFill>
          <a:blip r:embed="rId2" cstate="print"/>
          <a:stretch>
            <a:fillRect/>
          </a:stretch>
        </p:blipFill>
        <p:spPr>
          <a:xfrm>
            <a:off x="1979712" y="260648"/>
            <a:ext cx="4896544" cy="6408712"/>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pPr>
              <a:buNone/>
            </a:pPr>
            <a:r>
              <a:rPr lang="tr-TR" dirty="0" smtClean="0"/>
              <a:t>Seçilen bazı vakalarda;</a:t>
            </a:r>
          </a:p>
          <a:p>
            <a:pPr>
              <a:buFont typeface="Arial" pitchFamily="34" charset="0"/>
              <a:buChar char="•"/>
            </a:pPr>
            <a:r>
              <a:rPr lang="tr-TR" dirty="0" smtClean="0"/>
              <a:t>Beta </a:t>
            </a:r>
            <a:r>
              <a:rPr lang="tr-TR" dirty="0" err="1" smtClean="0"/>
              <a:t>bloker</a:t>
            </a:r>
            <a:r>
              <a:rPr lang="tr-TR" dirty="0" smtClean="0"/>
              <a:t> (</a:t>
            </a:r>
            <a:r>
              <a:rPr lang="tr-TR" dirty="0" err="1" smtClean="0"/>
              <a:t>metoprolol</a:t>
            </a:r>
            <a:r>
              <a:rPr lang="tr-TR" dirty="0" smtClean="0"/>
              <a:t> 1-2 mg/kg/gün – 6 mg/kg/gün)</a:t>
            </a:r>
          </a:p>
          <a:p>
            <a:pPr>
              <a:buFont typeface="Arial" pitchFamily="34" charset="0"/>
              <a:buChar char="•"/>
            </a:pPr>
            <a:r>
              <a:rPr lang="tr-TR" dirty="0" err="1" smtClean="0"/>
              <a:t>Fluorohidrokortizon</a:t>
            </a:r>
            <a:r>
              <a:rPr lang="tr-TR" dirty="0" smtClean="0"/>
              <a:t> ( 0,05-0,1 mg/gün)</a:t>
            </a:r>
          </a:p>
          <a:p>
            <a:pPr>
              <a:buNone/>
            </a:pPr>
            <a:r>
              <a:rPr lang="tr-TR" dirty="0" smtClean="0"/>
              <a:t>tedavileri tercih edilebilir.</a:t>
            </a:r>
            <a:endParaRPr lang="tr-TR" dirty="0"/>
          </a:p>
        </p:txBody>
      </p:sp>
      <p:sp>
        <p:nvSpPr>
          <p:cNvPr id="3" name="2 Başlık"/>
          <p:cNvSpPr>
            <a:spLocks noGrp="1"/>
          </p:cNvSpPr>
          <p:nvPr>
            <p:ph type="title"/>
          </p:nvPr>
        </p:nvSpPr>
        <p:spPr/>
        <p:txBody>
          <a:bodyPr/>
          <a:lstStyle/>
          <a:p>
            <a:r>
              <a:rPr lang="tr-TR" dirty="0" smtClean="0"/>
              <a:t>Tedavi</a:t>
            </a:r>
            <a:endParaRPr lang="tr-T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Başlık"/>
          <p:cNvSpPr>
            <a:spLocks noGrp="1"/>
          </p:cNvSpPr>
          <p:nvPr>
            <p:ph type="title"/>
          </p:nvPr>
        </p:nvSpPr>
        <p:spPr>
          <a:xfrm>
            <a:off x="457200" y="2852936"/>
            <a:ext cx="8229600" cy="1224136"/>
          </a:xfrm>
        </p:spPr>
        <p:txBody>
          <a:bodyPr/>
          <a:lstStyle/>
          <a:p>
            <a:r>
              <a:rPr lang="tr-TR" dirty="0" smtClean="0"/>
              <a:t>                    Teşekkürler…</a:t>
            </a:r>
            <a:endParaRPr lang="tr-T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t>1 yıl önce 7 yaşındayken yine yaz ayında parkta oynarken birden halsizleşip cilt rengi soluklaşmış.</a:t>
            </a:r>
          </a:p>
          <a:p>
            <a:r>
              <a:rPr lang="tr-TR" dirty="0" smtClean="0"/>
              <a:t>Bilincini kaybedip bayılmış. Yaklaşık 1 dakika sonrasında kendine gelmiş. </a:t>
            </a:r>
          </a:p>
          <a:p>
            <a:r>
              <a:rPr lang="tr-TR" dirty="0" smtClean="0"/>
              <a:t>Öncesinde göğüs ağrısı, çarpıntısı olmamış. Ancak baş dönmesi, mide bulantısı öncesinde hissetmiş.</a:t>
            </a:r>
          </a:p>
        </p:txBody>
      </p:sp>
      <p:sp>
        <p:nvSpPr>
          <p:cNvPr id="3" name="2 Başlık"/>
          <p:cNvSpPr>
            <a:spLocks noGrp="1"/>
          </p:cNvSpPr>
          <p:nvPr>
            <p:ph type="title"/>
          </p:nvPr>
        </p:nvSpPr>
        <p:spPr/>
        <p:txBody>
          <a:bodyPr/>
          <a:lstStyle/>
          <a:p>
            <a:r>
              <a:rPr lang="tr-TR" dirty="0" smtClean="0"/>
              <a:t>Hikaye</a:t>
            </a:r>
            <a:endParaRPr lang="tr-T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t>En son 2 hafta önce okula giderken aniden bayılmış. Bilinç kaybı yaklaşık 1-2 dakika sürmüş. Sonrasında kendine gelmiş. Öncesinde baş dönmesi olmuş. </a:t>
            </a:r>
          </a:p>
          <a:p>
            <a:r>
              <a:rPr lang="tr-TR" dirty="0" smtClean="0"/>
              <a:t>Hiçbirinde aç değilmiş.</a:t>
            </a:r>
          </a:p>
          <a:p>
            <a:endParaRPr lang="tr-TR" dirty="0"/>
          </a:p>
        </p:txBody>
      </p:sp>
      <p:sp>
        <p:nvSpPr>
          <p:cNvPr id="3" name="2 Başlık"/>
          <p:cNvSpPr>
            <a:spLocks noGrp="1"/>
          </p:cNvSpPr>
          <p:nvPr>
            <p:ph type="title"/>
          </p:nvPr>
        </p:nvSpPr>
        <p:spPr/>
        <p:txBody>
          <a:bodyPr/>
          <a:lstStyle/>
          <a:p>
            <a:r>
              <a:rPr lang="tr-TR" dirty="0" smtClean="0"/>
              <a:t>Hikaye</a:t>
            </a:r>
            <a:endParaRPr lang="tr-T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t>Spor ile ilgisi var mı?</a:t>
            </a:r>
          </a:p>
          <a:p>
            <a:r>
              <a:rPr lang="tr-TR" dirty="0" smtClean="0"/>
              <a:t>Çarpıntı eşlik ediyor mu?</a:t>
            </a:r>
          </a:p>
          <a:p>
            <a:r>
              <a:rPr lang="tr-TR" dirty="0" smtClean="0"/>
              <a:t>Göğüs ağrısı eşlik ediyor mu?</a:t>
            </a:r>
          </a:p>
          <a:p>
            <a:endParaRPr lang="tr-TR" dirty="0" smtClean="0"/>
          </a:p>
          <a:p>
            <a:r>
              <a:rPr lang="tr-TR" dirty="0" err="1" smtClean="0"/>
              <a:t>Senkop</a:t>
            </a:r>
            <a:r>
              <a:rPr lang="tr-TR" dirty="0" smtClean="0"/>
              <a:t> öncesi öykü</a:t>
            </a:r>
          </a:p>
          <a:p>
            <a:r>
              <a:rPr lang="tr-TR" dirty="0" err="1" smtClean="0"/>
              <a:t>Senkop</a:t>
            </a:r>
            <a:r>
              <a:rPr lang="tr-TR" dirty="0" smtClean="0"/>
              <a:t> sırasındaki öykü</a:t>
            </a:r>
          </a:p>
          <a:p>
            <a:r>
              <a:rPr lang="tr-TR" dirty="0" err="1" smtClean="0"/>
              <a:t>Senkop</a:t>
            </a:r>
            <a:r>
              <a:rPr lang="tr-TR" dirty="0" smtClean="0"/>
              <a:t> sonrası öykü</a:t>
            </a:r>
          </a:p>
          <a:p>
            <a:pPr lvl="1"/>
            <a:r>
              <a:rPr lang="tr-TR" dirty="0" smtClean="0"/>
              <a:t>Hemen kendine gelmiş mi, yoksa </a:t>
            </a:r>
            <a:r>
              <a:rPr lang="tr-TR" dirty="0" err="1" smtClean="0"/>
              <a:t>postiktal</a:t>
            </a:r>
            <a:r>
              <a:rPr lang="tr-TR" dirty="0" smtClean="0"/>
              <a:t> dönem mevcut mu?</a:t>
            </a:r>
          </a:p>
          <a:p>
            <a:endParaRPr lang="tr-TR" dirty="0" smtClean="0"/>
          </a:p>
          <a:p>
            <a:endParaRPr lang="tr-TR" dirty="0"/>
          </a:p>
        </p:txBody>
      </p:sp>
      <p:sp>
        <p:nvSpPr>
          <p:cNvPr id="3" name="2 Başlık"/>
          <p:cNvSpPr>
            <a:spLocks noGrp="1"/>
          </p:cNvSpPr>
          <p:nvPr>
            <p:ph type="title"/>
          </p:nvPr>
        </p:nvSpPr>
        <p:spPr/>
        <p:txBody>
          <a:bodyPr/>
          <a:lstStyle/>
          <a:p>
            <a:endParaRPr lang="tr-T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11560" y="260648"/>
            <a:ext cx="7356074" cy="5668971"/>
          </a:xfrm>
        </p:spPr>
        <p:txBody>
          <a:bodyPr>
            <a:normAutofit/>
          </a:bodyPr>
          <a:lstStyle/>
          <a:p>
            <a:pPr algn="ctr">
              <a:buNone/>
            </a:pPr>
            <a:r>
              <a:rPr lang="tr-TR" sz="4000" b="1" dirty="0" smtClean="0"/>
              <a:t>Özgeçmiş</a:t>
            </a:r>
          </a:p>
          <a:p>
            <a:pPr>
              <a:buNone/>
            </a:pPr>
            <a:endParaRPr lang="tr-TR" sz="1800" dirty="0" smtClean="0"/>
          </a:p>
          <a:p>
            <a:r>
              <a:rPr lang="tr-TR" sz="2800" dirty="0" err="1" smtClean="0"/>
              <a:t>Preterm</a:t>
            </a:r>
            <a:r>
              <a:rPr lang="tr-TR" sz="2800" dirty="0" smtClean="0"/>
              <a:t>: Özellik yok.</a:t>
            </a:r>
          </a:p>
          <a:p>
            <a:r>
              <a:rPr lang="tr-TR" sz="2800" dirty="0" err="1" smtClean="0"/>
              <a:t>Miad</a:t>
            </a:r>
            <a:r>
              <a:rPr lang="tr-TR" sz="2800" dirty="0" smtClean="0"/>
              <a:t>, 3600 gr, NSVY ile.</a:t>
            </a:r>
          </a:p>
          <a:p>
            <a:r>
              <a:rPr lang="tr-TR" sz="2800" dirty="0" err="1" smtClean="0"/>
              <a:t>Postnatal</a:t>
            </a:r>
            <a:r>
              <a:rPr lang="tr-TR" sz="2800" dirty="0" smtClean="0"/>
              <a:t>: Özellik yok.</a:t>
            </a:r>
          </a:p>
          <a:p>
            <a:pPr algn="just">
              <a:buNone/>
            </a:pPr>
            <a:endParaRPr lang="tr-TR" sz="1800" b="1" dirty="0" smtClean="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pPr>
              <a:buClr>
                <a:schemeClr val="tx2"/>
              </a:buClr>
            </a:pPr>
            <a:r>
              <a:rPr lang="tr-TR" sz="2800" dirty="0" smtClean="0"/>
              <a:t>Anne: 33 yaşında, sağ/sağlıklı.</a:t>
            </a:r>
          </a:p>
          <a:p>
            <a:pPr>
              <a:buClr>
                <a:schemeClr val="tx2"/>
              </a:buClr>
            </a:pPr>
            <a:r>
              <a:rPr lang="tr-TR" sz="2800" dirty="0" smtClean="0"/>
              <a:t>Baba: 33 yaşında, sağ/sağlıklı.</a:t>
            </a:r>
          </a:p>
          <a:p>
            <a:pPr>
              <a:buNone/>
            </a:pPr>
            <a:endParaRPr lang="tr-TR" sz="2800" dirty="0" smtClean="0"/>
          </a:p>
          <a:p>
            <a:pPr>
              <a:buNone/>
            </a:pPr>
            <a:r>
              <a:rPr lang="tr-TR" sz="2800" dirty="0" smtClean="0"/>
              <a:t>Anne ve baba arasında akrabalık yok.</a:t>
            </a:r>
          </a:p>
          <a:p>
            <a:pPr>
              <a:buNone/>
            </a:pPr>
            <a:r>
              <a:rPr lang="tr-TR" sz="2800" b="1" dirty="0" smtClean="0"/>
              <a:t>Ailede 40 yaş altı nedeni bilinmeyen ani ölüm: yok.</a:t>
            </a:r>
          </a:p>
          <a:p>
            <a:pPr>
              <a:buNone/>
            </a:pPr>
            <a:endParaRPr lang="tr-TR" sz="2800" dirty="0" smtClean="0"/>
          </a:p>
          <a:p>
            <a:pPr marL="457200" indent="-457200">
              <a:buClr>
                <a:schemeClr val="tx1">
                  <a:lumMod val="85000"/>
                  <a:lumOff val="15000"/>
                </a:schemeClr>
              </a:buClr>
              <a:buNone/>
            </a:pPr>
            <a:r>
              <a:rPr lang="tr-TR" sz="2800" dirty="0" smtClean="0"/>
              <a:t>1.Çocuk:Hastamız.</a:t>
            </a:r>
          </a:p>
          <a:p>
            <a:pPr>
              <a:buClr>
                <a:schemeClr val="tx1">
                  <a:lumMod val="85000"/>
                  <a:lumOff val="15000"/>
                </a:schemeClr>
              </a:buClr>
              <a:buFont typeface="Wingdings" pitchFamily="2" charset="2"/>
              <a:buChar char="Ø"/>
            </a:pPr>
            <a:endParaRPr lang="tr-TR" sz="2400" dirty="0" smtClean="0"/>
          </a:p>
        </p:txBody>
      </p:sp>
      <p:sp>
        <p:nvSpPr>
          <p:cNvPr id="2" name="1 Başlık"/>
          <p:cNvSpPr>
            <a:spLocks noGrp="1"/>
          </p:cNvSpPr>
          <p:nvPr>
            <p:ph type="title"/>
          </p:nvPr>
        </p:nvSpPr>
        <p:spPr/>
        <p:txBody>
          <a:bodyPr/>
          <a:lstStyle/>
          <a:p>
            <a:pPr algn="ctr"/>
            <a:r>
              <a:rPr lang="tr-TR" b="1" dirty="0" err="1" smtClean="0"/>
              <a:t>Soygeçmiş</a:t>
            </a:r>
            <a:endParaRPr lang="tr-TR"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p:txBody>
          <a:bodyPr>
            <a:normAutofit/>
          </a:bodyPr>
          <a:lstStyle/>
          <a:p>
            <a:r>
              <a:rPr lang="tr-TR" b="1" dirty="0" smtClean="0"/>
              <a:t>Ateş: </a:t>
            </a:r>
            <a:r>
              <a:rPr lang="tr-TR" dirty="0" smtClean="0"/>
              <a:t> 36,5</a:t>
            </a:r>
            <a:r>
              <a:rPr lang="en-US" altLang="tr-TR" dirty="0" smtClean="0">
                <a:cs typeface="Arial" charset="0"/>
              </a:rPr>
              <a:t>°</a:t>
            </a:r>
            <a:r>
              <a:rPr lang="tr-TR" altLang="tr-TR" dirty="0" smtClean="0">
                <a:cs typeface="Arial" charset="0"/>
              </a:rPr>
              <a:t>C</a:t>
            </a:r>
            <a:endParaRPr lang="tr-TR" dirty="0" smtClean="0"/>
          </a:p>
          <a:p>
            <a:r>
              <a:rPr lang="tr-TR" b="1" dirty="0" smtClean="0"/>
              <a:t>Nabız: </a:t>
            </a:r>
            <a:r>
              <a:rPr lang="tr-TR" dirty="0" smtClean="0"/>
              <a:t>103/</a:t>
            </a:r>
            <a:r>
              <a:rPr lang="tr-TR" dirty="0" err="1" smtClean="0"/>
              <a:t>dk</a:t>
            </a:r>
            <a:endParaRPr lang="tr-TR" dirty="0" smtClean="0"/>
          </a:p>
          <a:p>
            <a:r>
              <a:rPr lang="tr-TR" b="1" dirty="0" smtClean="0"/>
              <a:t>TA: </a:t>
            </a:r>
            <a:r>
              <a:rPr lang="tr-TR" dirty="0" smtClean="0"/>
              <a:t> 116/78 mm </a:t>
            </a:r>
            <a:r>
              <a:rPr lang="tr-TR" dirty="0" err="1" smtClean="0"/>
              <a:t>Hg</a:t>
            </a:r>
            <a:endParaRPr lang="tr-TR" dirty="0" smtClean="0"/>
          </a:p>
          <a:p>
            <a:r>
              <a:rPr lang="tr-TR" b="1" dirty="0" smtClean="0"/>
              <a:t>SS: </a:t>
            </a:r>
            <a:r>
              <a:rPr lang="tr-TR" dirty="0" smtClean="0"/>
              <a:t>24/</a:t>
            </a:r>
            <a:r>
              <a:rPr lang="tr-TR" dirty="0" err="1" smtClean="0"/>
              <a:t>dk</a:t>
            </a:r>
            <a:endParaRPr lang="tr-TR" dirty="0" smtClean="0"/>
          </a:p>
          <a:p>
            <a:r>
              <a:rPr lang="tr-TR" b="1" dirty="0" smtClean="0"/>
              <a:t>Sp02: </a:t>
            </a:r>
            <a:r>
              <a:rPr lang="tr-TR" dirty="0" smtClean="0"/>
              <a:t>%100</a:t>
            </a:r>
          </a:p>
        </p:txBody>
      </p:sp>
      <p:sp>
        <p:nvSpPr>
          <p:cNvPr id="4" name="3 İçerik Yer Tutucusu"/>
          <p:cNvSpPr>
            <a:spLocks noGrp="1"/>
          </p:cNvSpPr>
          <p:nvPr>
            <p:ph sz="half" idx="2"/>
          </p:nvPr>
        </p:nvSpPr>
        <p:spPr/>
        <p:txBody>
          <a:bodyPr>
            <a:normAutofit/>
          </a:bodyPr>
          <a:lstStyle/>
          <a:p>
            <a:r>
              <a:rPr lang="tr-TR" b="1" dirty="0" smtClean="0"/>
              <a:t>Boy: 134</a:t>
            </a:r>
            <a:r>
              <a:rPr lang="tr-TR" dirty="0" smtClean="0"/>
              <a:t> cm (25-50p)</a:t>
            </a:r>
          </a:p>
          <a:p>
            <a:r>
              <a:rPr lang="tr-TR" b="1" dirty="0" smtClean="0"/>
              <a:t>Kilo: 25,4</a:t>
            </a:r>
            <a:r>
              <a:rPr lang="tr-TR" dirty="0" smtClean="0"/>
              <a:t> kg (3-25p)</a:t>
            </a:r>
          </a:p>
          <a:p>
            <a:pPr>
              <a:buNone/>
            </a:pPr>
            <a:endParaRPr lang="tr-TR" dirty="0"/>
          </a:p>
        </p:txBody>
      </p:sp>
      <p:sp>
        <p:nvSpPr>
          <p:cNvPr id="2" name="1 Başlık"/>
          <p:cNvSpPr>
            <a:spLocks noGrp="1"/>
          </p:cNvSpPr>
          <p:nvPr>
            <p:ph type="title"/>
          </p:nvPr>
        </p:nvSpPr>
        <p:spPr/>
        <p:txBody>
          <a:bodyPr/>
          <a:lstStyle/>
          <a:p>
            <a:pPr algn="ctr"/>
            <a:r>
              <a:rPr lang="tr-TR" b="1" dirty="0" smtClean="0"/>
              <a:t>Fizik Muayene</a:t>
            </a:r>
            <a:endParaRPr lang="tr-TR" b="1"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labalık">
  <a:themeElements>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rtalama">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Kalabalı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3766</TotalTime>
  <Words>1219</Words>
  <Application>Microsoft Office PowerPoint</Application>
  <PresentationFormat>Ekran Gösterisi (4:3)</PresentationFormat>
  <Paragraphs>210</Paragraphs>
  <Slides>34</Slides>
  <Notes>0</Notes>
  <HiddenSlides>0</HiddenSlides>
  <MMClips>0</MMClips>
  <ScaleCrop>false</ScaleCrop>
  <HeadingPairs>
    <vt:vector size="4" baseType="variant">
      <vt:variant>
        <vt:lpstr>Tema</vt:lpstr>
      </vt:variant>
      <vt:variant>
        <vt:i4>1</vt:i4>
      </vt:variant>
      <vt:variant>
        <vt:lpstr>Slayt Başlıkları</vt:lpstr>
      </vt:variant>
      <vt:variant>
        <vt:i4>34</vt:i4>
      </vt:variant>
    </vt:vector>
  </HeadingPairs>
  <TitlesOfParts>
    <vt:vector size="35" baseType="lpstr">
      <vt:lpstr>Kalabalık</vt:lpstr>
      <vt:lpstr>Slayt 1</vt:lpstr>
      <vt:lpstr>Olgu</vt:lpstr>
      <vt:lpstr>Hikaye</vt:lpstr>
      <vt:lpstr>Hikaye</vt:lpstr>
      <vt:lpstr>Hikaye</vt:lpstr>
      <vt:lpstr>Slayt 6</vt:lpstr>
      <vt:lpstr>Slayt 7</vt:lpstr>
      <vt:lpstr>Soygeçmiş</vt:lpstr>
      <vt:lpstr>Fizik Muayene</vt:lpstr>
      <vt:lpstr>Fizik Muayene</vt:lpstr>
      <vt:lpstr>Fizik Muayene</vt:lpstr>
      <vt:lpstr>Laboratuar</vt:lpstr>
      <vt:lpstr>Slayt 13</vt:lpstr>
      <vt:lpstr>EKG</vt:lpstr>
      <vt:lpstr>EKO</vt:lpstr>
      <vt:lpstr>Senkop-Presenkop</vt:lpstr>
      <vt:lpstr>Slayt 17</vt:lpstr>
      <vt:lpstr>Senkop Nedenleri Otonomik (Nonkardiyak) </vt:lpstr>
      <vt:lpstr>Senkop Nedenleri Kardiyak</vt:lpstr>
      <vt:lpstr>Senkop Nedenleri Nöropsikiyatrik</vt:lpstr>
      <vt:lpstr>Senkop Nedenleri Metabolik</vt:lpstr>
      <vt:lpstr>Klinik Seyir</vt:lpstr>
      <vt:lpstr>Slayt 23</vt:lpstr>
      <vt:lpstr>Tilt Testi Endikasyonları</vt:lpstr>
      <vt:lpstr>Tilt Testi Kontrendikasyonları</vt:lpstr>
      <vt:lpstr>Slayt 26</vt:lpstr>
      <vt:lpstr>Vazovagal Senkop (Basit senkop, Nörokardiyojenik senkop, Nöral ilişkili senkop)</vt:lpstr>
      <vt:lpstr>Slayt 28</vt:lpstr>
      <vt:lpstr>Bayılma Atağı Geçiren Hastalara Öneriler</vt:lpstr>
      <vt:lpstr>Bayılma Atağı Geçiren Hastalara Öneriler</vt:lpstr>
      <vt:lpstr>Bayılma Atağı Geçiren Hastalara Öneriler</vt:lpstr>
      <vt:lpstr>Slayt 32</vt:lpstr>
      <vt:lpstr>Tedavi</vt:lpstr>
      <vt:lpstr>                    Teşekkürler…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user</dc:creator>
  <cp:lastModifiedBy>user</cp:lastModifiedBy>
  <cp:revision>247</cp:revision>
  <dcterms:created xsi:type="dcterms:W3CDTF">2017-06-06T06:20:58Z</dcterms:created>
  <dcterms:modified xsi:type="dcterms:W3CDTF">2018-02-22T12:56:18Z</dcterms:modified>
</cp:coreProperties>
</file>