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77" r:id="rId4"/>
    <p:sldId id="278" r:id="rId5"/>
    <p:sldId id="281" r:id="rId6"/>
    <p:sldId id="279" r:id="rId7"/>
    <p:sldId id="280" r:id="rId8"/>
    <p:sldId id="282" r:id="rId9"/>
    <p:sldId id="285" r:id="rId10"/>
    <p:sldId id="257" r:id="rId11"/>
    <p:sldId id="258" r:id="rId12"/>
    <p:sldId id="261" r:id="rId13"/>
    <p:sldId id="262" r:id="rId14"/>
    <p:sldId id="290" r:id="rId15"/>
    <p:sldId id="263" r:id="rId16"/>
    <p:sldId id="264" r:id="rId17"/>
    <p:sldId id="259" r:id="rId18"/>
    <p:sldId id="260" r:id="rId19"/>
    <p:sldId id="266" r:id="rId20"/>
    <p:sldId id="267" r:id="rId21"/>
    <p:sldId id="268" r:id="rId22"/>
    <p:sldId id="269" r:id="rId23"/>
    <p:sldId id="270" r:id="rId24"/>
    <p:sldId id="288" r:id="rId25"/>
    <p:sldId id="271" r:id="rId26"/>
    <p:sldId id="291" r:id="rId27"/>
    <p:sldId id="272" r:id="rId28"/>
    <p:sldId id="286" r:id="rId29"/>
    <p:sldId id="273" r:id="rId30"/>
    <p:sldId id="287" r:id="rId31"/>
    <p:sldId id="274" r:id="rId32"/>
    <p:sldId id="289" r:id="rId33"/>
    <p:sldId id="275" r:id="rId3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2CEAD15-9F9D-4FAE-A822-5C3F53C371DF}" type="datetimeFigureOut">
              <a:rPr lang="tr-TR" smtClean="0"/>
              <a:pPr/>
              <a:t>27.12.2012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80497F8-A966-4DA9-9E20-C45FFF8DA95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AD15-9F9D-4FAE-A822-5C3F53C371DF}" type="datetimeFigureOut">
              <a:rPr lang="tr-TR" smtClean="0"/>
              <a:pPr/>
              <a:t>27.12.2012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97F8-A966-4DA9-9E20-C45FFF8DA95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AD15-9F9D-4FAE-A822-5C3F53C371DF}" type="datetimeFigureOut">
              <a:rPr lang="tr-TR" smtClean="0"/>
              <a:pPr/>
              <a:t>27.12.2012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97F8-A966-4DA9-9E20-C45FFF8DA95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AD15-9F9D-4FAE-A822-5C3F53C371DF}" type="datetimeFigureOut">
              <a:rPr lang="tr-TR" smtClean="0"/>
              <a:pPr/>
              <a:t>27.12.2012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97F8-A966-4DA9-9E20-C45FFF8DA95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AD15-9F9D-4FAE-A822-5C3F53C371DF}" type="datetimeFigureOut">
              <a:rPr lang="tr-TR" smtClean="0"/>
              <a:pPr/>
              <a:t>27.12.2012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97F8-A966-4DA9-9E20-C45FFF8DA95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AD15-9F9D-4FAE-A822-5C3F53C371DF}" type="datetimeFigureOut">
              <a:rPr lang="tr-TR" smtClean="0"/>
              <a:pPr/>
              <a:t>27.12.2012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97F8-A966-4DA9-9E20-C45FFF8DA95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CEAD15-9F9D-4FAE-A822-5C3F53C371DF}" type="datetimeFigureOut">
              <a:rPr lang="tr-TR" smtClean="0"/>
              <a:pPr/>
              <a:t>27.12.2012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0497F8-A966-4DA9-9E20-C45FFF8DA95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2CEAD15-9F9D-4FAE-A822-5C3F53C371DF}" type="datetimeFigureOut">
              <a:rPr lang="tr-TR" smtClean="0"/>
              <a:pPr/>
              <a:t>27.12.2012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80497F8-A966-4DA9-9E20-C45FFF8DA95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AD15-9F9D-4FAE-A822-5C3F53C371DF}" type="datetimeFigureOut">
              <a:rPr lang="tr-TR" smtClean="0"/>
              <a:pPr/>
              <a:t>27.12.2012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97F8-A966-4DA9-9E20-C45FFF8DA95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AD15-9F9D-4FAE-A822-5C3F53C371DF}" type="datetimeFigureOut">
              <a:rPr lang="tr-TR" smtClean="0"/>
              <a:pPr/>
              <a:t>27.12.2012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97F8-A966-4DA9-9E20-C45FFF8DA95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AD15-9F9D-4FAE-A822-5C3F53C371DF}" type="datetimeFigureOut">
              <a:rPr lang="tr-TR" smtClean="0"/>
              <a:pPr/>
              <a:t>27.12.2012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97F8-A966-4DA9-9E20-C45FFF8DA95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2CEAD15-9F9D-4FAE-A822-5C3F53C371DF}" type="datetimeFigureOut">
              <a:rPr lang="tr-TR" smtClean="0"/>
              <a:pPr/>
              <a:t>27.12.2012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80497F8-A966-4DA9-9E20-C45FFF8DA95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OLGU SUNUMU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Sinüzit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Sinüzit, çocuklar ve ergenlerde önemli düzeyde </a:t>
            </a:r>
            <a:r>
              <a:rPr lang="tr-TR" dirty="0" err="1" smtClean="0"/>
              <a:t>morbidite</a:t>
            </a:r>
            <a:r>
              <a:rPr lang="tr-TR" dirty="0" smtClean="0"/>
              <a:t> ve komplikasyonlara sebep olan sık bir hastalıktır.</a:t>
            </a:r>
          </a:p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Sinüzit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 sinüzitin iki tipi vardır: </a:t>
            </a:r>
            <a:r>
              <a:rPr lang="tr-TR" dirty="0" err="1"/>
              <a:t>V</a:t>
            </a:r>
            <a:r>
              <a:rPr lang="tr-TR" dirty="0" err="1" smtClean="0"/>
              <a:t>iral</a:t>
            </a:r>
            <a:r>
              <a:rPr lang="tr-TR" dirty="0" smtClean="0"/>
              <a:t> ve Bakteriyel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AKUT BAKTERİYEL SİNÜZİT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Rhinosinusitis</a:t>
            </a:r>
            <a:r>
              <a:rPr lang="tr-TR" dirty="0" smtClean="0"/>
              <a:t> burun ve sinüslerin her ikisini de  içeren enfeksiyonlar için kullanılan bir terimdir. </a:t>
            </a:r>
          </a:p>
          <a:p>
            <a:r>
              <a:rPr lang="tr-TR" dirty="0" smtClean="0"/>
              <a:t>Bakteriyel sinüzit akut, </a:t>
            </a:r>
            <a:r>
              <a:rPr lang="tr-TR" dirty="0" err="1" smtClean="0"/>
              <a:t>subakut</a:t>
            </a:r>
            <a:r>
              <a:rPr lang="tr-TR" dirty="0" smtClean="0"/>
              <a:t> veya kronik bir enfeksiyon olabilir.</a:t>
            </a:r>
          </a:p>
          <a:p>
            <a:r>
              <a:rPr lang="tr-TR" dirty="0" smtClean="0"/>
              <a:t>Akut bakteriyel sinüzit 30 gün içinde tam iyileşme gösteren </a:t>
            </a:r>
            <a:r>
              <a:rPr lang="tr-TR" dirty="0" err="1" smtClean="0"/>
              <a:t>paranasal</a:t>
            </a:r>
            <a:r>
              <a:rPr lang="tr-TR" dirty="0" smtClean="0"/>
              <a:t> sinüslerin bakteriyel enfeksiyonudur.</a:t>
            </a:r>
          </a:p>
          <a:p>
            <a:r>
              <a:rPr lang="tr-TR" dirty="0" err="1" smtClean="0"/>
              <a:t>Subakut</a:t>
            </a:r>
            <a:r>
              <a:rPr lang="tr-TR" dirty="0" smtClean="0"/>
              <a:t> bakteriyel sinüzit 30 ila 90 gün arasında, kronik sinüzit 90 günden daha uzun sürede iyileşen enfeksiyonlar şeklinde tanımlanır.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Patofizyoloji</a:t>
            </a:r>
            <a:r>
              <a:rPr lang="tr-TR" dirty="0" smtClean="0"/>
              <a:t>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• Sinüsler </a:t>
            </a:r>
            <a:r>
              <a:rPr lang="tr-TR" dirty="0" err="1" smtClean="0"/>
              <a:t>siliyalı</a:t>
            </a:r>
            <a:r>
              <a:rPr lang="tr-TR" dirty="0" smtClean="0"/>
              <a:t> </a:t>
            </a:r>
            <a:r>
              <a:rPr lang="tr-TR" dirty="0" err="1" smtClean="0"/>
              <a:t>kolumnar</a:t>
            </a:r>
            <a:r>
              <a:rPr lang="tr-TR" dirty="0" smtClean="0"/>
              <a:t> </a:t>
            </a:r>
            <a:r>
              <a:rPr lang="tr-TR" dirty="0" err="1" smtClean="0"/>
              <a:t>epitel</a:t>
            </a:r>
            <a:r>
              <a:rPr lang="tr-TR" dirty="0" smtClean="0"/>
              <a:t> ile kaplı hava boşluklarıdır, mukusu iterek mukus </a:t>
            </a:r>
            <a:r>
              <a:rPr lang="tr-TR" dirty="0" err="1" smtClean="0"/>
              <a:t>klirensine</a:t>
            </a:r>
            <a:r>
              <a:rPr lang="tr-TR" dirty="0" smtClean="0"/>
              <a:t> yardımcı olurlar ve </a:t>
            </a:r>
            <a:r>
              <a:rPr lang="tr-TR" dirty="0" err="1" smtClean="0"/>
              <a:t>debris</a:t>
            </a:r>
            <a:r>
              <a:rPr lang="tr-TR" dirty="0" smtClean="0"/>
              <a:t> </a:t>
            </a:r>
            <a:r>
              <a:rPr lang="tr-TR" dirty="0" err="1" smtClean="0"/>
              <a:t>sinum</a:t>
            </a:r>
            <a:r>
              <a:rPr lang="tr-TR" dirty="0" smtClean="0"/>
              <a:t> </a:t>
            </a:r>
            <a:r>
              <a:rPr lang="tr-TR" dirty="0" err="1" smtClean="0"/>
              <a:t>ostiumları</a:t>
            </a:r>
            <a:r>
              <a:rPr lang="tr-TR" dirty="0" smtClean="0"/>
              <a:t> ile </a:t>
            </a:r>
            <a:r>
              <a:rPr lang="tr-TR" dirty="0" err="1" smtClean="0"/>
              <a:t>nasal</a:t>
            </a:r>
            <a:r>
              <a:rPr lang="tr-TR" dirty="0" smtClean="0"/>
              <a:t> </a:t>
            </a:r>
            <a:r>
              <a:rPr lang="tr-TR" dirty="0" err="1" smtClean="0"/>
              <a:t>kavite</a:t>
            </a:r>
            <a:r>
              <a:rPr lang="tr-TR" dirty="0" smtClean="0"/>
              <a:t> içine atılır.</a:t>
            </a:r>
          </a:p>
          <a:p>
            <a:pPr>
              <a:buNone/>
            </a:pPr>
            <a:r>
              <a:rPr lang="tr-TR" dirty="0" smtClean="0"/>
              <a:t>• </a:t>
            </a:r>
            <a:r>
              <a:rPr lang="tr-TR" dirty="0" err="1" smtClean="0"/>
              <a:t>Ostiumların</a:t>
            </a:r>
            <a:r>
              <a:rPr lang="tr-TR" dirty="0" smtClean="0"/>
              <a:t> mukus tarafından kapatılması ve </a:t>
            </a:r>
            <a:r>
              <a:rPr lang="tr-TR" dirty="0" err="1" smtClean="0"/>
              <a:t>inflamasyon</a:t>
            </a:r>
            <a:r>
              <a:rPr lang="tr-TR" dirty="0" smtClean="0"/>
              <a:t> bakteriyel sinüzit için </a:t>
            </a:r>
            <a:r>
              <a:rPr lang="tr-TR" dirty="0" err="1" smtClean="0"/>
              <a:t>predispozandır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Patofizyoloji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Etmoid</a:t>
            </a:r>
            <a:r>
              <a:rPr lang="tr-TR" dirty="0" smtClean="0"/>
              <a:t> ve </a:t>
            </a:r>
            <a:r>
              <a:rPr lang="tr-TR" dirty="0" err="1" smtClean="0"/>
              <a:t>maksiller</a:t>
            </a:r>
            <a:r>
              <a:rPr lang="tr-TR" dirty="0" smtClean="0"/>
              <a:t> sinüsler doğumda mevcuttur ve çocuklarda en sık sinüzit nedenleridir. </a:t>
            </a:r>
          </a:p>
          <a:p>
            <a:pPr>
              <a:buNone/>
            </a:pPr>
            <a:r>
              <a:rPr lang="tr-TR" dirty="0" smtClean="0"/>
              <a:t>• </a:t>
            </a:r>
            <a:r>
              <a:rPr lang="tr-TR" dirty="0" err="1" smtClean="0"/>
              <a:t>Sfenoid</a:t>
            </a:r>
            <a:r>
              <a:rPr lang="tr-TR" dirty="0" smtClean="0"/>
              <a:t> sinüsler 3-5 yaşlarda oluşur.</a:t>
            </a:r>
          </a:p>
          <a:p>
            <a:pPr>
              <a:buNone/>
            </a:pPr>
            <a:r>
              <a:rPr lang="tr-TR" dirty="0" smtClean="0"/>
              <a:t>• </a:t>
            </a:r>
            <a:r>
              <a:rPr lang="tr-TR" dirty="0" err="1" smtClean="0"/>
              <a:t>Frontal</a:t>
            </a:r>
            <a:r>
              <a:rPr lang="tr-TR" dirty="0" smtClean="0"/>
              <a:t> sinüsler 7-8 </a:t>
            </a:r>
            <a:r>
              <a:rPr lang="tr-TR" dirty="0" smtClean="0"/>
              <a:t>yaşından sonra ortaya çıkarlar.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Akut Bakteriyel Sinüzit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• Akut bakteriyel sinüzitin en sık </a:t>
            </a:r>
            <a:r>
              <a:rPr lang="tr-TR" dirty="0" err="1" smtClean="0"/>
              <a:t>predispozan</a:t>
            </a:r>
            <a:r>
              <a:rPr lang="tr-TR" dirty="0" smtClean="0"/>
              <a:t> faktörleri;</a:t>
            </a:r>
          </a:p>
          <a:p>
            <a:pPr>
              <a:buNone/>
            </a:pPr>
            <a:r>
              <a:rPr lang="tr-TR" dirty="0" smtClean="0"/>
              <a:t>– Vakaların %80 de </a:t>
            </a:r>
            <a:r>
              <a:rPr lang="tr-TR" dirty="0" err="1" smtClean="0"/>
              <a:t>viral</a:t>
            </a:r>
            <a:r>
              <a:rPr lang="tr-TR" dirty="0" smtClean="0"/>
              <a:t> </a:t>
            </a:r>
            <a:r>
              <a:rPr lang="tr-TR" dirty="0" err="1" smtClean="0"/>
              <a:t>rinosinüzite</a:t>
            </a:r>
            <a:r>
              <a:rPr lang="tr-TR" dirty="0" smtClean="0"/>
              <a:t> </a:t>
            </a:r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diffüz</a:t>
            </a:r>
            <a:r>
              <a:rPr lang="tr-TR" dirty="0" smtClean="0"/>
              <a:t>  </a:t>
            </a:r>
            <a:r>
              <a:rPr lang="tr-TR" dirty="0" err="1" smtClean="0"/>
              <a:t>mukozit</a:t>
            </a:r>
            <a:r>
              <a:rPr lang="tr-TR" dirty="0" smtClean="0"/>
              <a:t>,</a:t>
            </a:r>
          </a:p>
          <a:p>
            <a:pPr>
              <a:buNone/>
            </a:pPr>
            <a:r>
              <a:rPr lang="tr-TR" dirty="0" smtClean="0"/>
              <a:t>– Vakaların %20 de ise alerjik </a:t>
            </a:r>
            <a:r>
              <a:rPr lang="tr-TR" dirty="0" err="1" smtClean="0"/>
              <a:t>inflamasyondur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• Daha az görülen </a:t>
            </a:r>
            <a:r>
              <a:rPr lang="tr-TR" dirty="0" err="1" smtClean="0"/>
              <a:t>predispozan</a:t>
            </a:r>
            <a:r>
              <a:rPr lang="tr-TR" dirty="0" smtClean="0"/>
              <a:t> faktörler;</a:t>
            </a:r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Allerjik</a:t>
            </a:r>
            <a:r>
              <a:rPr lang="tr-TR" dirty="0" smtClean="0"/>
              <a:t> </a:t>
            </a:r>
            <a:r>
              <a:rPr lang="tr-TR" dirty="0" err="1" smtClean="0"/>
              <a:t>rinit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Kistik</a:t>
            </a:r>
            <a:r>
              <a:rPr lang="tr-TR" dirty="0" smtClean="0"/>
              <a:t> </a:t>
            </a:r>
            <a:r>
              <a:rPr lang="tr-TR" dirty="0" err="1" smtClean="0"/>
              <a:t>fibrozis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– Yetersiz veya </a:t>
            </a:r>
            <a:r>
              <a:rPr lang="tr-TR" dirty="0" err="1" smtClean="0"/>
              <a:t>disfonksiyonel</a:t>
            </a:r>
            <a:r>
              <a:rPr lang="tr-TR" dirty="0" smtClean="0"/>
              <a:t> </a:t>
            </a:r>
            <a:r>
              <a:rPr lang="tr-TR" dirty="0" err="1" smtClean="0"/>
              <a:t>immünoglobulinler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Siliyer</a:t>
            </a:r>
            <a:r>
              <a:rPr lang="tr-TR" dirty="0" smtClean="0"/>
              <a:t> </a:t>
            </a:r>
            <a:r>
              <a:rPr lang="tr-TR" dirty="0" err="1" smtClean="0"/>
              <a:t>diskinezi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– Anatomik anormalliklerdir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Etyoloji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• Akut bakteriyel sinüzitin en yaygın nedeni </a:t>
            </a:r>
            <a:r>
              <a:rPr lang="tr-TR" dirty="0" err="1" smtClean="0"/>
              <a:t>Streptococcus</a:t>
            </a:r>
            <a:r>
              <a:rPr lang="tr-TR" dirty="0" smtClean="0"/>
              <a:t> </a:t>
            </a:r>
            <a:r>
              <a:rPr lang="tr-TR" dirty="0" err="1" smtClean="0"/>
              <a:t>pneumoniae</a:t>
            </a:r>
            <a:r>
              <a:rPr lang="tr-TR" dirty="0" smtClean="0"/>
              <a:t> dır, akut sinüzitli çocukların %30 </a:t>
            </a:r>
            <a:r>
              <a:rPr lang="tr-TR" dirty="0" err="1" smtClean="0"/>
              <a:t>nun</a:t>
            </a:r>
            <a:r>
              <a:rPr lang="tr-TR" dirty="0" smtClean="0"/>
              <a:t> nedenidir.</a:t>
            </a:r>
          </a:p>
          <a:p>
            <a:pPr>
              <a:buNone/>
            </a:pPr>
            <a:r>
              <a:rPr lang="tr-TR" dirty="0" smtClean="0"/>
              <a:t>• Tiplendirilemeyen </a:t>
            </a:r>
            <a:r>
              <a:rPr lang="tr-TR" dirty="0" err="1" smtClean="0"/>
              <a:t>Haemophilus</a:t>
            </a:r>
            <a:r>
              <a:rPr lang="tr-TR" dirty="0" smtClean="0"/>
              <a:t> </a:t>
            </a:r>
            <a:r>
              <a:rPr lang="tr-TR" dirty="0" err="1" smtClean="0"/>
              <a:t>influenzae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Moraxella</a:t>
            </a:r>
            <a:r>
              <a:rPr lang="tr-TR" dirty="0" smtClean="0"/>
              <a:t> </a:t>
            </a:r>
            <a:r>
              <a:rPr lang="tr-TR" dirty="0" err="1" smtClean="0"/>
              <a:t>catarrhalis</a:t>
            </a:r>
            <a:r>
              <a:rPr lang="tr-TR" dirty="0" smtClean="0"/>
              <a:t> her biri çocuklarda %20 nedendir.</a:t>
            </a:r>
          </a:p>
          <a:p>
            <a:pPr>
              <a:buNone/>
            </a:pPr>
            <a:r>
              <a:rPr lang="tr-TR" dirty="0" smtClean="0"/>
              <a:t>• Bu en sık patojenlere ek olarak, kronik sinüzite </a:t>
            </a:r>
            <a:r>
              <a:rPr lang="tr-TR" dirty="0" err="1" smtClean="0"/>
              <a:t>Staphylococcus</a:t>
            </a:r>
            <a:r>
              <a:rPr lang="tr-TR" dirty="0" smtClean="0"/>
              <a:t> </a:t>
            </a:r>
            <a:r>
              <a:rPr lang="tr-TR" dirty="0" err="1" smtClean="0"/>
              <a:t>aureus</a:t>
            </a:r>
            <a:r>
              <a:rPr lang="tr-TR" dirty="0" smtClean="0"/>
              <a:t>, </a:t>
            </a:r>
            <a:r>
              <a:rPr lang="tr-TR" dirty="0" err="1" smtClean="0"/>
              <a:t>anaerobes</a:t>
            </a:r>
            <a:r>
              <a:rPr lang="tr-TR" dirty="0" smtClean="0"/>
              <a:t> ve çocuklarda nadiren </a:t>
            </a:r>
            <a:r>
              <a:rPr lang="tr-TR" dirty="0" err="1" smtClean="0"/>
              <a:t>Aspergillus</a:t>
            </a:r>
            <a:r>
              <a:rPr lang="tr-TR" dirty="0" smtClean="0"/>
              <a:t>, </a:t>
            </a:r>
            <a:r>
              <a:rPr lang="tr-TR" dirty="0" err="1" smtClean="0"/>
              <a:t>Fusarium</a:t>
            </a:r>
            <a:r>
              <a:rPr lang="tr-TR" dirty="0" smtClean="0"/>
              <a:t>, </a:t>
            </a:r>
            <a:r>
              <a:rPr lang="tr-TR" dirty="0" err="1" smtClean="0"/>
              <a:t>Bipolaris</a:t>
            </a:r>
            <a:r>
              <a:rPr lang="tr-TR" dirty="0" smtClean="0"/>
              <a:t>, </a:t>
            </a:r>
            <a:r>
              <a:rPr lang="tr-TR" dirty="0" err="1" smtClean="0"/>
              <a:t>Curvularia</a:t>
            </a:r>
            <a:r>
              <a:rPr lang="tr-TR" dirty="0" smtClean="0"/>
              <a:t> </a:t>
            </a:r>
            <a:r>
              <a:rPr lang="tr-TR" dirty="0" err="1" smtClean="0"/>
              <a:t>lunata</a:t>
            </a:r>
            <a:r>
              <a:rPr lang="tr-TR" dirty="0" smtClean="0"/>
              <a:t> ve </a:t>
            </a:r>
            <a:r>
              <a:rPr lang="tr-TR" dirty="0" err="1" smtClean="0"/>
              <a:t>Pseudallescheriaboydii</a:t>
            </a:r>
            <a:r>
              <a:rPr lang="tr-TR" dirty="0" smtClean="0"/>
              <a:t> gibi mantarlarda neden olabilirler.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Etyoloji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Şu an için H. </a:t>
            </a:r>
            <a:r>
              <a:rPr lang="tr-TR" dirty="0" err="1" smtClean="0"/>
              <a:t>İnfluenza’nın</a:t>
            </a:r>
            <a:r>
              <a:rPr lang="tr-TR" dirty="0" smtClean="0"/>
              <a:t> yaklaşık %50’si ve M. </a:t>
            </a:r>
            <a:r>
              <a:rPr lang="tr-TR" dirty="0" err="1" smtClean="0"/>
              <a:t>Catarhalis’in</a:t>
            </a:r>
            <a:r>
              <a:rPr lang="tr-TR" dirty="0" smtClean="0"/>
              <a:t> %100’ü beta </a:t>
            </a:r>
            <a:r>
              <a:rPr lang="tr-TR" dirty="0" err="1" smtClean="0"/>
              <a:t>laktamaz</a:t>
            </a:r>
            <a:r>
              <a:rPr lang="tr-TR" dirty="0" smtClean="0"/>
              <a:t> pozitiftir. S. </a:t>
            </a:r>
            <a:r>
              <a:rPr lang="tr-TR" dirty="0" err="1" smtClean="0"/>
              <a:t>Pneumoniae’nin</a:t>
            </a:r>
            <a:r>
              <a:rPr lang="tr-TR" dirty="0" smtClean="0"/>
              <a:t> yaklaşık %25’i penisiline dirençli olabilir.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Klinik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Sinüzit olan çocuk ve ergenler özgün olmayan yakınmalarla </a:t>
            </a:r>
            <a:r>
              <a:rPr lang="tr-TR" dirty="0" err="1" smtClean="0"/>
              <a:t>prezente</a:t>
            </a:r>
            <a:r>
              <a:rPr lang="tr-TR" dirty="0" smtClean="0"/>
              <a:t> olabilir.</a:t>
            </a:r>
          </a:p>
          <a:p>
            <a:r>
              <a:rPr lang="tr-TR" dirty="0" smtClean="0"/>
              <a:t>Bunlar arasında nazal </a:t>
            </a:r>
            <a:r>
              <a:rPr lang="tr-TR" dirty="0" err="1" smtClean="0"/>
              <a:t>konjesyon</a:t>
            </a:r>
            <a:r>
              <a:rPr lang="tr-TR" dirty="0" smtClean="0"/>
              <a:t>, nazal akıntı(tek ya da çift taraflı), ateş ve öksürük yer alır. Daha nadir belirtiler arasında kötü kokulu nefes, koku duyusunda azalma ve </a:t>
            </a:r>
            <a:r>
              <a:rPr lang="tr-TR" dirty="0" err="1" smtClean="0"/>
              <a:t>periorbital</a:t>
            </a:r>
            <a:r>
              <a:rPr lang="tr-TR" dirty="0" smtClean="0"/>
              <a:t> ödem yer alır. </a:t>
            </a:r>
          </a:p>
          <a:p>
            <a:r>
              <a:rPr lang="tr-TR" dirty="0" smtClean="0"/>
              <a:t>Baş ve yüz ağrısı şikayetleri çocuklarda nadirdir.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Klinik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Fizik muayenede nazal akıntıyla birlikte nazal mukozada hafif </a:t>
            </a:r>
            <a:r>
              <a:rPr lang="tr-TR" dirty="0" err="1" smtClean="0"/>
              <a:t>eritem</a:t>
            </a:r>
            <a:r>
              <a:rPr lang="tr-TR" dirty="0" smtClean="0"/>
              <a:t> ve şişlik ortaya çıkabilir.</a:t>
            </a:r>
          </a:p>
          <a:p>
            <a:r>
              <a:rPr lang="tr-TR" dirty="0" smtClean="0"/>
              <a:t>Ergenler ve erişkinlerde sinüs hassasiyeti tespit edilebilir.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 yaşında, kız hasta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 aydır </a:t>
            </a:r>
            <a:r>
              <a:rPr lang="tr-TR" dirty="0" err="1" smtClean="0"/>
              <a:t>nefrotik</a:t>
            </a:r>
            <a:r>
              <a:rPr lang="tr-TR" dirty="0" smtClean="0"/>
              <a:t> sendrom tanısıyla Çocuk </a:t>
            </a:r>
            <a:r>
              <a:rPr lang="tr-TR" dirty="0" err="1" smtClean="0"/>
              <a:t>Nefroloji</a:t>
            </a:r>
            <a:r>
              <a:rPr lang="tr-TR" dirty="0" smtClean="0"/>
              <a:t> polikliniğinden takip edilen hastanın, 13 günlük </a:t>
            </a:r>
            <a:r>
              <a:rPr lang="tr-TR" dirty="0" err="1" smtClean="0"/>
              <a:t>deltacortil</a:t>
            </a:r>
            <a:r>
              <a:rPr lang="tr-TR" dirty="0" smtClean="0"/>
              <a:t> tedavisine rağmen idrar tahlillerinde </a:t>
            </a:r>
            <a:r>
              <a:rPr lang="tr-TR" dirty="0" err="1" smtClean="0"/>
              <a:t>proteinürinin</a:t>
            </a:r>
            <a:r>
              <a:rPr lang="tr-TR" dirty="0" smtClean="0"/>
              <a:t> artarak </a:t>
            </a:r>
            <a:r>
              <a:rPr lang="tr-TR" dirty="0" smtClean="0"/>
              <a:t>devam etmesi üzerine tetkik ve tedavi amacıyla servisimize yatışı yapıldı.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Sadece </a:t>
            </a:r>
            <a:r>
              <a:rPr lang="tr-TR" dirty="0" smtClean="0"/>
              <a:t>öyküye dayanır. </a:t>
            </a:r>
            <a:endParaRPr lang="tr-TR" dirty="0" smtClean="0"/>
          </a:p>
          <a:p>
            <a:r>
              <a:rPr lang="tr-TR" dirty="0" smtClean="0"/>
              <a:t>Akut </a:t>
            </a:r>
            <a:r>
              <a:rPr lang="tr-TR" dirty="0" err="1" smtClean="0"/>
              <a:t>rinosinüzit</a:t>
            </a:r>
            <a:r>
              <a:rPr lang="tr-TR" dirty="0" smtClean="0"/>
              <a:t> tanısı için klinik kriterler çok güvenilir değildir. </a:t>
            </a:r>
            <a:endParaRPr lang="tr-TR" dirty="0" smtClean="0"/>
          </a:p>
          <a:p>
            <a:r>
              <a:rPr lang="tr-TR" dirty="0" smtClean="0"/>
              <a:t>Akut </a:t>
            </a:r>
            <a:r>
              <a:rPr lang="tr-TR" dirty="0" smtClean="0"/>
              <a:t>sinüzitli olguları </a:t>
            </a:r>
            <a:r>
              <a:rPr lang="tr-TR" dirty="0" err="1" smtClean="0"/>
              <a:t>ayırtetmede</a:t>
            </a:r>
            <a:r>
              <a:rPr lang="tr-TR" dirty="0" smtClean="0"/>
              <a:t> en çok kullanılan klinik </a:t>
            </a:r>
            <a:r>
              <a:rPr lang="tr-TR" dirty="0" smtClean="0"/>
              <a:t>bulgular </a:t>
            </a:r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H</a:t>
            </a:r>
            <a:r>
              <a:rPr lang="tr-TR" dirty="0" smtClean="0"/>
              <a:t>astaların </a:t>
            </a:r>
            <a:r>
              <a:rPr lang="tr-TR" dirty="0" smtClean="0"/>
              <a:t>yakınmalarının &gt;7 gün süreyle devam ediyor olması, </a:t>
            </a:r>
            <a:endParaRPr lang="tr-TR" dirty="0" smtClean="0"/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T</a:t>
            </a:r>
            <a:r>
              <a:rPr lang="tr-TR" dirty="0" smtClean="0"/>
              <a:t>ek </a:t>
            </a:r>
            <a:r>
              <a:rPr lang="tr-TR" dirty="0" smtClean="0"/>
              <a:t>taraflı yüz ve ya diş ağrısı, </a:t>
            </a:r>
            <a:endParaRPr lang="tr-TR" dirty="0" smtClean="0"/>
          </a:p>
          <a:p>
            <a:pPr>
              <a:buFont typeface="Courier New" pitchFamily="49" charset="0"/>
              <a:buChar char="o"/>
            </a:pPr>
            <a:r>
              <a:rPr lang="tr-TR" dirty="0" err="1" smtClean="0"/>
              <a:t>M</a:t>
            </a:r>
            <a:r>
              <a:rPr lang="tr-TR" dirty="0" err="1" smtClean="0"/>
              <a:t>aksiller</a:t>
            </a:r>
            <a:r>
              <a:rPr lang="tr-TR" dirty="0" smtClean="0"/>
              <a:t> </a:t>
            </a:r>
            <a:r>
              <a:rPr lang="tr-TR" dirty="0" smtClean="0"/>
              <a:t>sinüsler üzerine basmakla ağrı ve </a:t>
            </a:r>
            <a:r>
              <a:rPr lang="tr-TR" dirty="0" err="1" smtClean="0"/>
              <a:t>pürülan</a:t>
            </a:r>
            <a:r>
              <a:rPr lang="tr-TR" dirty="0" smtClean="0"/>
              <a:t> nazal </a:t>
            </a:r>
            <a:r>
              <a:rPr lang="tr-TR" dirty="0" err="1" smtClean="0"/>
              <a:t>sekresyon</a:t>
            </a:r>
            <a:r>
              <a:rPr lang="tr-TR" dirty="0" smtClean="0"/>
              <a:t> </a:t>
            </a:r>
            <a:r>
              <a:rPr lang="tr-TR" dirty="0" smtClean="0"/>
              <a:t>olması.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 smtClean="0"/>
              <a:t>Tanı</a:t>
            </a:r>
            <a:r>
              <a:rPr lang="tr-TR" dirty="0" smtClean="0"/>
              <a:t>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Akut bakteriyel sinüzit için altın standart teşhis </a:t>
            </a:r>
            <a:r>
              <a:rPr lang="tr-TR" dirty="0" smtClean="0"/>
              <a:t>sinüs </a:t>
            </a:r>
            <a:r>
              <a:rPr lang="tr-TR" dirty="0" err="1" smtClean="0"/>
              <a:t>aspirasyonu</a:t>
            </a:r>
            <a:r>
              <a:rPr lang="tr-TR" dirty="0" smtClean="0"/>
              <a:t> olmasına rağmen </a:t>
            </a:r>
            <a:r>
              <a:rPr lang="tr-TR" dirty="0" smtClean="0"/>
              <a:t>ağrılı ve pratik </a:t>
            </a:r>
            <a:r>
              <a:rPr lang="tr-TR" dirty="0" smtClean="0"/>
              <a:t>olmadığı için tercih edilmez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 smtClean="0"/>
              <a:t>Tanı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• Görüntüleme çalışmaları, şiddetli semptomları olan 6 yaşından küçük çocuklarda akut bakteriyel sinüzit teşhisini doğrulamak için gerekli </a:t>
            </a:r>
            <a:r>
              <a:rPr lang="tr-TR" dirty="0" smtClean="0"/>
              <a:t>değildir</a:t>
            </a:r>
          </a:p>
          <a:p>
            <a:r>
              <a:rPr lang="tr-TR" dirty="0" smtClean="0"/>
              <a:t>Ç</a:t>
            </a:r>
            <a:r>
              <a:rPr lang="tr-TR" dirty="0" smtClean="0"/>
              <a:t>ünkü </a:t>
            </a:r>
            <a:r>
              <a:rPr lang="tr-TR" dirty="0" smtClean="0"/>
              <a:t>tek üst solunum yolu semptomu olan veya klinik semptomu olmayan tüm hastalarda sinüs </a:t>
            </a:r>
            <a:r>
              <a:rPr lang="tr-TR" dirty="0" err="1" smtClean="0"/>
              <a:t>mukozal</a:t>
            </a:r>
            <a:r>
              <a:rPr lang="tr-TR" dirty="0" smtClean="0"/>
              <a:t> anormallikleri </a:t>
            </a:r>
            <a:r>
              <a:rPr lang="tr-TR" dirty="0" err="1" smtClean="0"/>
              <a:t>insidansı</a:t>
            </a:r>
            <a:r>
              <a:rPr lang="tr-TR" dirty="0" smtClean="0"/>
              <a:t> yüksektir.</a:t>
            </a:r>
          </a:p>
          <a:p>
            <a:pPr>
              <a:buNone/>
            </a:pPr>
            <a:r>
              <a:rPr lang="tr-TR" dirty="0" smtClean="0"/>
              <a:t>• Bir çalışmada önceki 2 hafta içinde bir ÜSYE olan </a:t>
            </a:r>
            <a:r>
              <a:rPr lang="tr-TR" dirty="0" err="1" smtClean="0"/>
              <a:t>infantlarda</a:t>
            </a:r>
            <a:r>
              <a:rPr lang="tr-TR" dirty="0" smtClean="0"/>
              <a:t> bağlantısız nedenlerle yapılan </a:t>
            </a:r>
            <a:r>
              <a:rPr lang="tr-TR" dirty="0" err="1" smtClean="0"/>
              <a:t>kranial</a:t>
            </a:r>
            <a:r>
              <a:rPr lang="tr-TR" dirty="0" smtClean="0"/>
              <a:t> BT de %97 oranında </a:t>
            </a:r>
            <a:r>
              <a:rPr lang="tr-TR" dirty="0" err="1" smtClean="0"/>
              <a:t>mukozal</a:t>
            </a:r>
            <a:r>
              <a:rPr lang="tr-TR" dirty="0" smtClean="0"/>
              <a:t> sinüs değişiklikleri belirlenmiş.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 smtClean="0"/>
              <a:t>Tanı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• Direkt </a:t>
            </a:r>
            <a:r>
              <a:rPr lang="tr-TR" dirty="0" err="1" smtClean="0"/>
              <a:t>grafilerin</a:t>
            </a:r>
            <a:r>
              <a:rPr lang="tr-TR" dirty="0" smtClean="0"/>
              <a:t> faydası sınırlıdır çünkü doğru pozisyon gerekir ve genç çocuklarda bu zordur 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Anormal </a:t>
            </a:r>
            <a:r>
              <a:rPr lang="tr-TR" dirty="0" smtClean="0"/>
              <a:t>sinüs </a:t>
            </a:r>
            <a:r>
              <a:rPr lang="tr-TR" dirty="0" smtClean="0"/>
              <a:t>direkt </a:t>
            </a:r>
            <a:r>
              <a:rPr lang="tr-TR" dirty="0" err="1" smtClean="0"/>
              <a:t>grafinin</a:t>
            </a:r>
            <a:r>
              <a:rPr lang="tr-TR" dirty="0" smtClean="0"/>
              <a:t> </a:t>
            </a:r>
            <a:r>
              <a:rPr lang="tr-TR" dirty="0" smtClean="0"/>
              <a:t>kültür </a:t>
            </a:r>
            <a:r>
              <a:rPr lang="tr-TR" dirty="0" smtClean="0"/>
              <a:t>teyidi ile korelasyonu %70-75 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Kontrastlı </a:t>
            </a:r>
            <a:r>
              <a:rPr lang="tr-TR" dirty="0" err="1" smtClean="0"/>
              <a:t>kranial</a:t>
            </a:r>
            <a:r>
              <a:rPr lang="tr-TR" dirty="0" smtClean="0"/>
              <a:t> </a:t>
            </a:r>
            <a:r>
              <a:rPr lang="tr-TR" dirty="0" smtClean="0"/>
              <a:t>BT komplikasyonlarda tavsiye edilmektedir: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Preseptal</a:t>
            </a:r>
            <a:r>
              <a:rPr lang="tr-TR" dirty="0" smtClean="0"/>
              <a:t> veya </a:t>
            </a:r>
            <a:r>
              <a:rPr lang="tr-TR" dirty="0" err="1" smtClean="0"/>
              <a:t>postseptal</a:t>
            </a:r>
            <a:r>
              <a:rPr lang="tr-TR" dirty="0" smtClean="0"/>
              <a:t> </a:t>
            </a:r>
            <a:r>
              <a:rPr lang="tr-TR" dirty="0" err="1" smtClean="0"/>
              <a:t>selülit</a:t>
            </a:r>
            <a:r>
              <a:rPr lang="tr-TR" dirty="0" smtClean="0"/>
              <a:t>,</a:t>
            </a:r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Subperiostal</a:t>
            </a:r>
            <a:r>
              <a:rPr lang="tr-TR" dirty="0" smtClean="0"/>
              <a:t> apse,</a:t>
            </a:r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Kavernöz</a:t>
            </a:r>
            <a:r>
              <a:rPr lang="tr-TR" dirty="0" smtClean="0"/>
              <a:t> sinüs </a:t>
            </a:r>
            <a:r>
              <a:rPr lang="tr-TR" dirty="0" err="1" smtClean="0"/>
              <a:t>trombozu</a:t>
            </a:r>
            <a:r>
              <a:rPr lang="tr-TR" dirty="0" smtClean="0"/>
              <a:t>,</a:t>
            </a:r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Frontal</a:t>
            </a:r>
            <a:r>
              <a:rPr lang="tr-TR" dirty="0" smtClean="0"/>
              <a:t> kemikteki </a:t>
            </a:r>
            <a:r>
              <a:rPr lang="tr-TR" dirty="0" err="1" smtClean="0"/>
              <a:t>osteomiyelit</a:t>
            </a:r>
            <a:r>
              <a:rPr lang="tr-TR" dirty="0" smtClean="0"/>
              <a:t> (</a:t>
            </a:r>
            <a:r>
              <a:rPr lang="tr-TR" dirty="0" err="1" smtClean="0"/>
              <a:t>Pott</a:t>
            </a:r>
            <a:r>
              <a:rPr lang="tr-TR" dirty="0" smtClean="0"/>
              <a:t> </a:t>
            </a:r>
            <a:r>
              <a:rPr lang="tr-TR" dirty="0" err="1" smtClean="0"/>
              <a:t>puffy</a:t>
            </a:r>
            <a:r>
              <a:rPr lang="tr-TR" dirty="0" smtClean="0"/>
              <a:t> </a:t>
            </a:r>
            <a:r>
              <a:rPr lang="tr-TR" dirty="0" err="1" smtClean="0"/>
              <a:t>tm</a:t>
            </a:r>
            <a:r>
              <a:rPr lang="tr-TR" dirty="0" smtClean="0"/>
              <a:t>),</a:t>
            </a:r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Subdural</a:t>
            </a:r>
            <a:r>
              <a:rPr lang="tr-TR" dirty="0" smtClean="0"/>
              <a:t> </a:t>
            </a:r>
            <a:r>
              <a:rPr lang="tr-TR" dirty="0" err="1" smtClean="0"/>
              <a:t>ampiyem</a:t>
            </a:r>
            <a:r>
              <a:rPr lang="tr-TR" dirty="0" smtClean="0"/>
              <a:t>,</a:t>
            </a:r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Epidural</a:t>
            </a:r>
            <a:r>
              <a:rPr lang="tr-TR" dirty="0" smtClean="0"/>
              <a:t> veya beyin apsesi,</a:t>
            </a:r>
          </a:p>
          <a:p>
            <a:pPr>
              <a:buNone/>
            </a:pPr>
            <a:r>
              <a:rPr lang="tr-TR" dirty="0" smtClean="0"/>
              <a:t>– Menenjit </a:t>
            </a:r>
            <a:r>
              <a:rPr lang="tr-TR" dirty="0" smtClean="0"/>
              <a:t> 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Tedavi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– </a:t>
            </a:r>
            <a:r>
              <a:rPr lang="tr-TR" dirty="0" smtClean="0"/>
              <a:t>İyileşmeyi hızlandırmak,</a:t>
            </a:r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Süpüratif</a:t>
            </a:r>
            <a:r>
              <a:rPr lang="tr-TR" dirty="0" smtClean="0"/>
              <a:t> komplikasyonları önlemek,</a:t>
            </a:r>
          </a:p>
          <a:p>
            <a:pPr>
              <a:buNone/>
            </a:pPr>
            <a:r>
              <a:rPr lang="tr-TR" dirty="0" smtClean="0"/>
              <a:t>– Duyarlı çocuklarda astım alevlenmelerini en aza </a:t>
            </a:r>
          </a:p>
          <a:p>
            <a:pPr>
              <a:buNone/>
            </a:pPr>
            <a:r>
              <a:rPr lang="tr-TR" dirty="0" smtClean="0"/>
              <a:t>indirmek için antibiyotik başlanmalıdır.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Yüksek riskli hastalar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Kreşe gitme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2 yaş altı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Son otuz gün içinde antibiyotik kullanımı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Sigara dumanı ile karşılaşma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Tedavi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• Çocuklarda komplike olmayan hafif ve orta sinüzit için 10-14 günlük yüksek doz </a:t>
            </a:r>
            <a:r>
              <a:rPr lang="tr-TR" dirty="0" err="1" smtClean="0"/>
              <a:t>amoxicilin</a:t>
            </a:r>
            <a:r>
              <a:rPr lang="tr-TR" dirty="0"/>
              <a:t> </a:t>
            </a:r>
            <a:r>
              <a:rPr lang="tr-TR" dirty="0" smtClean="0"/>
              <a:t>(90mg/kg/d PO) ilk </a:t>
            </a:r>
            <a:r>
              <a:rPr lang="tr-TR" dirty="0" smtClean="0"/>
              <a:t>tercih </a:t>
            </a:r>
            <a:r>
              <a:rPr lang="tr-TR" dirty="0" smtClean="0"/>
              <a:t>edilmesi gereken </a:t>
            </a:r>
            <a:r>
              <a:rPr lang="tr-TR" dirty="0" smtClean="0"/>
              <a:t>antibiyotiktir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</a:t>
            </a:r>
            <a:r>
              <a:rPr lang="tr-TR" dirty="0" smtClean="0"/>
              <a:t>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• </a:t>
            </a:r>
            <a:r>
              <a:rPr lang="tr-TR" dirty="0" err="1" smtClean="0"/>
              <a:t>Cefprozil</a:t>
            </a:r>
            <a:r>
              <a:rPr lang="tr-TR" dirty="0" smtClean="0"/>
              <a:t> (7,5-15 mg/kg PO komplike olmayan </a:t>
            </a:r>
          </a:p>
          <a:p>
            <a:pPr>
              <a:buNone/>
            </a:pPr>
            <a:r>
              <a:rPr lang="tr-TR" dirty="0" smtClean="0"/>
              <a:t>   hafif </a:t>
            </a:r>
            <a:r>
              <a:rPr lang="tr-TR" dirty="0" smtClean="0"/>
              <a:t>ve orta sinüzit için günde 2 kez), </a:t>
            </a:r>
          </a:p>
          <a:p>
            <a:r>
              <a:rPr lang="tr-TR" dirty="0" err="1" smtClean="0"/>
              <a:t>Cefuroxime</a:t>
            </a:r>
            <a:r>
              <a:rPr lang="tr-TR" dirty="0" smtClean="0"/>
              <a:t> (15 mg/kg PO günde 2 kez) ve </a:t>
            </a:r>
          </a:p>
          <a:p>
            <a:r>
              <a:rPr lang="tr-TR" dirty="0" err="1" smtClean="0"/>
              <a:t>Cefpodoxime</a:t>
            </a:r>
            <a:r>
              <a:rPr lang="tr-TR" dirty="0" smtClean="0"/>
              <a:t> (5 mg/kg PO günde 2 kez) gibi oral </a:t>
            </a:r>
          </a:p>
          <a:p>
            <a:pPr>
              <a:buNone/>
            </a:pPr>
            <a:r>
              <a:rPr lang="tr-TR" dirty="0" smtClean="0"/>
              <a:t>   II</a:t>
            </a:r>
            <a:r>
              <a:rPr lang="tr-TR" dirty="0" smtClean="0"/>
              <a:t>. ve III. kuşak </a:t>
            </a:r>
            <a:r>
              <a:rPr lang="tr-TR" dirty="0" err="1" smtClean="0"/>
              <a:t>sefalosporinler</a:t>
            </a:r>
            <a:r>
              <a:rPr lang="tr-TR" dirty="0" smtClean="0"/>
              <a:t> hafif penisilin </a:t>
            </a:r>
            <a:r>
              <a:rPr lang="tr-TR" dirty="0" err="1" smtClean="0"/>
              <a:t>allerjisi</a:t>
            </a:r>
            <a:r>
              <a:rPr lang="tr-TR" dirty="0" smtClean="0"/>
              <a:t> olan hastalar için yeterli alternatiflerdir.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• </a:t>
            </a:r>
            <a:r>
              <a:rPr lang="tr-TR" dirty="0" err="1" smtClean="0"/>
              <a:t>Sefalosporinler</a:t>
            </a:r>
            <a:r>
              <a:rPr lang="tr-TR" dirty="0" smtClean="0"/>
              <a:t> ve penisilinler arasındaki </a:t>
            </a:r>
            <a:r>
              <a:rPr lang="tr-TR" dirty="0" err="1" smtClean="0"/>
              <a:t>IgE</a:t>
            </a:r>
            <a:r>
              <a:rPr lang="tr-TR" dirty="0" smtClean="0"/>
              <a:t> aracılı </a:t>
            </a:r>
            <a:r>
              <a:rPr lang="tr-TR" dirty="0" err="1" smtClean="0"/>
              <a:t>allerjik</a:t>
            </a:r>
            <a:r>
              <a:rPr lang="tr-TR" dirty="0"/>
              <a:t> </a:t>
            </a:r>
            <a:r>
              <a:rPr lang="tr-TR" dirty="0" smtClean="0"/>
              <a:t>reaksiyondaki çapraz </a:t>
            </a:r>
            <a:r>
              <a:rPr lang="tr-TR" dirty="0" err="1" smtClean="0"/>
              <a:t>reaktivite</a:t>
            </a:r>
            <a:r>
              <a:rPr lang="tr-TR" dirty="0" smtClean="0"/>
              <a:t> nedeniyle şiddetli penisilin </a:t>
            </a:r>
            <a:r>
              <a:rPr lang="tr-TR" dirty="0" err="1" smtClean="0"/>
              <a:t>allerjisi</a:t>
            </a:r>
            <a:r>
              <a:rPr lang="tr-TR" dirty="0" smtClean="0"/>
              <a:t> olan hastalar için </a:t>
            </a:r>
            <a:endParaRPr lang="tr-TR" dirty="0" smtClean="0"/>
          </a:p>
          <a:p>
            <a:pPr>
              <a:buFont typeface="Wingdings" pitchFamily="2" charset="2"/>
              <a:buChar char="q"/>
            </a:pPr>
            <a:r>
              <a:rPr lang="tr-TR" dirty="0" err="1" smtClean="0"/>
              <a:t>Clarithromycin</a:t>
            </a:r>
            <a:r>
              <a:rPr lang="tr-TR" dirty="0" smtClean="0"/>
              <a:t>  </a:t>
            </a:r>
          </a:p>
          <a:p>
            <a:pPr>
              <a:buFont typeface="Wingdings" pitchFamily="2" charset="2"/>
              <a:buChar char="q"/>
            </a:pPr>
            <a:r>
              <a:rPr lang="tr-TR" dirty="0" err="1" smtClean="0"/>
              <a:t>Azithromycin</a:t>
            </a:r>
            <a:r>
              <a:rPr lang="tr-TR" dirty="0" smtClean="0"/>
              <a:t>  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Hastanın servisimize yatmadan 3 gün önce başlayan servisimizde de devam eden yaklaşık </a:t>
            </a:r>
            <a:r>
              <a:rPr lang="tr-TR" dirty="0" smtClean="0"/>
              <a:t>10 gündür olan balgamlı öksürük </a:t>
            </a:r>
            <a:r>
              <a:rPr lang="tr-TR" dirty="0" smtClean="0"/>
              <a:t>ve burun akıntısı şikayeti </a:t>
            </a:r>
            <a:r>
              <a:rPr lang="tr-TR" dirty="0" smtClean="0"/>
              <a:t>mevcut.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48-72 saatte </a:t>
            </a:r>
            <a:r>
              <a:rPr lang="tr-TR" dirty="0" err="1" smtClean="0"/>
              <a:t>amoxicillin</a:t>
            </a:r>
            <a:r>
              <a:rPr lang="tr-TR" dirty="0" smtClean="0"/>
              <a:t> ile iyileşme göstermeyen </a:t>
            </a:r>
            <a:r>
              <a:rPr lang="tr-TR" dirty="0" smtClean="0"/>
              <a:t>hastalara; </a:t>
            </a:r>
          </a:p>
          <a:p>
            <a:r>
              <a:rPr lang="tr-TR" dirty="0" smtClean="0"/>
              <a:t>B</a:t>
            </a:r>
            <a:r>
              <a:rPr lang="tr-TR" dirty="0" smtClean="0"/>
              <a:t>eta-</a:t>
            </a:r>
            <a:r>
              <a:rPr lang="tr-TR" dirty="0" err="1" smtClean="0"/>
              <a:t>laktamaz</a:t>
            </a:r>
            <a:r>
              <a:rPr lang="tr-TR" dirty="0" smtClean="0"/>
              <a:t> </a:t>
            </a:r>
            <a:r>
              <a:rPr lang="tr-TR" dirty="0" smtClean="0"/>
              <a:t>inhibitörü (</a:t>
            </a:r>
            <a:r>
              <a:rPr lang="tr-TR" dirty="0" err="1" smtClean="0"/>
              <a:t>clavulanate</a:t>
            </a:r>
            <a:r>
              <a:rPr lang="tr-TR" dirty="0" smtClean="0"/>
              <a:t>) </a:t>
            </a:r>
            <a:r>
              <a:rPr lang="tr-TR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amoxicillin</a:t>
            </a:r>
            <a:r>
              <a:rPr lang="tr-TR" dirty="0" smtClean="0"/>
              <a:t>-</a:t>
            </a:r>
            <a:r>
              <a:rPr lang="tr-TR" dirty="0" err="1" smtClean="0"/>
              <a:t>clavulanate</a:t>
            </a:r>
            <a:r>
              <a:rPr lang="tr-TR" dirty="0" smtClean="0"/>
              <a:t> 22,5 mg/kg PO günde 2 kez</a:t>
            </a:r>
            <a:r>
              <a:rPr lang="tr-TR" dirty="0" smtClean="0"/>
              <a:t>).</a:t>
            </a:r>
          </a:p>
          <a:p>
            <a:r>
              <a:rPr lang="tr-TR" dirty="0" smtClean="0"/>
              <a:t>İkinci kuşak bir </a:t>
            </a:r>
            <a:r>
              <a:rPr lang="tr-TR" dirty="0" err="1" smtClean="0"/>
              <a:t>sefalosporin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Komplikasyonlar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Nadirdir.</a:t>
            </a:r>
          </a:p>
          <a:p>
            <a:r>
              <a:rPr lang="tr-TR" dirty="0" smtClean="0"/>
              <a:t>G</a:t>
            </a:r>
            <a:r>
              <a:rPr lang="tr-TR" dirty="0" smtClean="0"/>
              <a:t>enellikle </a:t>
            </a:r>
            <a:r>
              <a:rPr lang="tr-TR" dirty="0" err="1" smtClean="0"/>
              <a:t>orbita</a:t>
            </a:r>
            <a:r>
              <a:rPr lang="tr-TR" dirty="0" smtClean="0"/>
              <a:t> ve santral sinir sistemini içerir.</a:t>
            </a:r>
          </a:p>
          <a:p>
            <a:pPr>
              <a:buNone/>
            </a:pPr>
            <a:r>
              <a:rPr lang="tr-TR" dirty="0" smtClean="0"/>
              <a:t>• Bunlar agresif şekilde tedavi edilmelidir.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Komplikasyonlar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Preseptal</a:t>
            </a:r>
            <a:r>
              <a:rPr lang="tr-TR" dirty="0" smtClean="0"/>
              <a:t> veya </a:t>
            </a:r>
            <a:r>
              <a:rPr lang="tr-TR" dirty="0" err="1" smtClean="0"/>
              <a:t>postseptal</a:t>
            </a:r>
            <a:r>
              <a:rPr lang="tr-TR" dirty="0" smtClean="0"/>
              <a:t> </a:t>
            </a:r>
            <a:r>
              <a:rPr lang="tr-TR" dirty="0" err="1" smtClean="0"/>
              <a:t>selülit</a:t>
            </a:r>
            <a:r>
              <a:rPr lang="tr-TR" dirty="0" smtClean="0"/>
              <a:t>,</a:t>
            </a:r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Subperiostal</a:t>
            </a:r>
            <a:r>
              <a:rPr lang="tr-TR" dirty="0" smtClean="0"/>
              <a:t> apse,</a:t>
            </a:r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Kavernöz</a:t>
            </a:r>
            <a:r>
              <a:rPr lang="tr-TR" dirty="0" smtClean="0"/>
              <a:t> sinüs </a:t>
            </a:r>
            <a:r>
              <a:rPr lang="tr-TR" dirty="0" err="1" smtClean="0"/>
              <a:t>trombozu</a:t>
            </a:r>
            <a:r>
              <a:rPr lang="tr-TR" dirty="0" smtClean="0"/>
              <a:t>,</a:t>
            </a:r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Frontal</a:t>
            </a:r>
            <a:r>
              <a:rPr lang="tr-TR" dirty="0" smtClean="0"/>
              <a:t> kemikteki </a:t>
            </a:r>
            <a:r>
              <a:rPr lang="tr-TR" dirty="0" err="1" smtClean="0"/>
              <a:t>osteomiyelit</a:t>
            </a:r>
            <a:r>
              <a:rPr lang="tr-TR" dirty="0" smtClean="0"/>
              <a:t> (</a:t>
            </a:r>
            <a:r>
              <a:rPr lang="tr-TR" dirty="0" err="1" smtClean="0"/>
              <a:t>Pott</a:t>
            </a:r>
            <a:r>
              <a:rPr lang="tr-TR" dirty="0" smtClean="0"/>
              <a:t> </a:t>
            </a:r>
            <a:r>
              <a:rPr lang="tr-TR" dirty="0" err="1" smtClean="0"/>
              <a:t>puffy</a:t>
            </a:r>
            <a:r>
              <a:rPr lang="tr-TR" dirty="0" smtClean="0"/>
              <a:t> </a:t>
            </a:r>
            <a:r>
              <a:rPr lang="tr-TR" dirty="0" err="1" smtClean="0"/>
              <a:t>tm</a:t>
            </a:r>
            <a:r>
              <a:rPr lang="tr-TR" dirty="0" smtClean="0"/>
              <a:t>),</a:t>
            </a:r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Subdural</a:t>
            </a:r>
            <a:r>
              <a:rPr lang="tr-TR" dirty="0" smtClean="0"/>
              <a:t> </a:t>
            </a:r>
            <a:r>
              <a:rPr lang="tr-TR" dirty="0" err="1" smtClean="0"/>
              <a:t>ampiyem</a:t>
            </a:r>
            <a:r>
              <a:rPr lang="tr-TR" dirty="0" smtClean="0"/>
              <a:t>,</a:t>
            </a:r>
          </a:p>
          <a:p>
            <a:pPr>
              <a:buNone/>
            </a:pPr>
            <a:r>
              <a:rPr lang="tr-TR" dirty="0" smtClean="0"/>
              <a:t>– </a:t>
            </a:r>
            <a:r>
              <a:rPr lang="tr-TR" dirty="0" err="1" smtClean="0"/>
              <a:t>Epidural</a:t>
            </a:r>
            <a:r>
              <a:rPr lang="tr-TR" dirty="0" smtClean="0"/>
              <a:t> veya beyin apsesi,</a:t>
            </a:r>
          </a:p>
          <a:p>
            <a:pPr>
              <a:buNone/>
            </a:pPr>
            <a:r>
              <a:rPr lang="tr-TR" dirty="0" smtClean="0"/>
              <a:t>– Menenjit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• </a:t>
            </a:r>
            <a:r>
              <a:rPr lang="tr-TR" dirty="0" smtClean="0"/>
              <a:t>IV </a:t>
            </a:r>
            <a:r>
              <a:rPr lang="tr-TR" dirty="0" smtClean="0"/>
              <a:t>antibiyotik </a:t>
            </a:r>
            <a:r>
              <a:rPr lang="tr-TR" dirty="0" smtClean="0"/>
              <a:t>ve olası cerrahi tedavi gerekli olabilir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Özgeçmiş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tr-TR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Prenatal</a:t>
            </a:r>
            <a:endParaRPr lang="tr-T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Annenin  4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gebeliği.Gebeliği boyunca düzenli doktor ve USG  </a:t>
            </a:r>
            <a:r>
              <a:rPr lang="tr-T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kontrolu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var. Kontrollerinde herhangi bir patoloji saptanmamış.</a:t>
            </a:r>
          </a:p>
          <a:p>
            <a:pPr>
              <a:lnSpc>
                <a:spcPct val="90000"/>
              </a:lnSpc>
              <a:defRPr/>
            </a:pPr>
            <a:r>
              <a:rPr lang="tr-TR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Natal</a:t>
            </a:r>
            <a:endParaRPr lang="tr-T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90000"/>
              </a:lnSpc>
              <a:defRPr/>
            </a:pPr>
            <a:r>
              <a:rPr lang="tr-T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Darıca Özel Boğaziçi </a:t>
            </a:r>
            <a:r>
              <a:rPr lang="tr-T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Hastanesinde, Miadında </a:t>
            </a:r>
            <a:r>
              <a:rPr lang="tr-T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sezeryan</a:t>
            </a:r>
            <a:r>
              <a:rPr lang="tr-T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ile, </a:t>
            </a:r>
            <a:r>
              <a:rPr lang="tr-T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2350 </a:t>
            </a:r>
            <a:r>
              <a:rPr lang="tr-T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gr doğmuş. </a:t>
            </a:r>
          </a:p>
          <a:p>
            <a:pPr>
              <a:lnSpc>
                <a:spcPct val="90000"/>
              </a:lnSpc>
              <a:defRPr/>
            </a:pPr>
            <a:r>
              <a:rPr lang="tr-TR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Postnatal</a:t>
            </a:r>
            <a:r>
              <a:rPr lang="tr-T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; </a:t>
            </a:r>
          </a:p>
          <a:p>
            <a:pPr lvl="2">
              <a:lnSpc>
                <a:spcPct val="90000"/>
              </a:lnSpc>
              <a:defRPr/>
            </a:pPr>
            <a:r>
              <a:rPr lang="tr-T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Doğar doğmaz ağlamış. </a:t>
            </a:r>
            <a:r>
              <a:rPr lang="tr-T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İkter</a:t>
            </a:r>
            <a:r>
              <a:rPr lang="tr-T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tr-T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siyanoz</a:t>
            </a:r>
            <a:r>
              <a:rPr lang="tr-T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öyküsü yok. </a:t>
            </a:r>
            <a:endParaRPr lang="tr-TR" sz="2800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Özgeçmiş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Beslenme: 2 yıl boyunca ek besin ile birlikte anne sütü almış. D vitamini ve demir kullanım öyküsü var.</a:t>
            </a:r>
          </a:p>
          <a:p>
            <a:r>
              <a:rPr lang="tr-TR" dirty="0" smtClean="0"/>
              <a:t>Büyüme gelişme: </a:t>
            </a:r>
            <a:r>
              <a:rPr lang="tr-TR" dirty="0"/>
              <a:t>N</a:t>
            </a:r>
            <a:r>
              <a:rPr lang="tr-TR" dirty="0" smtClean="0"/>
              <a:t>ormal gelişiminde</a:t>
            </a:r>
          </a:p>
          <a:p>
            <a:r>
              <a:rPr lang="tr-TR" dirty="0" smtClean="0"/>
              <a:t>Aşılar: Tam, sağlık ocağında</a:t>
            </a:r>
          </a:p>
          <a:p>
            <a:r>
              <a:rPr lang="tr-TR" dirty="0" smtClean="0"/>
              <a:t>Geçirdiği hastalıklar: </a:t>
            </a:r>
            <a:r>
              <a:rPr lang="tr-TR" dirty="0" err="1" smtClean="0"/>
              <a:t>Nefrotik</a:t>
            </a:r>
            <a:r>
              <a:rPr lang="tr-TR" dirty="0" smtClean="0"/>
              <a:t> sendrom nedeniyle poliklinik takibinde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Soygeçmiş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Anne: 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28 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Y, ev hanımı, sağ sağlıklı</a:t>
            </a:r>
          </a:p>
          <a:p>
            <a:pPr>
              <a:defRPr/>
            </a:pP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Baba: 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33 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Y, 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vinç operatörü, 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sağ sağlıklı</a:t>
            </a:r>
          </a:p>
          <a:p>
            <a:pPr>
              <a:defRPr/>
            </a:pP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Anne baba arasında akrabalık yok.</a:t>
            </a:r>
          </a:p>
          <a:p>
            <a:pPr>
              <a:buNone/>
              <a:defRPr/>
            </a:pP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>
              <a:defRPr/>
            </a:pP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1.çocuk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: 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Düşük</a:t>
            </a:r>
          </a:p>
          <a:p>
            <a:pPr>
              <a:defRPr/>
            </a:pP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2.çocuk: Düşük</a:t>
            </a:r>
          </a:p>
          <a:p>
            <a:pPr>
              <a:defRPr/>
            </a:pP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3.çocuk: Düşük</a:t>
            </a:r>
          </a:p>
          <a:p>
            <a:pPr>
              <a:defRPr/>
            </a:pP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4.çocuk: Hastamız</a:t>
            </a:r>
          </a:p>
          <a:p>
            <a:pPr>
              <a:defRPr/>
            </a:pP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5.çocuk: 2 yaş,kız,sağ,DKÇ nedeniyle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opere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 Muayene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Ateş: 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36.5 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  <a:p>
            <a:pPr>
              <a:defRPr/>
            </a:pP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SS: 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26/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dk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Nabız : 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118 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tr-T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dk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  <a:p>
            <a:pPr>
              <a:defRPr/>
            </a:pP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TA: 90/60 </a:t>
            </a:r>
            <a:r>
              <a:rPr lang="tr-T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mmHg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Boy 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98cm (3-15 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p)        </a:t>
            </a:r>
          </a:p>
          <a:p>
            <a:pPr>
              <a:defRPr/>
            </a:pP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Tartı: 14kg (15-50 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 Muayene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Genel durum iyi</a:t>
            </a:r>
          </a:p>
          <a:p>
            <a:r>
              <a:rPr lang="tr-TR" dirty="0" smtClean="0"/>
              <a:t>Cilt: Turgor,</a:t>
            </a:r>
            <a:r>
              <a:rPr lang="tr-TR" dirty="0" err="1" smtClean="0"/>
              <a:t>tonus</a:t>
            </a:r>
            <a:r>
              <a:rPr lang="tr-TR" dirty="0" smtClean="0"/>
              <a:t> doğal. </a:t>
            </a:r>
            <a:r>
              <a:rPr lang="tr-TR" dirty="0" err="1" smtClean="0"/>
              <a:t>Periorbital</a:t>
            </a:r>
            <a:r>
              <a:rPr lang="tr-TR" dirty="0" smtClean="0"/>
              <a:t> ödem mevcut. </a:t>
            </a:r>
            <a:r>
              <a:rPr lang="tr-TR" dirty="0" err="1" smtClean="0"/>
              <a:t>İkter</a:t>
            </a:r>
            <a:r>
              <a:rPr lang="tr-TR" dirty="0" smtClean="0"/>
              <a:t>, </a:t>
            </a:r>
            <a:r>
              <a:rPr lang="tr-TR" dirty="0" err="1" smtClean="0"/>
              <a:t>siyonoz</a:t>
            </a:r>
            <a:r>
              <a:rPr lang="tr-TR" dirty="0" smtClean="0"/>
              <a:t>, </a:t>
            </a:r>
            <a:r>
              <a:rPr lang="tr-TR" dirty="0" err="1" smtClean="0"/>
              <a:t>pigmentasyon</a:t>
            </a:r>
            <a:r>
              <a:rPr lang="tr-TR" dirty="0" smtClean="0"/>
              <a:t> bozukluğu yok.</a:t>
            </a:r>
          </a:p>
          <a:p>
            <a:r>
              <a:rPr lang="tr-TR" dirty="0" smtClean="0"/>
              <a:t>Baş boyun: Kafa yapısı simetrik, boyunda kitle ve </a:t>
            </a:r>
            <a:r>
              <a:rPr lang="tr-TR" dirty="0" err="1" smtClean="0"/>
              <a:t>lenfadenopati</a:t>
            </a:r>
            <a:r>
              <a:rPr lang="tr-TR" dirty="0" smtClean="0"/>
              <a:t> yok.  </a:t>
            </a:r>
          </a:p>
          <a:p>
            <a:r>
              <a:rPr lang="tr-TR" dirty="0" smtClean="0"/>
              <a:t>KBB: </a:t>
            </a:r>
            <a:r>
              <a:rPr lang="tr-TR" dirty="0" err="1" smtClean="0"/>
              <a:t>Orofarenks</a:t>
            </a:r>
            <a:r>
              <a:rPr lang="tr-TR" dirty="0" smtClean="0"/>
              <a:t> ve </a:t>
            </a:r>
            <a:r>
              <a:rPr lang="tr-TR" dirty="0" err="1" smtClean="0"/>
              <a:t>tonsiller</a:t>
            </a:r>
            <a:r>
              <a:rPr lang="tr-TR" dirty="0" smtClean="0"/>
              <a:t> doğal.  </a:t>
            </a:r>
            <a:r>
              <a:rPr lang="tr-TR" dirty="0" err="1" smtClean="0"/>
              <a:t>Postnazal</a:t>
            </a:r>
            <a:r>
              <a:rPr lang="tr-TR" dirty="0" smtClean="0"/>
              <a:t> akıntı mevcut.</a:t>
            </a:r>
          </a:p>
          <a:p>
            <a:r>
              <a:rPr lang="tr-TR" dirty="0" smtClean="0"/>
              <a:t>Göz: </a:t>
            </a:r>
            <a:r>
              <a:rPr lang="tr-TR" dirty="0" err="1" smtClean="0"/>
              <a:t>Bilateral</a:t>
            </a:r>
            <a:r>
              <a:rPr lang="tr-TR" dirty="0" smtClean="0"/>
              <a:t> ışık refleksi var. Gözlerin her yöne hareketi doğal.</a:t>
            </a:r>
          </a:p>
          <a:p>
            <a:r>
              <a:rPr lang="tr-TR" dirty="0" smtClean="0"/>
              <a:t>KVS: S1 S2 doğal, ek ses yok , üfürüm yok.</a:t>
            </a:r>
          </a:p>
          <a:p>
            <a:r>
              <a:rPr lang="tr-TR" dirty="0" smtClean="0"/>
              <a:t>Solunum sistemi: Doğal, </a:t>
            </a:r>
            <a:r>
              <a:rPr lang="tr-TR" dirty="0" err="1" smtClean="0"/>
              <a:t>ral</a:t>
            </a:r>
            <a:r>
              <a:rPr lang="tr-TR" dirty="0" smtClean="0"/>
              <a:t> yok, </a:t>
            </a:r>
            <a:r>
              <a:rPr lang="tr-TR" dirty="0" err="1" smtClean="0"/>
              <a:t>ronküs</a:t>
            </a:r>
            <a:r>
              <a:rPr lang="tr-TR" dirty="0" smtClean="0"/>
              <a:t> yok, </a:t>
            </a:r>
            <a:r>
              <a:rPr lang="tr-TR" dirty="0" err="1" smtClean="0"/>
              <a:t>ekspiryum</a:t>
            </a:r>
            <a:r>
              <a:rPr lang="tr-TR" dirty="0" smtClean="0"/>
              <a:t> uzunluğu yok.</a:t>
            </a:r>
          </a:p>
          <a:p>
            <a:r>
              <a:rPr lang="tr-TR" dirty="0" smtClean="0"/>
              <a:t>Batın: Bombe, defans yok, </a:t>
            </a:r>
            <a:r>
              <a:rPr lang="tr-TR" dirty="0" err="1" smtClean="0"/>
              <a:t>rebound</a:t>
            </a:r>
            <a:r>
              <a:rPr lang="tr-TR" dirty="0" smtClean="0"/>
              <a:t> yok, karaciğer kot altı 2 cm </a:t>
            </a:r>
            <a:r>
              <a:rPr lang="tr-TR" dirty="0" err="1" smtClean="0"/>
              <a:t>palpabl</a:t>
            </a:r>
            <a:r>
              <a:rPr lang="tr-TR" dirty="0" smtClean="0"/>
              <a:t>, </a:t>
            </a:r>
            <a:r>
              <a:rPr lang="tr-TR" dirty="0" err="1" smtClean="0"/>
              <a:t>splenomegali</a:t>
            </a:r>
            <a:r>
              <a:rPr lang="tr-TR" dirty="0" smtClean="0"/>
              <a:t> yok, </a:t>
            </a:r>
            <a:r>
              <a:rPr lang="tr-TR" dirty="0" err="1" smtClean="0"/>
              <a:t>traube</a:t>
            </a:r>
            <a:r>
              <a:rPr lang="tr-TR" dirty="0" smtClean="0"/>
              <a:t> açık.</a:t>
            </a:r>
          </a:p>
          <a:p>
            <a:r>
              <a:rPr lang="tr-TR" dirty="0" smtClean="0"/>
              <a:t>GÜS: Haricen kız. Anomali yok.</a:t>
            </a:r>
          </a:p>
          <a:p>
            <a:r>
              <a:rPr lang="tr-TR" dirty="0" smtClean="0"/>
              <a:t>Nörolojik muayene: Bilinç açık. </a:t>
            </a:r>
            <a:r>
              <a:rPr lang="tr-TR" dirty="0" err="1" smtClean="0"/>
              <a:t>Kranial</a:t>
            </a:r>
            <a:r>
              <a:rPr lang="tr-TR" dirty="0" smtClean="0"/>
              <a:t> sinir sistemi normal. Refleksler </a:t>
            </a:r>
            <a:r>
              <a:rPr lang="tr-TR" dirty="0" err="1" smtClean="0"/>
              <a:t>normoaktif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 Tanılar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807</TotalTime>
  <Words>1196</Words>
  <Application>Microsoft Office PowerPoint</Application>
  <PresentationFormat>Ekran Gösterisi (4:3)</PresentationFormat>
  <Paragraphs>153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Şehir Hayatı</vt:lpstr>
      <vt:lpstr>OLGU SUNUMU</vt:lpstr>
      <vt:lpstr>4 yaşında, kız hasta</vt:lpstr>
      <vt:lpstr>Slayt 3</vt:lpstr>
      <vt:lpstr>Özgeçmiş</vt:lpstr>
      <vt:lpstr>Özgeçmiş</vt:lpstr>
      <vt:lpstr>Soygeçmiş</vt:lpstr>
      <vt:lpstr>Fizik Muayene</vt:lpstr>
      <vt:lpstr>Fizik Muayene</vt:lpstr>
      <vt:lpstr>Ön Tanılar</vt:lpstr>
      <vt:lpstr>Sinüzit</vt:lpstr>
      <vt:lpstr>Sinüzit</vt:lpstr>
      <vt:lpstr>AKUT BAKTERİYEL SİNÜZİT  </vt:lpstr>
      <vt:lpstr>Patofizyoloji  </vt:lpstr>
      <vt:lpstr>Patofizyoloji</vt:lpstr>
      <vt:lpstr>Akut Bakteriyel Sinüzit</vt:lpstr>
      <vt:lpstr>Etyoloji</vt:lpstr>
      <vt:lpstr>Etyoloji</vt:lpstr>
      <vt:lpstr>Klinik</vt:lpstr>
      <vt:lpstr>Klinik</vt:lpstr>
      <vt:lpstr>Tanı</vt:lpstr>
      <vt:lpstr>Tanı  </vt:lpstr>
      <vt:lpstr>Tanı </vt:lpstr>
      <vt:lpstr>Tanı </vt:lpstr>
      <vt:lpstr>Tanı</vt:lpstr>
      <vt:lpstr>Tedavi  </vt:lpstr>
      <vt:lpstr>Tedavi</vt:lpstr>
      <vt:lpstr>Tedavi </vt:lpstr>
      <vt:lpstr>Tedavi</vt:lpstr>
      <vt:lpstr>Tedavi</vt:lpstr>
      <vt:lpstr>Tedavi</vt:lpstr>
      <vt:lpstr>Komplikasyonlar</vt:lpstr>
      <vt:lpstr>Komplikasyonlar</vt:lpstr>
      <vt:lpstr>Tedavi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ASLI-PC</dc:creator>
  <cp:lastModifiedBy>ASLI-PC</cp:lastModifiedBy>
  <cp:revision>26</cp:revision>
  <dcterms:created xsi:type="dcterms:W3CDTF">2012-12-26T17:32:08Z</dcterms:created>
  <dcterms:modified xsi:type="dcterms:W3CDTF">2012-12-27T21:28:51Z</dcterms:modified>
</cp:coreProperties>
</file>