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95" r:id="rId2"/>
    <p:sldId id="449" r:id="rId3"/>
    <p:sldId id="464" r:id="rId4"/>
    <p:sldId id="453" r:id="rId5"/>
    <p:sldId id="454" r:id="rId6"/>
    <p:sldId id="455" r:id="rId7"/>
    <p:sldId id="447" r:id="rId8"/>
    <p:sldId id="487" r:id="rId9"/>
    <p:sldId id="458" r:id="rId10"/>
    <p:sldId id="459" r:id="rId11"/>
    <p:sldId id="460" r:id="rId12"/>
    <p:sldId id="493" r:id="rId13"/>
    <p:sldId id="483" r:id="rId14"/>
    <p:sldId id="465" r:id="rId15"/>
    <p:sldId id="495" r:id="rId16"/>
    <p:sldId id="467" r:id="rId17"/>
    <p:sldId id="468" r:id="rId18"/>
    <p:sldId id="479" r:id="rId19"/>
    <p:sldId id="429" r:id="rId20"/>
    <p:sldId id="430" r:id="rId21"/>
    <p:sldId id="432" r:id="rId22"/>
    <p:sldId id="409" r:id="rId23"/>
    <p:sldId id="456" r:id="rId24"/>
    <p:sldId id="469" r:id="rId25"/>
    <p:sldId id="489" r:id="rId26"/>
    <p:sldId id="437" r:id="rId27"/>
    <p:sldId id="471" r:id="rId28"/>
    <p:sldId id="473" r:id="rId29"/>
    <p:sldId id="412" r:id="rId30"/>
    <p:sldId id="438" r:id="rId31"/>
    <p:sldId id="361" r:id="rId32"/>
    <p:sldId id="362" r:id="rId33"/>
    <p:sldId id="378" r:id="rId34"/>
    <p:sldId id="440" r:id="rId35"/>
    <p:sldId id="480" r:id="rId36"/>
    <p:sldId id="481" r:id="rId37"/>
    <p:sldId id="439" r:id="rId38"/>
    <p:sldId id="368" r:id="rId39"/>
    <p:sldId id="365" r:id="rId40"/>
    <p:sldId id="367" r:id="rId41"/>
    <p:sldId id="369" r:id="rId42"/>
    <p:sldId id="482" r:id="rId43"/>
    <p:sldId id="478" r:id="rId44"/>
    <p:sldId id="474" r:id="rId45"/>
    <p:sldId id="475" r:id="rId46"/>
    <p:sldId id="476" r:id="rId47"/>
    <p:sldId id="477" r:id="rId48"/>
    <p:sldId id="486" r:id="rId49"/>
    <p:sldId id="492" r:id="rId50"/>
    <p:sldId id="484" r:id="rId51"/>
    <p:sldId id="494" r:id="rId52"/>
    <p:sldId id="491" r:id="rId5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1224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183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13B07C-08D7-0F4D-8E12-375108A1DE9E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CEB219-07FD-9D40-8DD7-8789AAD2D4D5}">
      <dgm:prSet phldrT="[Text]" custT="1"/>
      <dgm:spPr/>
      <dgm:t>
        <a:bodyPr/>
        <a:lstStyle/>
        <a:p>
          <a:r>
            <a:rPr lang="en-US" sz="2800" dirty="0" err="1" smtClean="0"/>
            <a:t>Sağlık</a:t>
          </a:r>
          <a:r>
            <a:rPr lang="en-US" sz="2800" dirty="0" smtClean="0"/>
            <a:t> </a:t>
          </a:r>
          <a:r>
            <a:rPr lang="en-US" sz="2800" dirty="0" err="1" smtClean="0"/>
            <a:t>hizmet</a:t>
          </a:r>
          <a:r>
            <a:rPr lang="en-US" sz="2800" dirty="0" smtClean="0"/>
            <a:t> </a:t>
          </a:r>
          <a:r>
            <a:rPr lang="en-US" sz="2800" dirty="0" err="1" smtClean="0"/>
            <a:t>sunucuları</a:t>
          </a:r>
          <a:endParaRPr lang="en-US" sz="2800" dirty="0"/>
        </a:p>
      </dgm:t>
    </dgm:pt>
    <dgm:pt modelId="{2E3689AC-B95F-9742-A8E2-57C074F37519}" type="parTrans" cxnId="{A940CA6F-7CAC-E14C-BD00-9B745E51F31B}">
      <dgm:prSet/>
      <dgm:spPr/>
      <dgm:t>
        <a:bodyPr/>
        <a:lstStyle/>
        <a:p>
          <a:endParaRPr lang="en-US"/>
        </a:p>
      </dgm:t>
    </dgm:pt>
    <dgm:pt modelId="{42FCF55A-31E6-0A42-BA73-906E78F0952B}" type="sibTrans" cxnId="{A940CA6F-7CAC-E14C-BD00-9B745E51F31B}">
      <dgm:prSet/>
      <dgm:spPr/>
      <dgm:t>
        <a:bodyPr/>
        <a:lstStyle/>
        <a:p>
          <a:endParaRPr lang="en-US"/>
        </a:p>
      </dgm:t>
    </dgm:pt>
    <dgm:pt modelId="{D04721EA-C344-DD43-9572-49532F3C9997}">
      <dgm:prSet phldrT="[Text]" custT="1"/>
      <dgm:spPr/>
      <dgm:t>
        <a:bodyPr/>
        <a:lstStyle/>
        <a:p>
          <a:r>
            <a:rPr lang="en-US" sz="2800" dirty="0" err="1" smtClean="0"/>
            <a:t>Sağlık</a:t>
          </a:r>
          <a:r>
            <a:rPr lang="en-US" sz="2800" dirty="0" smtClean="0"/>
            <a:t> </a:t>
          </a:r>
          <a:r>
            <a:rPr lang="en-US" sz="2800" dirty="0" err="1" smtClean="0"/>
            <a:t>sigorta</a:t>
          </a:r>
          <a:r>
            <a:rPr lang="en-US" sz="2800" dirty="0" smtClean="0"/>
            <a:t> </a:t>
          </a:r>
          <a:r>
            <a:rPr lang="en-US" sz="2800" dirty="0" err="1" smtClean="0"/>
            <a:t>sağlayıcıları</a:t>
          </a:r>
          <a:endParaRPr lang="en-US" sz="2800" dirty="0"/>
        </a:p>
      </dgm:t>
    </dgm:pt>
    <dgm:pt modelId="{7AF4CE90-6F74-104B-834F-111756A4DC03}" type="parTrans" cxnId="{5F331071-A4F3-BC41-81BF-87E5B2970A4D}">
      <dgm:prSet/>
      <dgm:spPr/>
      <dgm:t>
        <a:bodyPr/>
        <a:lstStyle/>
        <a:p>
          <a:endParaRPr lang="en-US"/>
        </a:p>
      </dgm:t>
    </dgm:pt>
    <dgm:pt modelId="{6E734D25-9330-594E-8EDF-DF1EE20F725D}" type="sibTrans" cxnId="{5F331071-A4F3-BC41-81BF-87E5B2970A4D}">
      <dgm:prSet/>
      <dgm:spPr/>
      <dgm:t>
        <a:bodyPr/>
        <a:lstStyle/>
        <a:p>
          <a:endParaRPr lang="en-US"/>
        </a:p>
      </dgm:t>
    </dgm:pt>
    <dgm:pt modelId="{B84D2BA0-42CD-D142-A251-4868BA4E3F7C}">
      <dgm:prSet phldrT="[Text]"/>
      <dgm:spPr/>
      <dgm:t>
        <a:bodyPr/>
        <a:lstStyle/>
        <a:p>
          <a:r>
            <a:rPr lang="en-US" dirty="0" err="1" smtClean="0"/>
            <a:t>Toplum</a:t>
          </a:r>
          <a:endParaRPr lang="en-US" dirty="0"/>
        </a:p>
      </dgm:t>
    </dgm:pt>
    <dgm:pt modelId="{418A3900-AFFA-CF49-8B0D-385984BBE2C0}" type="parTrans" cxnId="{9CD76D18-7103-774D-ABF7-8F7B4A72615E}">
      <dgm:prSet/>
      <dgm:spPr/>
      <dgm:t>
        <a:bodyPr/>
        <a:lstStyle/>
        <a:p>
          <a:endParaRPr lang="en-US"/>
        </a:p>
      </dgm:t>
    </dgm:pt>
    <dgm:pt modelId="{9FE7A5BD-5430-2F49-81A5-5234108709E7}" type="sibTrans" cxnId="{9CD76D18-7103-774D-ABF7-8F7B4A72615E}">
      <dgm:prSet/>
      <dgm:spPr/>
      <dgm:t>
        <a:bodyPr/>
        <a:lstStyle/>
        <a:p>
          <a:endParaRPr lang="en-US"/>
        </a:p>
      </dgm:t>
    </dgm:pt>
    <dgm:pt modelId="{CE2613CA-A24B-E34B-B973-5A3B4A95D20F}">
      <dgm:prSet phldrT="[Text]" custT="1"/>
      <dgm:spPr/>
      <dgm:t>
        <a:bodyPr/>
        <a:lstStyle/>
        <a:p>
          <a:r>
            <a:rPr lang="en-US" sz="2800" dirty="0" err="1" smtClean="0"/>
            <a:t>Meslek</a:t>
          </a:r>
          <a:r>
            <a:rPr lang="en-US" sz="2800" dirty="0" smtClean="0"/>
            <a:t> </a:t>
          </a:r>
          <a:r>
            <a:rPr lang="en-US" sz="2800" dirty="0" err="1" smtClean="0"/>
            <a:t>örgütü</a:t>
          </a:r>
          <a:r>
            <a:rPr lang="en-US" sz="2800" dirty="0" smtClean="0"/>
            <a:t>/ </a:t>
          </a:r>
          <a:r>
            <a:rPr lang="en-US" sz="2800" dirty="0" err="1" smtClean="0"/>
            <a:t>Sağlık</a:t>
          </a:r>
          <a:r>
            <a:rPr lang="en-US" sz="2800" dirty="0" smtClean="0"/>
            <a:t> </a:t>
          </a:r>
          <a:r>
            <a:rPr lang="en-US" sz="2800" dirty="0" err="1" smtClean="0"/>
            <a:t>çalışanları</a:t>
          </a:r>
          <a:endParaRPr lang="en-US" sz="2800" dirty="0"/>
        </a:p>
      </dgm:t>
    </dgm:pt>
    <dgm:pt modelId="{6EB3DADE-C470-B849-ACA2-FC240259BE39}" type="parTrans" cxnId="{6BC92D74-EE3F-3A4F-9045-5BD5707A6267}">
      <dgm:prSet/>
      <dgm:spPr/>
      <dgm:t>
        <a:bodyPr/>
        <a:lstStyle/>
        <a:p>
          <a:endParaRPr lang="en-US"/>
        </a:p>
      </dgm:t>
    </dgm:pt>
    <dgm:pt modelId="{88B77234-8434-F74A-91BF-14B399F0C691}" type="sibTrans" cxnId="{6BC92D74-EE3F-3A4F-9045-5BD5707A6267}">
      <dgm:prSet/>
      <dgm:spPr/>
      <dgm:t>
        <a:bodyPr/>
        <a:lstStyle/>
        <a:p>
          <a:endParaRPr lang="en-US"/>
        </a:p>
      </dgm:t>
    </dgm:pt>
    <dgm:pt modelId="{C1E8AEB6-F093-F34D-9A72-AE634DA635E7}">
      <dgm:prSet phldrT="[Text]"/>
      <dgm:spPr/>
      <dgm:t>
        <a:bodyPr/>
        <a:lstStyle/>
        <a:p>
          <a:r>
            <a:rPr lang="en-US" dirty="0" err="1" smtClean="0"/>
            <a:t>Politika</a:t>
          </a:r>
          <a:r>
            <a:rPr lang="en-US" dirty="0" smtClean="0"/>
            <a:t> </a:t>
          </a:r>
          <a:r>
            <a:rPr lang="en-US" dirty="0" err="1" smtClean="0"/>
            <a:t>yapıcılar</a:t>
          </a:r>
          <a:endParaRPr lang="en-US" dirty="0"/>
        </a:p>
      </dgm:t>
    </dgm:pt>
    <dgm:pt modelId="{6657E151-07C3-EC42-B7EB-80CA0D240C06}" type="parTrans" cxnId="{FAC0C165-C9CB-C842-9E5C-C774DFD5833C}">
      <dgm:prSet/>
      <dgm:spPr/>
      <dgm:t>
        <a:bodyPr/>
        <a:lstStyle/>
        <a:p>
          <a:endParaRPr lang="en-US"/>
        </a:p>
      </dgm:t>
    </dgm:pt>
    <dgm:pt modelId="{E615E0F5-E943-5149-9FD8-EB7F72476768}" type="sibTrans" cxnId="{FAC0C165-C9CB-C842-9E5C-C774DFD5833C}">
      <dgm:prSet/>
      <dgm:spPr/>
      <dgm:t>
        <a:bodyPr/>
        <a:lstStyle/>
        <a:p>
          <a:endParaRPr lang="en-US"/>
        </a:p>
      </dgm:t>
    </dgm:pt>
    <dgm:pt modelId="{9FB351BB-0BCF-7C40-BBE0-CDEDCC11EFB7}" type="pres">
      <dgm:prSet presAssocID="{7013B07C-08D7-0F4D-8E12-375108A1DE9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518332-FD8B-C949-BE6C-A1F910D0C704}" type="pres">
      <dgm:prSet presAssocID="{F7CEB219-07FD-9D40-8DD7-8789AAD2D4D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F3C99-CCB7-CE4D-A659-42D0F92BD021}" type="pres">
      <dgm:prSet presAssocID="{F7CEB219-07FD-9D40-8DD7-8789AAD2D4D5}" presName="spNode" presStyleCnt="0"/>
      <dgm:spPr/>
    </dgm:pt>
    <dgm:pt modelId="{BA1CFE51-9070-CF4A-893C-A3A5504A5604}" type="pres">
      <dgm:prSet presAssocID="{42FCF55A-31E6-0A42-BA73-906E78F0952B}" presName="sibTrans" presStyleLbl="sibTrans1D1" presStyleIdx="0" presStyleCnt="5"/>
      <dgm:spPr/>
      <dgm:t>
        <a:bodyPr/>
        <a:lstStyle/>
        <a:p>
          <a:endParaRPr lang="en-US"/>
        </a:p>
      </dgm:t>
    </dgm:pt>
    <dgm:pt modelId="{9A5B8BDB-AA1C-A846-A8CC-02F8DE28CD76}" type="pres">
      <dgm:prSet presAssocID="{D04721EA-C344-DD43-9572-49532F3C9997}" presName="node" presStyleLbl="node1" presStyleIdx="1" presStyleCnt="5" custScaleX="103407" custScaleY="941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14632-E840-E947-A00E-4A46EA7F45B2}" type="pres">
      <dgm:prSet presAssocID="{D04721EA-C344-DD43-9572-49532F3C9997}" presName="spNode" presStyleCnt="0"/>
      <dgm:spPr/>
    </dgm:pt>
    <dgm:pt modelId="{7B2413FB-C702-C943-8030-A3C2ED0D47C3}" type="pres">
      <dgm:prSet presAssocID="{6E734D25-9330-594E-8EDF-DF1EE20F725D}" presName="sibTrans" presStyleLbl="sibTrans1D1" presStyleIdx="1" presStyleCnt="5"/>
      <dgm:spPr/>
      <dgm:t>
        <a:bodyPr/>
        <a:lstStyle/>
        <a:p>
          <a:endParaRPr lang="en-US"/>
        </a:p>
      </dgm:t>
    </dgm:pt>
    <dgm:pt modelId="{8C625AA2-486E-454E-9104-A6ACA3B8D896}" type="pres">
      <dgm:prSet presAssocID="{B84D2BA0-42CD-D142-A251-4868BA4E3F7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08862B-44A0-B045-AAB4-D4A2FA2E4BFE}" type="pres">
      <dgm:prSet presAssocID="{B84D2BA0-42CD-D142-A251-4868BA4E3F7C}" presName="spNode" presStyleCnt="0"/>
      <dgm:spPr/>
    </dgm:pt>
    <dgm:pt modelId="{9CC201D1-54F6-9F49-949B-E5F0138828E9}" type="pres">
      <dgm:prSet presAssocID="{9FE7A5BD-5430-2F49-81A5-5234108709E7}" presName="sibTrans" presStyleLbl="sibTrans1D1" presStyleIdx="2" presStyleCnt="5"/>
      <dgm:spPr/>
      <dgm:t>
        <a:bodyPr/>
        <a:lstStyle/>
        <a:p>
          <a:endParaRPr lang="en-US"/>
        </a:p>
      </dgm:t>
    </dgm:pt>
    <dgm:pt modelId="{890124F8-6023-084D-973A-2CEAECB865CC}" type="pres">
      <dgm:prSet presAssocID="{CE2613CA-A24B-E34B-B973-5A3B4A95D20F}" presName="node" presStyleLbl="node1" presStyleIdx="3" presStyleCnt="5" custScaleX="125501" custScaleY="1092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C49B0E-E378-2746-83D2-035A250CDF52}" type="pres">
      <dgm:prSet presAssocID="{CE2613CA-A24B-E34B-B973-5A3B4A95D20F}" presName="spNode" presStyleCnt="0"/>
      <dgm:spPr/>
    </dgm:pt>
    <dgm:pt modelId="{EC907C26-8EE2-D343-AC8A-CE895F9DC66C}" type="pres">
      <dgm:prSet presAssocID="{88B77234-8434-F74A-91BF-14B399F0C69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2BDC5718-A498-484C-A298-F18A6B0BA546}" type="pres">
      <dgm:prSet presAssocID="{C1E8AEB6-F093-F34D-9A72-AE634DA635E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BE75E-D983-CB4B-A098-6C99F1A97224}" type="pres">
      <dgm:prSet presAssocID="{C1E8AEB6-F093-F34D-9A72-AE634DA635E7}" presName="spNode" presStyleCnt="0"/>
      <dgm:spPr/>
    </dgm:pt>
    <dgm:pt modelId="{DFF6016A-592F-8E40-986F-4EEBA7F2F3A6}" type="pres">
      <dgm:prSet presAssocID="{E615E0F5-E943-5149-9FD8-EB7F72476768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A940CA6F-7CAC-E14C-BD00-9B745E51F31B}" srcId="{7013B07C-08D7-0F4D-8E12-375108A1DE9E}" destId="{F7CEB219-07FD-9D40-8DD7-8789AAD2D4D5}" srcOrd="0" destOrd="0" parTransId="{2E3689AC-B95F-9742-A8E2-57C074F37519}" sibTransId="{42FCF55A-31E6-0A42-BA73-906E78F0952B}"/>
    <dgm:cxn modelId="{5F331071-A4F3-BC41-81BF-87E5B2970A4D}" srcId="{7013B07C-08D7-0F4D-8E12-375108A1DE9E}" destId="{D04721EA-C344-DD43-9572-49532F3C9997}" srcOrd="1" destOrd="0" parTransId="{7AF4CE90-6F74-104B-834F-111756A4DC03}" sibTransId="{6E734D25-9330-594E-8EDF-DF1EE20F725D}"/>
    <dgm:cxn modelId="{373D7D13-F93E-7248-B1CD-D148CE57F9E7}" type="presOf" srcId="{F7CEB219-07FD-9D40-8DD7-8789AAD2D4D5}" destId="{76518332-FD8B-C949-BE6C-A1F910D0C704}" srcOrd="0" destOrd="0" presId="urn:microsoft.com/office/officeart/2005/8/layout/cycle6"/>
    <dgm:cxn modelId="{3569B962-61F5-DC4B-A932-D3A5DF0BF8D9}" type="presOf" srcId="{6E734D25-9330-594E-8EDF-DF1EE20F725D}" destId="{7B2413FB-C702-C943-8030-A3C2ED0D47C3}" srcOrd="0" destOrd="0" presId="urn:microsoft.com/office/officeart/2005/8/layout/cycle6"/>
    <dgm:cxn modelId="{FAC0C165-C9CB-C842-9E5C-C774DFD5833C}" srcId="{7013B07C-08D7-0F4D-8E12-375108A1DE9E}" destId="{C1E8AEB6-F093-F34D-9A72-AE634DA635E7}" srcOrd="4" destOrd="0" parTransId="{6657E151-07C3-EC42-B7EB-80CA0D240C06}" sibTransId="{E615E0F5-E943-5149-9FD8-EB7F72476768}"/>
    <dgm:cxn modelId="{9CD76D18-7103-774D-ABF7-8F7B4A72615E}" srcId="{7013B07C-08D7-0F4D-8E12-375108A1DE9E}" destId="{B84D2BA0-42CD-D142-A251-4868BA4E3F7C}" srcOrd="2" destOrd="0" parTransId="{418A3900-AFFA-CF49-8B0D-385984BBE2C0}" sibTransId="{9FE7A5BD-5430-2F49-81A5-5234108709E7}"/>
    <dgm:cxn modelId="{682F171E-27DA-AF40-BC21-0BC307054E43}" type="presOf" srcId="{D04721EA-C344-DD43-9572-49532F3C9997}" destId="{9A5B8BDB-AA1C-A846-A8CC-02F8DE28CD76}" srcOrd="0" destOrd="0" presId="urn:microsoft.com/office/officeart/2005/8/layout/cycle6"/>
    <dgm:cxn modelId="{DB260629-1917-4A4F-BA45-061E6E63C3B0}" type="presOf" srcId="{CE2613CA-A24B-E34B-B973-5A3B4A95D20F}" destId="{890124F8-6023-084D-973A-2CEAECB865CC}" srcOrd="0" destOrd="0" presId="urn:microsoft.com/office/officeart/2005/8/layout/cycle6"/>
    <dgm:cxn modelId="{287BDB1B-C631-8845-AC2A-FE6EA591BC1A}" type="presOf" srcId="{42FCF55A-31E6-0A42-BA73-906E78F0952B}" destId="{BA1CFE51-9070-CF4A-893C-A3A5504A5604}" srcOrd="0" destOrd="0" presId="urn:microsoft.com/office/officeart/2005/8/layout/cycle6"/>
    <dgm:cxn modelId="{6B7A4FFB-5A0F-904D-9A36-C431128DFE0E}" type="presOf" srcId="{B84D2BA0-42CD-D142-A251-4868BA4E3F7C}" destId="{8C625AA2-486E-454E-9104-A6ACA3B8D896}" srcOrd="0" destOrd="0" presId="urn:microsoft.com/office/officeart/2005/8/layout/cycle6"/>
    <dgm:cxn modelId="{6BC92D74-EE3F-3A4F-9045-5BD5707A6267}" srcId="{7013B07C-08D7-0F4D-8E12-375108A1DE9E}" destId="{CE2613CA-A24B-E34B-B973-5A3B4A95D20F}" srcOrd="3" destOrd="0" parTransId="{6EB3DADE-C470-B849-ACA2-FC240259BE39}" sibTransId="{88B77234-8434-F74A-91BF-14B399F0C691}"/>
    <dgm:cxn modelId="{227244A0-9360-5F4D-9415-9638C9BFA142}" type="presOf" srcId="{C1E8AEB6-F093-F34D-9A72-AE634DA635E7}" destId="{2BDC5718-A498-484C-A298-F18A6B0BA546}" srcOrd="0" destOrd="0" presId="urn:microsoft.com/office/officeart/2005/8/layout/cycle6"/>
    <dgm:cxn modelId="{0569CDEF-CC8C-1448-A454-DA1E0892AA26}" type="presOf" srcId="{7013B07C-08D7-0F4D-8E12-375108A1DE9E}" destId="{9FB351BB-0BCF-7C40-BBE0-CDEDCC11EFB7}" srcOrd="0" destOrd="0" presId="urn:microsoft.com/office/officeart/2005/8/layout/cycle6"/>
    <dgm:cxn modelId="{4BA86201-CDEF-5D41-9239-B3D1EDCAFFC6}" type="presOf" srcId="{E615E0F5-E943-5149-9FD8-EB7F72476768}" destId="{DFF6016A-592F-8E40-986F-4EEBA7F2F3A6}" srcOrd="0" destOrd="0" presId="urn:microsoft.com/office/officeart/2005/8/layout/cycle6"/>
    <dgm:cxn modelId="{7A816CDD-02C1-6E43-81B7-7F26C26810E2}" type="presOf" srcId="{88B77234-8434-F74A-91BF-14B399F0C691}" destId="{EC907C26-8EE2-D343-AC8A-CE895F9DC66C}" srcOrd="0" destOrd="0" presId="urn:microsoft.com/office/officeart/2005/8/layout/cycle6"/>
    <dgm:cxn modelId="{D4120743-5F2D-514C-A26E-7CE8C8EC1DAD}" type="presOf" srcId="{9FE7A5BD-5430-2F49-81A5-5234108709E7}" destId="{9CC201D1-54F6-9F49-949B-E5F0138828E9}" srcOrd="0" destOrd="0" presId="urn:microsoft.com/office/officeart/2005/8/layout/cycle6"/>
    <dgm:cxn modelId="{BB78E1CF-C6C0-3944-848D-B03F3B787A15}" type="presParOf" srcId="{9FB351BB-0BCF-7C40-BBE0-CDEDCC11EFB7}" destId="{76518332-FD8B-C949-BE6C-A1F910D0C704}" srcOrd="0" destOrd="0" presId="urn:microsoft.com/office/officeart/2005/8/layout/cycle6"/>
    <dgm:cxn modelId="{55B59E0F-A2B5-7142-9B11-00140DB361A5}" type="presParOf" srcId="{9FB351BB-0BCF-7C40-BBE0-CDEDCC11EFB7}" destId="{757F3C99-CCB7-CE4D-A659-42D0F92BD021}" srcOrd="1" destOrd="0" presId="urn:microsoft.com/office/officeart/2005/8/layout/cycle6"/>
    <dgm:cxn modelId="{815AB2ED-F975-504A-8FE5-B59011054642}" type="presParOf" srcId="{9FB351BB-0BCF-7C40-BBE0-CDEDCC11EFB7}" destId="{BA1CFE51-9070-CF4A-893C-A3A5504A5604}" srcOrd="2" destOrd="0" presId="urn:microsoft.com/office/officeart/2005/8/layout/cycle6"/>
    <dgm:cxn modelId="{CACB9B16-E1B0-9348-8DDD-7ACA55CA4780}" type="presParOf" srcId="{9FB351BB-0BCF-7C40-BBE0-CDEDCC11EFB7}" destId="{9A5B8BDB-AA1C-A846-A8CC-02F8DE28CD76}" srcOrd="3" destOrd="0" presId="urn:microsoft.com/office/officeart/2005/8/layout/cycle6"/>
    <dgm:cxn modelId="{6E894903-5D71-3D40-A6F7-CF3E7B140477}" type="presParOf" srcId="{9FB351BB-0BCF-7C40-BBE0-CDEDCC11EFB7}" destId="{21B14632-E840-E947-A00E-4A46EA7F45B2}" srcOrd="4" destOrd="0" presId="urn:microsoft.com/office/officeart/2005/8/layout/cycle6"/>
    <dgm:cxn modelId="{6714F0C0-2589-A24D-A93B-E97EE96A9F5A}" type="presParOf" srcId="{9FB351BB-0BCF-7C40-BBE0-CDEDCC11EFB7}" destId="{7B2413FB-C702-C943-8030-A3C2ED0D47C3}" srcOrd="5" destOrd="0" presId="urn:microsoft.com/office/officeart/2005/8/layout/cycle6"/>
    <dgm:cxn modelId="{E98EB2B3-5DAA-AF4F-AFD7-815B698359C6}" type="presParOf" srcId="{9FB351BB-0BCF-7C40-BBE0-CDEDCC11EFB7}" destId="{8C625AA2-486E-454E-9104-A6ACA3B8D896}" srcOrd="6" destOrd="0" presId="urn:microsoft.com/office/officeart/2005/8/layout/cycle6"/>
    <dgm:cxn modelId="{A3753265-BF51-C044-904C-0FF3A4B05DCB}" type="presParOf" srcId="{9FB351BB-0BCF-7C40-BBE0-CDEDCC11EFB7}" destId="{5208862B-44A0-B045-AAB4-D4A2FA2E4BFE}" srcOrd="7" destOrd="0" presId="urn:microsoft.com/office/officeart/2005/8/layout/cycle6"/>
    <dgm:cxn modelId="{900E943B-D10B-D345-B72B-640A303E2DE0}" type="presParOf" srcId="{9FB351BB-0BCF-7C40-BBE0-CDEDCC11EFB7}" destId="{9CC201D1-54F6-9F49-949B-E5F0138828E9}" srcOrd="8" destOrd="0" presId="urn:microsoft.com/office/officeart/2005/8/layout/cycle6"/>
    <dgm:cxn modelId="{4B1BF2FE-6FCB-EC42-86E7-ABD1FBA47E37}" type="presParOf" srcId="{9FB351BB-0BCF-7C40-BBE0-CDEDCC11EFB7}" destId="{890124F8-6023-084D-973A-2CEAECB865CC}" srcOrd="9" destOrd="0" presId="urn:microsoft.com/office/officeart/2005/8/layout/cycle6"/>
    <dgm:cxn modelId="{370E8574-D580-514A-8388-570CCBDEC8F0}" type="presParOf" srcId="{9FB351BB-0BCF-7C40-BBE0-CDEDCC11EFB7}" destId="{0BC49B0E-E378-2746-83D2-035A250CDF52}" srcOrd="10" destOrd="0" presId="urn:microsoft.com/office/officeart/2005/8/layout/cycle6"/>
    <dgm:cxn modelId="{3513E80E-8016-B44C-B372-A63A108C42F9}" type="presParOf" srcId="{9FB351BB-0BCF-7C40-BBE0-CDEDCC11EFB7}" destId="{EC907C26-8EE2-D343-AC8A-CE895F9DC66C}" srcOrd="11" destOrd="0" presId="urn:microsoft.com/office/officeart/2005/8/layout/cycle6"/>
    <dgm:cxn modelId="{96FB659D-9EC0-B14E-8F41-F694B2845B84}" type="presParOf" srcId="{9FB351BB-0BCF-7C40-BBE0-CDEDCC11EFB7}" destId="{2BDC5718-A498-484C-A298-F18A6B0BA546}" srcOrd="12" destOrd="0" presId="urn:microsoft.com/office/officeart/2005/8/layout/cycle6"/>
    <dgm:cxn modelId="{618B92DE-8482-7949-98B0-23906B12EAC4}" type="presParOf" srcId="{9FB351BB-0BCF-7C40-BBE0-CDEDCC11EFB7}" destId="{3C6BE75E-D983-CB4B-A098-6C99F1A97224}" srcOrd="13" destOrd="0" presId="urn:microsoft.com/office/officeart/2005/8/layout/cycle6"/>
    <dgm:cxn modelId="{8E41C5F7-6DE3-A44A-9934-18614129B606}" type="presParOf" srcId="{9FB351BB-0BCF-7C40-BBE0-CDEDCC11EFB7}" destId="{DFF6016A-592F-8E40-986F-4EEBA7F2F3A6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18332-FD8B-C949-BE6C-A1F910D0C704}">
      <dsp:nvSpPr>
        <dsp:cNvPr id="0" name=""/>
        <dsp:cNvSpPr/>
      </dsp:nvSpPr>
      <dsp:spPr>
        <a:xfrm>
          <a:off x="4815348" y="1016"/>
          <a:ext cx="2117482" cy="13763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Sağlık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hizmet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sunucuları</a:t>
          </a:r>
          <a:endParaRPr lang="en-US" sz="2800" kern="1200" dirty="0"/>
        </a:p>
      </dsp:txBody>
      <dsp:txXfrm>
        <a:off x="4882537" y="68205"/>
        <a:ext cx="1983104" cy="1241985"/>
      </dsp:txXfrm>
    </dsp:sp>
    <dsp:sp modelId="{BA1CFE51-9070-CF4A-893C-A3A5504A5604}">
      <dsp:nvSpPr>
        <dsp:cNvPr id="0" name=""/>
        <dsp:cNvSpPr/>
      </dsp:nvSpPr>
      <dsp:spPr>
        <a:xfrm>
          <a:off x="3125608" y="689198"/>
          <a:ext cx="5496961" cy="5496961"/>
        </a:xfrm>
        <a:custGeom>
          <a:avLst/>
          <a:gdLst/>
          <a:ahLst/>
          <a:cxnLst/>
          <a:rect l="0" t="0" r="0" b="0"/>
          <a:pathLst>
            <a:path>
              <a:moveTo>
                <a:pt x="3822173" y="218395"/>
              </a:moveTo>
              <a:arcTo wR="2748480" hR="2748480" stAng="17579695" swAng="20190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5B8BDB-AA1C-A846-A8CC-02F8DE28CD76}">
      <dsp:nvSpPr>
        <dsp:cNvPr id="0" name=""/>
        <dsp:cNvSpPr/>
      </dsp:nvSpPr>
      <dsp:spPr>
        <a:xfrm>
          <a:off x="7393237" y="1940105"/>
          <a:ext cx="2189625" cy="12964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Sağlık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sigorta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sağlayıcıları</a:t>
          </a:r>
          <a:endParaRPr lang="en-US" sz="2800" kern="1200" dirty="0"/>
        </a:p>
      </dsp:txBody>
      <dsp:txXfrm>
        <a:off x="7456527" y="2003395"/>
        <a:ext cx="2063045" cy="1169913"/>
      </dsp:txXfrm>
    </dsp:sp>
    <dsp:sp modelId="{7B2413FB-C702-C943-8030-A3C2ED0D47C3}">
      <dsp:nvSpPr>
        <dsp:cNvPr id="0" name=""/>
        <dsp:cNvSpPr/>
      </dsp:nvSpPr>
      <dsp:spPr>
        <a:xfrm>
          <a:off x="3125608" y="689198"/>
          <a:ext cx="5496961" cy="5496961"/>
        </a:xfrm>
        <a:custGeom>
          <a:avLst/>
          <a:gdLst/>
          <a:ahLst/>
          <a:cxnLst/>
          <a:rect l="0" t="0" r="0" b="0"/>
          <a:pathLst>
            <a:path>
              <a:moveTo>
                <a:pt x="5490852" y="2565323"/>
              </a:moveTo>
              <a:arcTo wR="2748480" hR="2748480" stAng="21370741" swAng="224445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25AA2-486E-454E-9104-A6ACA3B8D896}">
      <dsp:nvSpPr>
        <dsp:cNvPr id="0" name=""/>
        <dsp:cNvSpPr/>
      </dsp:nvSpPr>
      <dsp:spPr>
        <a:xfrm>
          <a:off x="6430865" y="4973065"/>
          <a:ext cx="2117482" cy="13763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Toplum</a:t>
          </a:r>
          <a:endParaRPr lang="en-US" sz="3500" kern="1200" dirty="0"/>
        </a:p>
      </dsp:txBody>
      <dsp:txXfrm>
        <a:off x="6498054" y="5040254"/>
        <a:ext cx="1983104" cy="1241985"/>
      </dsp:txXfrm>
    </dsp:sp>
    <dsp:sp modelId="{9CC201D1-54F6-9F49-949B-E5F0138828E9}">
      <dsp:nvSpPr>
        <dsp:cNvPr id="0" name=""/>
        <dsp:cNvSpPr/>
      </dsp:nvSpPr>
      <dsp:spPr>
        <a:xfrm>
          <a:off x="3125608" y="689198"/>
          <a:ext cx="5496961" cy="5496961"/>
        </a:xfrm>
        <a:custGeom>
          <a:avLst/>
          <a:gdLst/>
          <a:ahLst/>
          <a:cxnLst/>
          <a:rect l="0" t="0" r="0" b="0"/>
          <a:pathLst>
            <a:path>
              <a:moveTo>
                <a:pt x="3296982" y="5441674"/>
              </a:moveTo>
              <a:arcTo wR="2748480" hR="2748480" stAng="4709307" swAng="10394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124F8-6023-084D-973A-2CEAECB865CC}">
      <dsp:nvSpPr>
        <dsp:cNvPr id="0" name=""/>
        <dsp:cNvSpPr/>
      </dsp:nvSpPr>
      <dsp:spPr>
        <a:xfrm>
          <a:off x="2929842" y="4909257"/>
          <a:ext cx="2657461" cy="1503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Meslek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örgütü</a:t>
          </a:r>
          <a:r>
            <a:rPr lang="en-US" sz="2800" kern="1200" dirty="0" smtClean="0"/>
            <a:t>/ </a:t>
          </a:r>
          <a:r>
            <a:rPr lang="en-US" sz="2800" kern="1200" dirty="0" err="1" smtClean="0"/>
            <a:t>Sağlık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çalışanları</a:t>
          </a:r>
          <a:endParaRPr lang="en-US" sz="2800" kern="1200" dirty="0"/>
        </a:p>
      </dsp:txBody>
      <dsp:txXfrm>
        <a:off x="3003260" y="4982675"/>
        <a:ext cx="2510625" cy="1357144"/>
      </dsp:txXfrm>
    </dsp:sp>
    <dsp:sp modelId="{EC907C26-8EE2-D343-AC8A-CE895F9DC66C}">
      <dsp:nvSpPr>
        <dsp:cNvPr id="0" name=""/>
        <dsp:cNvSpPr/>
      </dsp:nvSpPr>
      <dsp:spPr>
        <a:xfrm>
          <a:off x="3125608" y="689198"/>
          <a:ext cx="5496961" cy="5496961"/>
        </a:xfrm>
        <a:custGeom>
          <a:avLst/>
          <a:gdLst/>
          <a:ahLst/>
          <a:cxnLst/>
          <a:rect l="0" t="0" r="0" b="0"/>
          <a:pathLst>
            <a:path>
              <a:moveTo>
                <a:pt x="418157" y="4205787"/>
              </a:moveTo>
              <a:arcTo wR="2748480" hR="2748480" stAng="8878771" swAng="21018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DC5718-A498-484C-A298-F18A6B0BA546}">
      <dsp:nvSpPr>
        <dsp:cNvPr id="0" name=""/>
        <dsp:cNvSpPr/>
      </dsp:nvSpPr>
      <dsp:spPr>
        <a:xfrm>
          <a:off x="2201387" y="1900170"/>
          <a:ext cx="2117482" cy="13763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Politika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yapıcılar</a:t>
          </a:r>
          <a:endParaRPr lang="en-US" sz="3500" kern="1200" dirty="0"/>
        </a:p>
      </dsp:txBody>
      <dsp:txXfrm>
        <a:off x="2268576" y="1967359"/>
        <a:ext cx="1983104" cy="1241985"/>
      </dsp:txXfrm>
    </dsp:sp>
    <dsp:sp modelId="{DFF6016A-592F-8E40-986F-4EEBA7F2F3A6}">
      <dsp:nvSpPr>
        <dsp:cNvPr id="0" name=""/>
        <dsp:cNvSpPr/>
      </dsp:nvSpPr>
      <dsp:spPr>
        <a:xfrm>
          <a:off x="3125608" y="689198"/>
          <a:ext cx="5496961" cy="5496961"/>
        </a:xfrm>
        <a:custGeom>
          <a:avLst/>
          <a:gdLst/>
          <a:ahLst/>
          <a:cxnLst/>
          <a:rect l="0" t="0" r="0" b="0"/>
          <a:pathLst>
            <a:path>
              <a:moveTo>
                <a:pt x="479132" y="1197930"/>
              </a:moveTo>
              <a:arcTo wR="2748480" hR="2748480" stAng="12860589" swAng="19602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ADCAE-6AC7-4C74-958E-75CB07E2A3C4}" type="datetimeFigureOut">
              <a:rPr lang="tr-TR" smtClean="0"/>
              <a:pPr/>
              <a:t>09.05.2016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F8979-EB3E-4EB4-AFE5-685122CF07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27049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820AA-5FDF-9545-A3E4-0998A97B7811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42E4F-EDE4-FE42-B2E4-CDDB17D0F0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3865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42E4F-EDE4-FE42-B2E4-CDDB17D0F07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7087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21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19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581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34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417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9272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33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630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237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154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3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47AE7-4733-ED40-A229-206398351726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828F4-9BD2-EB4B-BAC8-E2B1E47427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90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bri.com/manuscripts/131505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netcommunity.org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netcommunity.org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5310"/>
            <a:ext cx="7772400" cy="1470025"/>
          </a:xfrm>
        </p:spPr>
        <p:txBody>
          <a:bodyPr/>
          <a:lstStyle/>
          <a:p>
            <a:r>
              <a:rPr lang="en-US" dirty="0" smtClean="0"/>
              <a:t>Tıp </a:t>
            </a:r>
            <a:r>
              <a:rPr lang="en-US" dirty="0" err="1" smtClean="0"/>
              <a:t>Fakültelerinin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r>
              <a:rPr lang="en-US" dirty="0" smtClean="0"/>
              <a:t>: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Güvenirlik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46879"/>
            <a:ext cx="6400800" cy="331197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Dr.İskender</a:t>
            </a:r>
            <a:r>
              <a:rPr lang="en-US" dirty="0" smtClean="0"/>
              <a:t> Sayek</a:t>
            </a:r>
          </a:p>
          <a:p>
            <a:r>
              <a:rPr lang="en-US" dirty="0" err="1" smtClean="0"/>
              <a:t>Hacettepe</a:t>
            </a:r>
            <a:r>
              <a:rPr lang="en-US" dirty="0" smtClean="0"/>
              <a:t> </a:t>
            </a:r>
            <a:r>
              <a:rPr lang="en-US" dirty="0" err="1" smtClean="0"/>
              <a:t>Üniversitesi</a:t>
            </a:r>
            <a:r>
              <a:rPr lang="en-US" dirty="0" smtClean="0"/>
              <a:t> Tıp </a:t>
            </a:r>
            <a:r>
              <a:rPr lang="en-US" dirty="0" err="1" smtClean="0"/>
              <a:t>Fakültesi</a:t>
            </a:r>
            <a:r>
              <a:rPr lang="en-US" dirty="0" smtClean="0"/>
              <a:t>         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errahi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nabilim</a:t>
            </a:r>
            <a:r>
              <a:rPr lang="en-US" dirty="0" smtClean="0"/>
              <a:t> Dalı</a:t>
            </a:r>
          </a:p>
          <a:p>
            <a:r>
              <a:rPr lang="en-US" dirty="0" err="1" smtClean="0"/>
              <a:t>Emekli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Üyesi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Kocaeli</a:t>
            </a:r>
            <a:r>
              <a:rPr lang="en-US" dirty="0" smtClean="0"/>
              <a:t> </a:t>
            </a:r>
            <a:r>
              <a:rPr lang="en-US" dirty="0" err="1" smtClean="0"/>
              <a:t>Üniversitesi</a:t>
            </a:r>
            <a:r>
              <a:rPr lang="en-US" dirty="0" smtClean="0"/>
              <a:t> Tıp </a:t>
            </a:r>
            <a:r>
              <a:rPr lang="en-US" dirty="0" err="1" smtClean="0"/>
              <a:t>Fakültesi</a:t>
            </a:r>
            <a:endParaRPr lang="en-US" dirty="0" smtClean="0"/>
          </a:p>
          <a:p>
            <a:r>
              <a:rPr lang="en-US" dirty="0" smtClean="0"/>
              <a:t>5 </a:t>
            </a:r>
            <a:r>
              <a:rPr lang="en-US" dirty="0" err="1" smtClean="0"/>
              <a:t>Mayıs</a:t>
            </a:r>
            <a:r>
              <a:rPr lang="en-US" dirty="0" smtClean="0"/>
              <a:t> 2016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413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4398" y="53665"/>
            <a:ext cx="4594427" cy="1323439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</a:rPr>
              <a:t>Tıp </a:t>
            </a:r>
            <a:r>
              <a:rPr lang="en-US" sz="4000" dirty="0" err="1" smtClean="0">
                <a:solidFill>
                  <a:srgbClr val="FFFFFF"/>
                </a:solidFill>
              </a:rPr>
              <a:t>Fakültelerinin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4000" dirty="0" err="1" smtClean="0">
                <a:solidFill>
                  <a:srgbClr val="FFFFFF"/>
                </a:solidFill>
              </a:rPr>
              <a:t>Sosyal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  <a:r>
              <a:rPr lang="en-US" sz="4000" dirty="0" err="1" smtClean="0">
                <a:solidFill>
                  <a:srgbClr val="FFFFFF"/>
                </a:solidFill>
              </a:rPr>
              <a:t>Yükümlüküleri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82389" y="1430217"/>
            <a:ext cx="3994853" cy="3115289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Güvenilirlik</a:t>
            </a:r>
            <a:r>
              <a:rPr lang="en-US" sz="2800" dirty="0" smtClean="0"/>
              <a:t>/ </a:t>
            </a:r>
            <a:r>
              <a:rPr lang="en-US" sz="2800" dirty="0" err="1" smtClean="0"/>
              <a:t>Hesap</a:t>
            </a:r>
            <a:r>
              <a:rPr lang="en-US" sz="2800" dirty="0" smtClean="0"/>
              <a:t> </a:t>
            </a:r>
            <a:r>
              <a:rPr lang="en-US" sz="2800" dirty="0" err="1" smtClean="0"/>
              <a:t>verebilirlik</a:t>
            </a:r>
            <a:endParaRPr lang="en-US" sz="2800" dirty="0" smtClean="0"/>
          </a:p>
          <a:p>
            <a:pPr algn="ctr"/>
            <a:r>
              <a:rPr lang="en-US" sz="2800" dirty="0" smtClean="0"/>
              <a:t>(Accountability)</a:t>
            </a:r>
            <a:endParaRPr lang="en-US" sz="2800" dirty="0"/>
          </a:p>
        </p:txBody>
      </p:sp>
      <p:sp>
        <p:nvSpPr>
          <p:cNvPr id="12" name="Oval 11"/>
          <p:cNvSpPr/>
          <p:nvPr/>
        </p:nvSpPr>
        <p:spPr>
          <a:xfrm>
            <a:off x="2234398" y="3435041"/>
            <a:ext cx="4107073" cy="3422959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Duyarlılık</a:t>
            </a:r>
            <a:endParaRPr lang="en-US" sz="2800" dirty="0" smtClean="0"/>
          </a:p>
          <a:p>
            <a:pPr algn="ctr"/>
            <a:r>
              <a:rPr lang="en-US" sz="2800" dirty="0" smtClean="0"/>
              <a:t>(Responsiveness)</a:t>
            </a:r>
            <a:endParaRPr lang="en-US" sz="2800" dirty="0"/>
          </a:p>
        </p:txBody>
      </p:sp>
      <p:sp>
        <p:nvSpPr>
          <p:cNvPr id="13" name="Oval 12"/>
          <p:cNvSpPr/>
          <p:nvPr/>
        </p:nvSpPr>
        <p:spPr>
          <a:xfrm>
            <a:off x="716314" y="1403661"/>
            <a:ext cx="3989645" cy="3313726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Sorumluluk</a:t>
            </a:r>
            <a:endParaRPr lang="en-US" sz="2800" dirty="0" smtClean="0"/>
          </a:p>
          <a:p>
            <a:pPr algn="ctr"/>
            <a:r>
              <a:rPr lang="en-US" sz="2800" dirty="0" smtClean="0"/>
              <a:t>(Responsibility)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274282" y="6447277"/>
            <a:ext cx="38245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Boelen</a:t>
            </a:r>
            <a:r>
              <a:rPr lang="en-US" sz="1600" dirty="0" smtClean="0"/>
              <a:t> </a:t>
            </a:r>
            <a:r>
              <a:rPr lang="en-US" sz="1600" dirty="0" err="1" smtClean="0"/>
              <a:t>ve</a:t>
            </a:r>
            <a:r>
              <a:rPr lang="en-US" sz="1600" dirty="0" smtClean="0"/>
              <a:t> ark </a:t>
            </a:r>
            <a:r>
              <a:rPr lang="en-US" sz="1600" dirty="0" err="1" smtClean="0"/>
              <a:t>Educ</a:t>
            </a:r>
            <a:r>
              <a:rPr lang="en-US" sz="1600" dirty="0" smtClean="0"/>
              <a:t> Health 2012,25:180-192</a:t>
            </a:r>
            <a:endParaRPr lang="en-US" sz="1600" dirty="0"/>
          </a:p>
        </p:txBody>
      </p:sp>
      <p:sp>
        <p:nvSpPr>
          <p:cNvPr id="16" name="Left-Right-Up Arrow 15"/>
          <p:cNvSpPr/>
          <p:nvPr/>
        </p:nvSpPr>
        <p:spPr>
          <a:xfrm flipV="1">
            <a:off x="3877618" y="2584620"/>
            <a:ext cx="1347057" cy="1740452"/>
          </a:xfrm>
          <a:prstGeom prst="leftRigh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545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4398" y="53665"/>
            <a:ext cx="4594427" cy="1323439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</a:rPr>
              <a:t>Tıp </a:t>
            </a:r>
            <a:r>
              <a:rPr lang="en-US" sz="4000" dirty="0" err="1" smtClean="0">
                <a:solidFill>
                  <a:srgbClr val="FFFFFF"/>
                </a:solidFill>
              </a:rPr>
              <a:t>Fakültelerinin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4000" dirty="0" err="1" smtClean="0">
                <a:solidFill>
                  <a:srgbClr val="FFFFFF"/>
                </a:solidFill>
              </a:rPr>
              <a:t>Sosyal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  <a:r>
              <a:rPr lang="en-US" sz="4000" dirty="0" err="1" smtClean="0">
                <a:solidFill>
                  <a:srgbClr val="FFFFFF"/>
                </a:solidFill>
              </a:rPr>
              <a:t>Yükümlüküleri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4282" y="6447277"/>
            <a:ext cx="38245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Boelen</a:t>
            </a:r>
            <a:r>
              <a:rPr lang="en-US" sz="1600" dirty="0" smtClean="0"/>
              <a:t> </a:t>
            </a:r>
            <a:r>
              <a:rPr lang="en-US" sz="1600" dirty="0" err="1" smtClean="0"/>
              <a:t>ve</a:t>
            </a:r>
            <a:r>
              <a:rPr lang="en-US" sz="1600" dirty="0" smtClean="0"/>
              <a:t> ark </a:t>
            </a:r>
            <a:r>
              <a:rPr lang="en-US" sz="1600" dirty="0" err="1" smtClean="0"/>
              <a:t>Educ</a:t>
            </a:r>
            <a:r>
              <a:rPr lang="en-US" sz="1600" dirty="0" smtClean="0"/>
              <a:t> Health 2012,25:180-192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55794" y="1542745"/>
            <a:ext cx="8943073" cy="3046988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FFFFFF"/>
                </a:solidFill>
              </a:rPr>
              <a:t>Sosyal</a:t>
            </a:r>
            <a:r>
              <a:rPr lang="en-US" sz="3200" b="1" i="1" dirty="0" smtClean="0">
                <a:solidFill>
                  <a:srgbClr val="FFFFFF"/>
                </a:solidFill>
              </a:rPr>
              <a:t> </a:t>
            </a:r>
            <a:r>
              <a:rPr lang="en-US" sz="3200" b="1" i="1" dirty="0" err="1" smtClean="0">
                <a:solidFill>
                  <a:srgbClr val="FFFFFF"/>
                </a:solidFill>
              </a:rPr>
              <a:t>olarak</a:t>
            </a:r>
            <a:r>
              <a:rPr lang="en-US" sz="3200" b="1" i="1" dirty="0" smtClean="0">
                <a:solidFill>
                  <a:srgbClr val="FFFFFF"/>
                </a:solidFill>
              </a:rPr>
              <a:t> </a:t>
            </a:r>
            <a:r>
              <a:rPr lang="en-US" sz="3200" b="1" i="1" dirty="0" err="1" smtClean="0">
                <a:solidFill>
                  <a:srgbClr val="FFFFFF"/>
                </a:solidFill>
              </a:rPr>
              <a:t>sorumlu</a:t>
            </a:r>
            <a:endParaRPr lang="en-US" sz="3200" b="1" i="1" dirty="0" smtClean="0">
              <a:solidFill>
                <a:srgbClr val="FFFFFF"/>
              </a:solidFill>
            </a:endParaRPr>
          </a:p>
          <a:p>
            <a:endParaRPr lang="en-US" sz="3200" dirty="0">
              <a:solidFill>
                <a:srgbClr val="FFFFFF"/>
              </a:solidFill>
            </a:endParaRPr>
          </a:p>
          <a:p>
            <a:r>
              <a:rPr lang="en-US" sz="3200" dirty="0" err="1" smtClean="0">
                <a:solidFill>
                  <a:srgbClr val="FFFFFF"/>
                </a:solidFill>
              </a:rPr>
              <a:t>Toplumun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refah</a:t>
            </a:r>
            <a:r>
              <a:rPr lang="en-US" sz="3200" dirty="0" smtClean="0">
                <a:solidFill>
                  <a:srgbClr val="FFFFFF"/>
                </a:solidFill>
              </a:rPr>
              <a:t>/</a:t>
            </a:r>
            <a:r>
              <a:rPr lang="en-US" sz="3200" dirty="0" err="1" smtClean="0">
                <a:solidFill>
                  <a:srgbClr val="FFFFFF"/>
                </a:solidFill>
              </a:rPr>
              <a:t>iyiliğini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önceleyen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fakülte</a:t>
            </a:r>
            <a:endParaRPr lang="en-US" sz="3200" dirty="0" smtClean="0">
              <a:solidFill>
                <a:srgbClr val="FFFFFF"/>
              </a:solidFill>
            </a:endParaRPr>
          </a:p>
          <a:p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err="1" smtClean="0">
                <a:solidFill>
                  <a:srgbClr val="FFFFFF"/>
                </a:solidFill>
              </a:rPr>
              <a:t>Amaç</a:t>
            </a:r>
            <a:r>
              <a:rPr lang="en-US" sz="3200" dirty="0" smtClean="0">
                <a:solidFill>
                  <a:srgbClr val="FFFFFF"/>
                </a:solidFill>
              </a:rPr>
              <a:t>; </a:t>
            </a:r>
            <a:r>
              <a:rPr lang="en-US" sz="3200" dirty="0" err="1" smtClean="0">
                <a:solidFill>
                  <a:srgbClr val="FFFFFF"/>
                </a:solidFill>
              </a:rPr>
              <a:t>kabaca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belirlenen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toplum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sağlık</a:t>
            </a:r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gereksinimlerini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karşılayacak</a:t>
            </a:r>
            <a:r>
              <a:rPr lang="en-US" sz="3200" dirty="0" smtClean="0">
                <a:solidFill>
                  <a:srgbClr val="FFFFFF"/>
                </a:solidFill>
              </a:rPr>
              <a:t> “</a:t>
            </a:r>
            <a:r>
              <a:rPr lang="en-US" sz="3200" dirty="0" err="1" smtClean="0">
                <a:solidFill>
                  <a:srgbClr val="FFFFFF"/>
                </a:solidFill>
              </a:rPr>
              <a:t>iyi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hekim</a:t>
            </a:r>
            <a:r>
              <a:rPr lang="en-US" sz="3200" dirty="0" smtClean="0">
                <a:solidFill>
                  <a:srgbClr val="FFFFFF"/>
                </a:solidFill>
              </a:rPr>
              <a:t>” </a:t>
            </a:r>
            <a:r>
              <a:rPr lang="en-US" sz="3200" dirty="0" err="1" smtClean="0">
                <a:solidFill>
                  <a:srgbClr val="FFFFFF"/>
                </a:solidFill>
              </a:rPr>
              <a:t>yetiştirmek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793" y="1566177"/>
            <a:ext cx="8943073" cy="4524315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FFFFFF"/>
                </a:solidFill>
              </a:rPr>
              <a:t>Sosyal</a:t>
            </a:r>
            <a:r>
              <a:rPr lang="en-US" sz="3200" b="1" i="1" dirty="0" smtClean="0">
                <a:solidFill>
                  <a:srgbClr val="FFFFFF"/>
                </a:solidFill>
              </a:rPr>
              <a:t> </a:t>
            </a:r>
            <a:r>
              <a:rPr lang="en-US" sz="3200" b="1" i="1" dirty="0" err="1" smtClean="0">
                <a:solidFill>
                  <a:srgbClr val="FFFFFF"/>
                </a:solidFill>
              </a:rPr>
              <a:t>olarak</a:t>
            </a:r>
            <a:r>
              <a:rPr lang="en-US" sz="3200" b="1" i="1" dirty="0" smtClean="0">
                <a:solidFill>
                  <a:srgbClr val="FFFFFF"/>
                </a:solidFill>
              </a:rPr>
              <a:t> </a:t>
            </a:r>
            <a:r>
              <a:rPr lang="en-US" sz="3200" b="1" i="1" dirty="0" err="1" smtClean="0">
                <a:solidFill>
                  <a:srgbClr val="FFFFFF"/>
                </a:solidFill>
              </a:rPr>
              <a:t>duyarlı</a:t>
            </a:r>
            <a:endParaRPr lang="en-US" sz="3200" b="1" i="1" dirty="0" smtClean="0">
              <a:solidFill>
                <a:srgbClr val="FFFFFF"/>
              </a:solidFill>
            </a:endParaRPr>
          </a:p>
          <a:p>
            <a:endParaRPr lang="en-US" sz="3200" dirty="0">
              <a:solidFill>
                <a:srgbClr val="FFFFFF"/>
              </a:solidFill>
            </a:endParaRPr>
          </a:p>
          <a:p>
            <a:r>
              <a:rPr lang="en-US" sz="3200" dirty="0" err="1" smtClean="0">
                <a:solidFill>
                  <a:srgbClr val="FFFFFF"/>
                </a:solidFill>
              </a:rPr>
              <a:t>Eğitim</a:t>
            </a:r>
            <a:r>
              <a:rPr lang="en-US" sz="3200" dirty="0" smtClean="0">
                <a:solidFill>
                  <a:srgbClr val="FFFFFF"/>
                </a:solidFill>
              </a:rPr>
              <a:t>, </a:t>
            </a:r>
            <a:r>
              <a:rPr lang="en-US" sz="3200" dirty="0" err="1" smtClean="0">
                <a:solidFill>
                  <a:srgbClr val="FFFFFF"/>
                </a:solidFill>
              </a:rPr>
              <a:t>araştırma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ve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hizmet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etkinliklerini</a:t>
            </a:r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err="1" smtClean="0">
                <a:solidFill>
                  <a:srgbClr val="FFFFFF"/>
                </a:solidFill>
              </a:rPr>
              <a:t>açıkça</a:t>
            </a:r>
            <a:r>
              <a:rPr lang="en-US" sz="3200" dirty="0" smtClean="0">
                <a:solidFill>
                  <a:srgbClr val="FFFFFF"/>
                </a:solidFill>
              </a:rPr>
              <a:t>/</a:t>
            </a:r>
            <a:r>
              <a:rPr lang="en-US" sz="3200" dirty="0" err="1" smtClean="0">
                <a:solidFill>
                  <a:srgbClr val="FFFFFF"/>
                </a:solidFill>
              </a:rPr>
              <a:t>geniş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anlamda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tanımlanan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toplum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sağlık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gereksinimlerini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karşılamak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için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yönlendiren</a:t>
            </a:r>
            <a:r>
              <a:rPr lang="en-US" sz="3200" dirty="0" smtClean="0">
                <a:solidFill>
                  <a:srgbClr val="FFFFFF"/>
                </a:solidFill>
              </a:rPr>
              <a:t>  </a:t>
            </a:r>
            <a:r>
              <a:rPr lang="en-US" sz="3200" dirty="0" err="1" smtClean="0">
                <a:solidFill>
                  <a:srgbClr val="FFFFFF"/>
                </a:solidFill>
              </a:rPr>
              <a:t>fakülte</a:t>
            </a:r>
            <a:endParaRPr lang="en-US" sz="3200" dirty="0" smtClean="0">
              <a:solidFill>
                <a:srgbClr val="FFFFFF"/>
              </a:solidFill>
            </a:endParaRPr>
          </a:p>
          <a:p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err="1" smtClean="0">
                <a:solidFill>
                  <a:srgbClr val="FFFFFF"/>
                </a:solidFill>
              </a:rPr>
              <a:t>Amaç</a:t>
            </a:r>
            <a:r>
              <a:rPr lang="en-US" sz="3200" dirty="0" smtClean="0">
                <a:solidFill>
                  <a:srgbClr val="FFFFFF"/>
                </a:solidFill>
              </a:rPr>
              <a:t>; </a:t>
            </a:r>
            <a:r>
              <a:rPr lang="en-US" sz="3200" dirty="0" err="1" smtClean="0">
                <a:solidFill>
                  <a:srgbClr val="FFFFFF"/>
                </a:solidFill>
              </a:rPr>
              <a:t>toplumun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sağlık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sorunlarını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giderecek</a:t>
            </a:r>
            <a:endParaRPr lang="en-US" sz="3200" dirty="0">
              <a:solidFill>
                <a:srgbClr val="FFFFFF"/>
              </a:solidFill>
            </a:endParaRPr>
          </a:p>
          <a:p>
            <a:r>
              <a:rPr lang="en-US" sz="3200" dirty="0" smtClean="0">
                <a:solidFill>
                  <a:srgbClr val="FFFFFF"/>
                </a:solidFill>
              </a:rPr>
              <a:t> “</a:t>
            </a:r>
            <a:r>
              <a:rPr lang="en-US" sz="3200" dirty="0" err="1" smtClean="0">
                <a:solidFill>
                  <a:srgbClr val="FFFFFF"/>
                </a:solidFill>
              </a:rPr>
              <a:t>profesyonelizm</a:t>
            </a:r>
            <a:r>
              <a:rPr lang="en-US" sz="3200" dirty="0" smtClean="0">
                <a:solidFill>
                  <a:srgbClr val="FFFFFF"/>
                </a:solidFill>
              </a:rPr>
              <a:t>” </a:t>
            </a:r>
            <a:r>
              <a:rPr lang="en-US" sz="3200" dirty="0" err="1" smtClean="0">
                <a:solidFill>
                  <a:srgbClr val="FFFFFF"/>
                </a:solidFill>
              </a:rPr>
              <a:t>gibi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özgül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yetkinliklere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sahip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3200" dirty="0" err="1" smtClean="0">
                <a:solidFill>
                  <a:srgbClr val="FFFFFF"/>
                </a:solidFill>
              </a:rPr>
              <a:t>hekim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yetiştirmek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793" y="1432834"/>
            <a:ext cx="8943073" cy="5386090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FFFFFF"/>
                </a:solidFill>
              </a:rPr>
              <a:t>Sosyal</a:t>
            </a:r>
            <a:r>
              <a:rPr lang="en-US" sz="3200" b="1" i="1" dirty="0" smtClean="0">
                <a:solidFill>
                  <a:srgbClr val="FFFFFF"/>
                </a:solidFill>
              </a:rPr>
              <a:t> </a:t>
            </a:r>
            <a:r>
              <a:rPr lang="en-US" sz="3200" b="1" i="1" dirty="0" err="1" smtClean="0">
                <a:solidFill>
                  <a:srgbClr val="FFFFFF"/>
                </a:solidFill>
              </a:rPr>
              <a:t>olarak</a:t>
            </a:r>
            <a:r>
              <a:rPr lang="en-US" sz="3200" b="1" i="1" dirty="0" smtClean="0">
                <a:solidFill>
                  <a:srgbClr val="FFFFFF"/>
                </a:solidFill>
              </a:rPr>
              <a:t> </a:t>
            </a:r>
            <a:r>
              <a:rPr lang="en-US" sz="3200" b="1" i="1" dirty="0" err="1" smtClean="0">
                <a:solidFill>
                  <a:srgbClr val="FFFFFF"/>
                </a:solidFill>
              </a:rPr>
              <a:t>güvenilir</a:t>
            </a:r>
            <a:r>
              <a:rPr lang="en-US" sz="3200" b="1" i="1" dirty="0" smtClean="0">
                <a:solidFill>
                  <a:srgbClr val="FFFFFF"/>
                </a:solidFill>
              </a:rPr>
              <a:t>/</a:t>
            </a:r>
            <a:r>
              <a:rPr lang="en-US" sz="3200" b="1" i="1" dirty="0" err="1" smtClean="0">
                <a:solidFill>
                  <a:srgbClr val="FFFFFF"/>
                </a:solidFill>
              </a:rPr>
              <a:t>hesap</a:t>
            </a:r>
            <a:r>
              <a:rPr lang="en-US" sz="3200" b="1" i="1" dirty="0" smtClean="0">
                <a:solidFill>
                  <a:srgbClr val="FFFFFF"/>
                </a:solidFill>
              </a:rPr>
              <a:t> </a:t>
            </a:r>
            <a:r>
              <a:rPr lang="en-US" sz="3200" b="1" i="1" dirty="0" err="1" smtClean="0">
                <a:solidFill>
                  <a:srgbClr val="FFFFFF"/>
                </a:solidFill>
              </a:rPr>
              <a:t>verebilir</a:t>
            </a:r>
            <a:endParaRPr lang="en-US" sz="3200" b="1" i="1" dirty="0" smtClean="0">
              <a:solidFill>
                <a:srgbClr val="FFFFFF"/>
              </a:solidFill>
            </a:endParaRPr>
          </a:p>
          <a:p>
            <a:endParaRPr lang="en-US" sz="2800" dirty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Toplum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gereksinimlerini</a:t>
            </a:r>
            <a:r>
              <a:rPr lang="en-US" sz="2800" dirty="0" smtClean="0">
                <a:solidFill>
                  <a:srgbClr val="FFFFFF"/>
                </a:solidFill>
              </a:rPr>
              <a:t>  </a:t>
            </a:r>
            <a:r>
              <a:rPr lang="en-US" sz="2800" dirty="0" err="1" smtClean="0">
                <a:solidFill>
                  <a:srgbClr val="FFFFFF"/>
                </a:solidFill>
              </a:rPr>
              <a:t>karşılamak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için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eğitim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</a:p>
          <a:p>
            <a:r>
              <a:rPr lang="en-US" sz="2800" dirty="0" err="1" smtClean="0">
                <a:solidFill>
                  <a:srgbClr val="FFFFFF"/>
                </a:solidFill>
              </a:rPr>
              <a:t>araştırma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hizmet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etkinliklerini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tanımlamanın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yanısıra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 smtClean="0">
                <a:solidFill>
                  <a:srgbClr val="FFFFFF"/>
                </a:solidFill>
              </a:rPr>
              <a:t>kanun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yapıcılar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hizmet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sunucuları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toplumla</a:t>
            </a:r>
            <a:r>
              <a:rPr lang="en-US" sz="2800" dirty="0" smtClean="0">
                <a:solidFill>
                  <a:srgbClr val="FFFFFF"/>
                </a:solidFill>
              </a:rPr>
              <a:t>   </a:t>
            </a:r>
          </a:p>
          <a:p>
            <a:r>
              <a:rPr lang="en-US" sz="3200" i="1" dirty="0" err="1" smtClean="0">
                <a:solidFill>
                  <a:srgbClr val="FFFFFF"/>
                </a:solidFill>
              </a:rPr>
              <a:t>işbirliği</a:t>
            </a:r>
            <a:r>
              <a:rPr lang="en-US" sz="3200" i="1" dirty="0" smtClean="0">
                <a:solidFill>
                  <a:srgbClr val="FFFFFF"/>
                </a:solidFill>
              </a:rPr>
              <a:t> </a:t>
            </a:r>
            <a:r>
              <a:rPr lang="en-US" sz="3200" i="1" dirty="0" err="1" smtClean="0">
                <a:solidFill>
                  <a:srgbClr val="FFFFFF"/>
                </a:solidFill>
              </a:rPr>
              <a:t>yapan</a:t>
            </a:r>
            <a:r>
              <a:rPr lang="en-US" sz="3200" i="1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bunun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toplum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için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geçerli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  <a:r>
              <a:rPr lang="en-US" sz="2800" dirty="0" err="1" smtClean="0">
                <a:solidFill>
                  <a:srgbClr val="FFFFFF"/>
                </a:solidFill>
              </a:rPr>
              <a:t>yüksek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nitelikli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  <a:r>
              <a:rPr lang="en-US" sz="2800" dirty="0" err="1" smtClean="0">
                <a:solidFill>
                  <a:srgbClr val="FFFFFF"/>
                </a:solidFill>
              </a:rPr>
              <a:t>eşit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maliyet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etkin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sonuçlar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verdiğini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gösteren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fakülte</a:t>
            </a:r>
            <a:endParaRPr lang="en-US" sz="2800" dirty="0" smtClean="0">
              <a:solidFill>
                <a:srgbClr val="FFFFFF"/>
              </a:solidFill>
            </a:endParaRPr>
          </a:p>
          <a:p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Amaç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belirleyicileri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üzerinde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çalışan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bunun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sistemine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adaptasyonuna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katkı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sunan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değişim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yapan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hekim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yetiştirmek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643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5756" y="3939175"/>
            <a:ext cx="5166499" cy="1754327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Tıp </a:t>
            </a:r>
            <a:r>
              <a:rPr lang="en-US" sz="3600" dirty="0" err="1" smtClean="0">
                <a:solidFill>
                  <a:srgbClr val="FFFFFF"/>
                </a:solidFill>
              </a:rPr>
              <a:t>eğitiminin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</a:rPr>
              <a:t>toplumların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sağlık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</a:rPr>
              <a:t>gereksinimlerini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karşılamada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</a:rPr>
              <a:t>duyarlı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</a:rPr>
              <a:t>olması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07241" y="1417638"/>
            <a:ext cx="4070495" cy="1200329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FFFF"/>
                </a:solidFill>
              </a:rPr>
              <a:t>Uluslararası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düzeyde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endParaRPr lang="en-US" sz="3600" dirty="0" smtClean="0">
              <a:solidFill>
                <a:srgbClr val="FFFFFF"/>
              </a:solidFill>
            </a:endParaRPr>
          </a:p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reform </a:t>
            </a:r>
            <a:r>
              <a:rPr lang="en-US" sz="3600" dirty="0" err="1" smtClean="0">
                <a:solidFill>
                  <a:srgbClr val="FFFFFF"/>
                </a:solidFill>
              </a:rPr>
              <a:t>odağı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351396" y="2786032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28481" y="5762207"/>
            <a:ext cx="46315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Murray RB </a:t>
            </a:r>
            <a:r>
              <a:rPr lang="en-US" sz="2000" dirty="0" err="1" smtClean="0"/>
              <a:t>ve</a:t>
            </a:r>
            <a:r>
              <a:rPr lang="en-US" sz="2000" dirty="0" smtClean="0"/>
              <a:t> ark MJA 2012;196:1-5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87537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0846268"/>
              </p:ext>
            </p:extLst>
          </p:nvPr>
        </p:nvGraphicFramePr>
        <p:xfrm>
          <a:off x="222327" y="149392"/>
          <a:ext cx="8716798" cy="6264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353"/>
                <a:gridCol w="1763146"/>
                <a:gridCol w="1821273"/>
                <a:gridCol w="2170026"/>
              </a:tblGrid>
              <a:tr h="37086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Sorumluluk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Duyarlılık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Güvenirlik</a:t>
                      </a:r>
                      <a:endParaRPr lang="en-US" sz="2400" dirty="0"/>
                    </a:p>
                  </a:txBody>
                  <a:tcPr/>
                </a:tc>
              </a:tr>
              <a:tr h="656138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Sosyal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gereksinimlerin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belirlenmesi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Dolaylı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Açıkça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Katılımlı</a:t>
                      </a:r>
                      <a:endParaRPr lang="en-US" sz="2400" dirty="0"/>
                    </a:p>
                  </a:txBody>
                  <a:tcPr/>
                </a:tc>
              </a:tr>
              <a:tr h="94141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Kurumsal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hedefler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Öğretim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üyelerinin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belirlemesi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Veriler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üzerinden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belirlenmesi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Toplumla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belirlenen</a:t>
                      </a:r>
                      <a:endParaRPr lang="en-US" sz="2400" dirty="0"/>
                    </a:p>
                  </a:txBody>
                  <a:tcPr/>
                </a:tc>
              </a:tr>
              <a:tr h="656138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Eğitim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programı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Toplum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eğilimli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Topluma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dayalı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Bağlamsal</a:t>
                      </a:r>
                      <a:endParaRPr lang="en-US" sz="2400" dirty="0"/>
                    </a:p>
                  </a:txBody>
                  <a:tcPr/>
                </a:tc>
              </a:tr>
              <a:tr h="94141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Mezunların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niteliği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İyi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pratisyen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Profesyonelizm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kriterini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karşılayacı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Sağlık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sistemini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değiştirici</a:t>
                      </a:r>
                      <a:endParaRPr lang="en-US" sz="2400" dirty="0"/>
                    </a:p>
                  </a:txBody>
                  <a:tcPr/>
                </a:tc>
              </a:tr>
              <a:tr h="37086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Değerlendirme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odağı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Süreç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Çıktı</a:t>
                      </a:r>
                      <a:r>
                        <a:rPr lang="en-US" sz="2400" dirty="0" smtClean="0"/>
                        <a:t>/</a:t>
                      </a:r>
                      <a:r>
                        <a:rPr lang="en-US" sz="2400" dirty="0" err="1" smtClean="0"/>
                        <a:t>Kazanım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Etki</a:t>
                      </a:r>
                      <a:endParaRPr lang="en-US" sz="2400" dirty="0"/>
                    </a:p>
                  </a:txBody>
                  <a:tcPr/>
                </a:tc>
              </a:tr>
              <a:tr h="961051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Değerlendiriciler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İç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Dış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Sağlık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bileşenleri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40534" y="6535875"/>
            <a:ext cx="4788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Boelen</a:t>
            </a:r>
            <a:r>
              <a:rPr lang="en-US" dirty="0" smtClean="0"/>
              <a:t> C </a:t>
            </a:r>
            <a:r>
              <a:rPr lang="en-US" dirty="0" err="1" smtClean="0"/>
              <a:t>ve</a:t>
            </a:r>
            <a:r>
              <a:rPr lang="en-US" dirty="0" smtClean="0"/>
              <a:t> ark </a:t>
            </a:r>
            <a:r>
              <a:rPr lang="en-US" dirty="0" err="1" smtClean="0"/>
              <a:t>Educ</a:t>
            </a:r>
            <a:r>
              <a:rPr lang="en-US" dirty="0" smtClean="0"/>
              <a:t> for Health 2012;25:180-194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72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2275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güvenirlik</a:t>
            </a:r>
            <a:r>
              <a:rPr lang="en-US" dirty="0" smtClean="0"/>
              <a:t> (</a:t>
            </a:r>
            <a:r>
              <a:rPr lang="en-US" dirty="0" err="1" smtClean="0"/>
              <a:t>Hesap</a:t>
            </a:r>
            <a:r>
              <a:rPr lang="en-US" dirty="0" smtClean="0"/>
              <a:t> </a:t>
            </a:r>
            <a:r>
              <a:rPr lang="en-US" dirty="0" err="1" smtClean="0"/>
              <a:t>verebilirlik</a:t>
            </a:r>
            <a:r>
              <a:rPr lang="en-US" dirty="0" smtClean="0"/>
              <a:t>)  tıp </a:t>
            </a:r>
            <a:r>
              <a:rPr lang="en-US" dirty="0" err="1" smtClean="0"/>
              <a:t>fakültelerinin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rolünü</a:t>
            </a:r>
            <a:r>
              <a:rPr lang="en-US" dirty="0" smtClean="0"/>
              <a:t> </a:t>
            </a:r>
            <a:r>
              <a:rPr lang="en-US" dirty="0" err="1" smtClean="0"/>
              <a:t>güçlendirmek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atılmıştır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DSÖ: Tıp </a:t>
            </a:r>
            <a:r>
              <a:rPr lang="en-US" dirty="0" err="1" smtClean="0"/>
              <a:t>fakültelerinin</a:t>
            </a:r>
            <a:r>
              <a:rPr lang="en-US" dirty="0" smtClean="0"/>
              <a:t> </a:t>
            </a:r>
            <a:r>
              <a:rPr lang="en-US" dirty="0" err="1" smtClean="0"/>
              <a:t>yükümlülüğü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araştırmayı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ettiği</a:t>
            </a:r>
            <a:r>
              <a:rPr lang="en-US" dirty="0" smtClean="0"/>
              <a:t> </a:t>
            </a:r>
            <a:r>
              <a:rPr lang="en-US" dirty="0" err="1" smtClean="0"/>
              <a:t>toplumun</a:t>
            </a:r>
            <a:r>
              <a:rPr lang="en-US" dirty="0" smtClean="0"/>
              <a:t>, </a:t>
            </a:r>
            <a:r>
              <a:rPr lang="en-US" dirty="0" err="1" smtClean="0"/>
              <a:t>bölgenin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/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ülkenin</a:t>
            </a:r>
            <a:r>
              <a:rPr lang="en-US" dirty="0" smtClean="0"/>
              <a:t> </a:t>
            </a:r>
            <a:r>
              <a:rPr lang="en-US" dirty="0" err="1" smtClean="0"/>
              <a:t>öncelikli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ilşiklendirmektir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Öncelikli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r>
              <a:rPr lang="en-US" dirty="0" smtClean="0"/>
              <a:t> </a:t>
            </a:r>
            <a:r>
              <a:rPr lang="en-US" dirty="0" err="1" smtClean="0"/>
              <a:t>hükümetler</a:t>
            </a:r>
            <a:r>
              <a:rPr lang="en-US" dirty="0" smtClean="0"/>
              <a:t>,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sunucuları</a:t>
            </a:r>
            <a:r>
              <a:rPr lang="en-US" dirty="0" smtClean="0"/>
              <a:t>,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profesyonelleri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saptanmalıdır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01463" y="6183143"/>
            <a:ext cx="2932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Boelen</a:t>
            </a:r>
            <a:r>
              <a:rPr lang="en-US" dirty="0"/>
              <a:t> </a:t>
            </a:r>
            <a:r>
              <a:rPr lang="en-US" dirty="0" smtClean="0"/>
              <a:t>C, Heck J WHO 1995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Güvenirlik</a:t>
            </a:r>
            <a:r>
              <a:rPr lang="en-US" dirty="0" smtClean="0"/>
              <a:t> (</a:t>
            </a:r>
            <a:r>
              <a:rPr lang="en-US" dirty="0" err="1" smtClean="0"/>
              <a:t>Hesap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erebilirlik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065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0929" y="2509752"/>
            <a:ext cx="4986363" cy="2308324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FFFFFF"/>
                </a:solidFill>
              </a:rPr>
              <a:t>S</a:t>
            </a:r>
            <a:r>
              <a:rPr lang="en-US" sz="2400" dirty="0" err="1" smtClean="0">
                <a:solidFill>
                  <a:srgbClr val="FFFFFF"/>
                </a:solidFill>
              </a:rPr>
              <a:t>osyal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güvenilir</a:t>
            </a:r>
            <a:r>
              <a:rPr lang="en-US" sz="2400" dirty="0" smtClean="0">
                <a:solidFill>
                  <a:srgbClr val="FFFFFF"/>
                </a:solidFill>
              </a:rPr>
              <a:t> / </a:t>
            </a:r>
          </a:p>
          <a:p>
            <a:pPr algn="ctr"/>
            <a:r>
              <a:rPr lang="en-US" sz="2400" dirty="0" err="1" smtClean="0">
                <a:solidFill>
                  <a:srgbClr val="FFFFFF"/>
                </a:solidFill>
              </a:rPr>
              <a:t>hesap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verebilir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o</a:t>
            </a:r>
            <a:r>
              <a:rPr lang="en-US" sz="2400" dirty="0" err="1" smtClean="0">
                <a:solidFill>
                  <a:srgbClr val="FFFFFF"/>
                </a:solidFill>
              </a:rPr>
              <a:t>lmak</a:t>
            </a:r>
            <a:r>
              <a:rPr lang="en-US" sz="2400" dirty="0" smtClean="0">
                <a:solidFill>
                  <a:srgbClr val="FFFFFF"/>
                </a:solidFill>
              </a:rPr>
              <a:t>, </a:t>
            </a:r>
          </a:p>
          <a:p>
            <a:pPr algn="ctr"/>
            <a:r>
              <a:rPr lang="en-US" sz="2400" dirty="0" err="1" smtClean="0">
                <a:solidFill>
                  <a:srgbClr val="FFFFFF"/>
                </a:solidFill>
              </a:rPr>
              <a:t>sağlığın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ana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bileşenleri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ve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FFFFFF"/>
                </a:solidFill>
              </a:rPr>
              <a:t>toplum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iyilik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haline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rgbClr val="FFFFFF"/>
                </a:solidFill>
              </a:rPr>
              <a:t>en </a:t>
            </a:r>
            <a:r>
              <a:rPr lang="en-US" sz="2400" dirty="0" err="1" smtClean="0">
                <a:solidFill>
                  <a:srgbClr val="FFFFFF"/>
                </a:solidFill>
              </a:rPr>
              <a:t>büyük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etkiyi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yapmak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FFFFFF"/>
                </a:solidFill>
              </a:rPr>
              <a:t>için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ortak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çalışmayı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gerektirir</a:t>
            </a:r>
            <a:endParaRPr lang="en-US" sz="2400" dirty="0" smtClean="0">
              <a:solidFill>
                <a:srgbClr val="FFFFFF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798208644"/>
              </p:ext>
            </p:extLst>
          </p:nvPr>
        </p:nvGraphicFramePr>
        <p:xfrm>
          <a:off x="-1325962" y="114030"/>
          <a:ext cx="11784251" cy="644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8545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307286" y="2913133"/>
            <a:ext cx="3230202" cy="31745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Öğrenenin</a:t>
            </a:r>
            <a:r>
              <a:rPr lang="en-US" sz="3200" dirty="0" smtClean="0"/>
              <a:t> </a:t>
            </a:r>
            <a:r>
              <a:rPr lang="en-US" sz="3200" dirty="0" err="1" smtClean="0"/>
              <a:t>sosyal</a:t>
            </a:r>
            <a:r>
              <a:rPr lang="en-US" sz="3200" dirty="0" smtClean="0"/>
              <a:t> </a:t>
            </a:r>
            <a:r>
              <a:rPr lang="en-US" sz="3200" dirty="0" err="1" smtClean="0"/>
              <a:t>güvenirliği</a:t>
            </a:r>
            <a:endParaRPr lang="en-US" sz="3200" dirty="0"/>
          </a:p>
        </p:txBody>
      </p:sp>
      <p:sp>
        <p:nvSpPr>
          <p:cNvPr id="5" name="Oval 4"/>
          <p:cNvSpPr/>
          <p:nvPr/>
        </p:nvSpPr>
        <p:spPr>
          <a:xfrm>
            <a:off x="4064599" y="2931806"/>
            <a:ext cx="3629713" cy="3155893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Tıp </a:t>
            </a:r>
            <a:r>
              <a:rPr lang="en-US" sz="3200" dirty="0" err="1" smtClean="0"/>
              <a:t>fakültelerinin</a:t>
            </a:r>
            <a:r>
              <a:rPr lang="en-US" sz="3200" dirty="0" smtClean="0"/>
              <a:t> </a:t>
            </a:r>
            <a:r>
              <a:rPr lang="en-US" sz="3200" dirty="0" err="1" smtClean="0"/>
              <a:t>sosyal</a:t>
            </a:r>
            <a:r>
              <a:rPr lang="en-US" sz="3200" dirty="0" smtClean="0"/>
              <a:t> </a:t>
            </a:r>
            <a:r>
              <a:rPr lang="en-US" sz="3200" dirty="0" err="1" smtClean="0"/>
              <a:t>güvenirliği</a:t>
            </a:r>
            <a:endParaRPr lang="en-US" sz="3200" dirty="0"/>
          </a:p>
        </p:txBody>
      </p:sp>
      <p:sp>
        <p:nvSpPr>
          <p:cNvPr id="6" name="Oval 5"/>
          <p:cNvSpPr/>
          <p:nvPr/>
        </p:nvSpPr>
        <p:spPr>
          <a:xfrm>
            <a:off x="2577226" y="784307"/>
            <a:ext cx="3402774" cy="2950482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Sağlık</a:t>
            </a:r>
            <a:r>
              <a:rPr lang="en-US" sz="3200" dirty="0" smtClean="0"/>
              <a:t> </a:t>
            </a:r>
            <a:r>
              <a:rPr lang="en-US" sz="3200" dirty="0" err="1" smtClean="0"/>
              <a:t>sisteminin</a:t>
            </a:r>
            <a:r>
              <a:rPr lang="en-US" sz="3200" dirty="0" smtClean="0"/>
              <a:t> </a:t>
            </a:r>
            <a:r>
              <a:rPr lang="en-US" sz="3200" dirty="0" err="1" smtClean="0"/>
              <a:t>sosyal</a:t>
            </a:r>
            <a:r>
              <a:rPr lang="en-US" sz="3200" dirty="0" smtClean="0"/>
              <a:t> </a:t>
            </a:r>
            <a:r>
              <a:rPr lang="en-US" sz="3200" dirty="0" err="1" smtClean="0"/>
              <a:t>güvenirliği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2391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951130" y="1958475"/>
            <a:ext cx="3143801" cy="2928136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Tıp </a:t>
            </a:r>
            <a:r>
              <a:rPr lang="en-US" sz="2800" dirty="0" err="1"/>
              <a:t>f</a:t>
            </a:r>
            <a:r>
              <a:rPr lang="en-US" sz="2800" dirty="0" err="1" smtClean="0"/>
              <a:t>akültelerinin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sosyal</a:t>
            </a:r>
            <a:r>
              <a:rPr lang="en-US" sz="2800" dirty="0" smtClean="0"/>
              <a:t> </a:t>
            </a:r>
            <a:r>
              <a:rPr lang="en-US" sz="2800" dirty="0" err="1" smtClean="0"/>
              <a:t>güvenirliği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1272171" y="1919032"/>
            <a:ext cx="3174875" cy="2928136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Sağlık</a:t>
            </a:r>
            <a:r>
              <a:rPr lang="en-US" sz="2800" dirty="0" smtClean="0"/>
              <a:t> </a:t>
            </a:r>
            <a:r>
              <a:rPr lang="en-US" sz="2800" dirty="0" err="1" smtClean="0"/>
              <a:t>sisteminin</a:t>
            </a:r>
            <a:r>
              <a:rPr lang="en-US" sz="2800" dirty="0" smtClean="0"/>
              <a:t> </a:t>
            </a:r>
            <a:r>
              <a:rPr lang="en-US" sz="2800" dirty="0" err="1" smtClean="0"/>
              <a:t>sosyal</a:t>
            </a:r>
            <a:r>
              <a:rPr lang="en-US" sz="2800" dirty="0" smtClean="0"/>
              <a:t> </a:t>
            </a:r>
            <a:r>
              <a:rPr lang="en-US" sz="2800" dirty="0" err="1" smtClean="0"/>
              <a:t>güvenirliği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1892776" y="698303"/>
            <a:ext cx="1958669" cy="1638881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Uygunluk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56029" y="1517744"/>
            <a:ext cx="1906914" cy="1723096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Nitelik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1636682" y="4456628"/>
            <a:ext cx="1836749" cy="1580948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Maliyet-etkinlik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144605" y="3454759"/>
            <a:ext cx="1818338" cy="1572901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Eşitlik</a:t>
            </a:r>
            <a:endParaRPr lang="en-US" sz="2400" dirty="0"/>
          </a:p>
        </p:txBody>
      </p:sp>
      <p:sp>
        <p:nvSpPr>
          <p:cNvPr id="11" name="Left-Right Arrow 10"/>
          <p:cNvSpPr/>
          <p:nvPr/>
        </p:nvSpPr>
        <p:spPr>
          <a:xfrm>
            <a:off x="4591358" y="3053246"/>
            <a:ext cx="1216152" cy="484632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2"/>
          <p:cNvSpPr txBox="1">
            <a:spLocks/>
          </p:cNvSpPr>
          <p:nvPr/>
        </p:nvSpPr>
        <p:spPr>
          <a:xfrm>
            <a:off x="1636682" y="60375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err="1" smtClean="0"/>
              <a:t>Abdalla</a:t>
            </a:r>
            <a:r>
              <a:rPr lang="en-US" sz="1600" dirty="0" smtClean="0"/>
              <a:t> ME JCSAA 2014, </a:t>
            </a:r>
            <a:r>
              <a:rPr lang="en-US" sz="1600" dirty="0" smtClean="0">
                <a:hlinkClick r:id="rId2"/>
              </a:rPr>
              <a:t>www.aabri.com/manuscripts/131505.pdf</a:t>
            </a:r>
            <a:endParaRPr lang="en-US" sz="1600" dirty="0" smtClean="0"/>
          </a:p>
          <a:p>
            <a:r>
              <a:rPr lang="en-US" sz="1600" dirty="0" err="1" smtClean="0"/>
              <a:t>Boelen</a:t>
            </a:r>
            <a:r>
              <a:rPr lang="en-US" sz="1600" dirty="0" smtClean="0"/>
              <a:t> C, 2009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3851445" y="4902875"/>
            <a:ext cx="5231144" cy="1384995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Eğitim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kurumu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bu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ilkelerin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yanısıra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sisteminin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geliştirilmesine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 smtClean="0">
                <a:solidFill>
                  <a:srgbClr val="FFFFFF"/>
                </a:solidFill>
              </a:rPr>
              <a:t>aktif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katılım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sağlamalıdır</a:t>
            </a:r>
            <a:r>
              <a:rPr lang="en-US" sz="2800" dirty="0" smtClean="0">
                <a:solidFill>
                  <a:srgbClr val="FFFFFF"/>
                </a:solidFill>
              </a:rPr>
              <a:t>.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079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9902841"/>
              </p:ext>
            </p:extLst>
          </p:nvPr>
        </p:nvGraphicFramePr>
        <p:xfrm>
          <a:off x="-54505" y="-126977"/>
          <a:ext cx="9138109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602"/>
                <a:gridCol w="3244144"/>
                <a:gridCol w="2250193"/>
                <a:gridCol w="21811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Değerler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err="1" smtClean="0"/>
                        <a:t>Eğitim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err="1" smtClean="0"/>
                        <a:t>Araştırma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err="1" smtClean="0"/>
                        <a:t>Hizmet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Uygunluk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Eğitim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programı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ana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sağlık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konularını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yansıtır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Ana </a:t>
                      </a:r>
                      <a:r>
                        <a:rPr lang="en-US" sz="2400" dirty="0" err="1" smtClean="0"/>
                        <a:t>sağlık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sorunlarını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değerlendirir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Ana </a:t>
                      </a:r>
                      <a:r>
                        <a:rPr lang="en-US" sz="2400" dirty="0" err="1" smtClean="0"/>
                        <a:t>sağlık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sorunlarına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yöneliktir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Nitelik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Toplum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bağlamında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gerekli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yetkinliklere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sahip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hekim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yetiştirmeyi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hedefler</a:t>
                      </a:r>
                      <a:r>
                        <a:rPr lang="en-US" sz="24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Sağlık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sorunlarına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yönelik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nitelikli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araştırma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yapar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Kanıta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dayalı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ve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yüksek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teknolojili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hizmet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sunar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Maliyet-etkinlik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Eğitim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programı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maliyet-etkin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bireysel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ve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toplumsal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hizmeti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vurgular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Kaynakların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doğru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ve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uygun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kullanımını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önceler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Doğru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ve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uygun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kaynak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kullanımını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sağlar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Eşitlik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Öğrencilerin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toplumun</a:t>
                      </a:r>
                      <a:r>
                        <a:rPr lang="en-US" sz="2400" dirty="0" smtClean="0"/>
                        <a:t> her </a:t>
                      </a:r>
                      <a:r>
                        <a:rPr lang="en-US" sz="2400" dirty="0" err="1" smtClean="0"/>
                        <a:t>türlü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sorunları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ile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karşılaşmasını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sağlar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ve</a:t>
                      </a:r>
                      <a:r>
                        <a:rPr lang="en-US" sz="2400" baseline="0" dirty="0" smtClean="0"/>
                        <a:t> her </a:t>
                      </a:r>
                      <a:r>
                        <a:rPr lang="en-US" sz="2400" baseline="0" dirty="0" err="1" smtClean="0"/>
                        <a:t>kategoriden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öğrenci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alır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Toplumun</a:t>
                      </a:r>
                      <a:r>
                        <a:rPr lang="en-US" sz="2400" dirty="0" smtClean="0"/>
                        <a:t> her </a:t>
                      </a:r>
                      <a:r>
                        <a:rPr lang="en-US" sz="2400" dirty="0" err="1" smtClean="0"/>
                        <a:t>kategorisine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yönelik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çalışmalar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yapar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Herkese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eşit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sağlık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hizmeti</a:t>
                      </a:r>
                      <a:endParaRPr lang="en-US" sz="2400" dirty="0" smtClean="0"/>
                    </a:p>
                    <a:p>
                      <a:r>
                        <a:rPr lang="en-US" sz="2400" dirty="0" err="1" smtClean="0"/>
                        <a:t>sunar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12827" y="-110448"/>
            <a:ext cx="5121607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FFFF"/>
                </a:solidFill>
              </a:rPr>
              <a:t>İşlevler</a:t>
            </a:r>
            <a:endParaRPr lang="en-US" sz="2400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366682" y="343669"/>
            <a:ext cx="7716922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864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Müfredat</a:t>
            </a:r>
            <a:r>
              <a:rPr lang="en-US" dirty="0" smtClean="0"/>
              <a:t> </a:t>
            </a:r>
            <a:r>
              <a:rPr lang="en-US" dirty="0" err="1" smtClean="0"/>
              <a:t>Hastalıkları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Curriculosclerosis</a:t>
            </a:r>
            <a:endParaRPr lang="en-US" dirty="0" smtClean="0"/>
          </a:p>
          <a:p>
            <a:r>
              <a:rPr lang="en-US" dirty="0" smtClean="0"/>
              <a:t>Carcinoma of the curriculum</a:t>
            </a:r>
          </a:p>
          <a:p>
            <a:r>
              <a:rPr lang="en-US" dirty="0" err="1" smtClean="0"/>
              <a:t>Curriculoarthritis</a:t>
            </a:r>
            <a:endParaRPr lang="en-US" dirty="0" smtClean="0"/>
          </a:p>
          <a:p>
            <a:r>
              <a:rPr lang="en-US" dirty="0" smtClean="0"/>
              <a:t>Curricular </a:t>
            </a:r>
            <a:r>
              <a:rPr lang="en-US" dirty="0" err="1" smtClean="0"/>
              <a:t>Disethesia</a:t>
            </a:r>
            <a:endParaRPr lang="en-US" dirty="0" smtClean="0"/>
          </a:p>
          <a:p>
            <a:r>
              <a:rPr lang="en-US" dirty="0" err="1" smtClean="0"/>
              <a:t>Curruculitis</a:t>
            </a:r>
            <a:endParaRPr lang="en-US" dirty="0" smtClean="0"/>
          </a:p>
          <a:p>
            <a:pPr lvl="1"/>
            <a:r>
              <a:rPr lang="en-US" dirty="0" smtClean="0"/>
              <a:t>Idiopathic</a:t>
            </a:r>
          </a:p>
          <a:p>
            <a:pPr lvl="1"/>
            <a:r>
              <a:rPr lang="en-US" dirty="0" err="1" smtClean="0"/>
              <a:t>Intercurrent</a:t>
            </a:r>
            <a:endParaRPr lang="en-US" dirty="0" smtClean="0"/>
          </a:p>
          <a:p>
            <a:pPr lvl="1"/>
            <a:r>
              <a:rPr lang="en-US" dirty="0" smtClean="0"/>
              <a:t>Iatrogenic</a:t>
            </a:r>
          </a:p>
          <a:p>
            <a:r>
              <a:rPr lang="en-US" dirty="0" smtClean="0"/>
              <a:t>Curriculum Hypertrophy</a:t>
            </a:r>
          </a:p>
          <a:p>
            <a:r>
              <a:rPr lang="en-US" dirty="0" smtClean="0"/>
              <a:t>Curriculum Ossification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40363" y="6291533"/>
            <a:ext cx="4246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Abrahamson S. J Med </a:t>
            </a:r>
            <a:r>
              <a:rPr lang="en-US" dirty="0" err="1" smtClean="0"/>
              <a:t>Educ</a:t>
            </a:r>
            <a:r>
              <a:rPr lang="en-US" dirty="0" smtClean="0"/>
              <a:t> 1978:53:951-57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176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468313" y="260350"/>
            <a:ext cx="80724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AU" sz="3200"/>
              <a:t>Tıp eğitimi tıp fakültesine </a:t>
            </a:r>
          </a:p>
          <a:p>
            <a:pPr algn="ctr"/>
            <a:r>
              <a:rPr lang="en-AU" sz="3200"/>
              <a:t>girişle başlayan ve emekliliğe</a:t>
            </a:r>
            <a:r>
              <a:rPr lang="tr-TR" sz="3200"/>
              <a:t> </a:t>
            </a:r>
            <a:r>
              <a:rPr lang="en-AU" sz="3200"/>
              <a:t>kadar süren </a:t>
            </a:r>
          </a:p>
          <a:p>
            <a:pPr algn="ctr"/>
            <a:r>
              <a:rPr lang="en-AU" sz="3200"/>
              <a:t>yaşam boyu bir eğitimdir  </a:t>
            </a: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908175" y="3141663"/>
            <a:ext cx="5041900" cy="1568450"/>
          </a:xfrm>
          <a:prstGeom prst="rect">
            <a:avLst/>
          </a:prstGeom>
          <a:solidFill>
            <a:srgbClr val="00009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tr-TR" sz="3200" dirty="0">
                <a:solidFill>
                  <a:srgbClr val="FFFFFF"/>
                </a:solidFill>
              </a:rPr>
              <a:t>Amacı sağlığın gelişmesini </a:t>
            </a:r>
          </a:p>
          <a:p>
            <a:pPr algn="ctr"/>
            <a:r>
              <a:rPr lang="tr-TR" sz="3200" dirty="0">
                <a:solidFill>
                  <a:srgbClr val="FFFFFF"/>
                </a:solidFill>
              </a:rPr>
              <a:t>sağlayan ve koruyan,</a:t>
            </a:r>
          </a:p>
          <a:p>
            <a:pPr algn="ctr"/>
            <a:r>
              <a:rPr lang="en-AU" sz="3200" dirty="0">
                <a:solidFill>
                  <a:srgbClr val="FFFFFF"/>
                </a:solidFill>
              </a:rPr>
              <a:t>“</a:t>
            </a:r>
            <a:r>
              <a:rPr lang="en-AU" altLang="ja-JP" sz="3200" dirty="0" err="1">
                <a:solidFill>
                  <a:srgbClr val="FFFFFF"/>
                </a:solidFill>
              </a:rPr>
              <a:t>iyi</a:t>
            </a:r>
            <a:r>
              <a:rPr lang="en-AU" altLang="ja-JP" sz="3200" dirty="0">
                <a:solidFill>
                  <a:srgbClr val="FFFFFF"/>
                </a:solidFill>
              </a:rPr>
              <a:t> </a:t>
            </a:r>
            <a:r>
              <a:rPr lang="en-AU" altLang="ja-JP" sz="3200" dirty="0" err="1">
                <a:solidFill>
                  <a:srgbClr val="FFFFFF"/>
                </a:solidFill>
              </a:rPr>
              <a:t>hekim</a:t>
            </a:r>
            <a:r>
              <a:rPr lang="en-AU" sz="3200" dirty="0">
                <a:solidFill>
                  <a:srgbClr val="FFFFFF"/>
                </a:solidFill>
              </a:rPr>
              <a:t>”</a:t>
            </a:r>
            <a:r>
              <a:rPr lang="en-AU" altLang="ja-JP" sz="3200" dirty="0">
                <a:solidFill>
                  <a:srgbClr val="FFFFFF"/>
                </a:solidFill>
              </a:rPr>
              <a:t> </a:t>
            </a:r>
            <a:r>
              <a:rPr lang="en-AU" altLang="ja-JP" sz="3200" dirty="0" err="1">
                <a:solidFill>
                  <a:srgbClr val="FFFFFF"/>
                </a:solidFill>
              </a:rPr>
              <a:t>yetiştirmektir</a:t>
            </a:r>
            <a:endParaRPr lang="en-AU" sz="1800" dirty="0">
              <a:solidFill>
                <a:srgbClr val="FFFFFF"/>
              </a:solidFill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3995738" y="1830388"/>
            <a:ext cx="838200" cy="1281113"/>
          </a:xfrm>
          <a:prstGeom prst="downArrow">
            <a:avLst>
              <a:gd name="adj1" fmla="val 50000"/>
              <a:gd name="adj2" fmla="val 382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tr-TR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25962" y="5019984"/>
            <a:ext cx="5920411" cy="1569660"/>
          </a:xfrm>
          <a:prstGeom prst="rect">
            <a:avLst/>
          </a:prstGeom>
          <a:solidFill>
            <a:srgbClr val="8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FFFF"/>
                </a:solidFill>
              </a:rPr>
              <a:t>İyi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hekimin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amacı</a:t>
            </a:r>
            <a:r>
              <a:rPr lang="en-US" sz="3200" dirty="0" smtClean="0">
                <a:solidFill>
                  <a:srgbClr val="FFFFFF"/>
                </a:solidFill>
              </a:rPr>
              <a:t>;</a:t>
            </a:r>
          </a:p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i</a:t>
            </a:r>
            <a:r>
              <a:rPr lang="en-US" sz="3200" dirty="0" err="1" smtClean="0">
                <a:solidFill>
                  <a:srgbClr val="FFFFFF"/>
                </a:solidFill>
              </a:rPr>
              <a:t>nsanların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ve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toplumun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endParaRPr lang="en-US" sz="3200" dirty="0" smtClean="0">
              <a:solidFill>
                <a:srgbClr val="FFFFFF"/>
              </a:solidFill>
            </a:endParaRPr>
          </a:p>
          <a:p>
            <a:pPr algn="ctr"/>
            <a:r>
              <a:rPr lang="en-US" sz="3200" dirty="0" err="1" smtClean="0">
                <a:solidFill>
                  <a:srgbClr val="FFFFFF"/>
                </a:solidFill>
              </a:rPr>
              <a:t>refahını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ve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iyilik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halini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sağlamaktır</a:t>
            </a:r>
            <a:r>
              <a:rPr lang="en-US" sz="3200" dirty="0" smtClean="0">
                <a:solidFill>
                  <a:srgbClr val="FFFFFF"/>
                </a:solidFill>
              </a:rPr>
              <a:t>.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32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Adaptif</a:t>
            </a:r>
            <a:r>
              <a:rPr lang="en-US" dirty="0" smtClean="0"/>
              <a:t> </a:t>
            </a:r>
            <a:r>
              <a:rPr lang="en-US" dirty="0" err="1" smtClean="0"/>
              <a:t>Müfredat</a:t>
            </a:r>
            <a:r>
              <a:rPr lang="en-US" dirty="0" smtClean="0"/>
              <a:t> : </a:t>
            </a:r>
            <a:r>
              <a:rPr lang="en-US" dirty="0" err="1" smtClean="0"/>
              <a:t>Değişebilen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Dinamik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Yenileşimci</a:t>
            </a:r>
            <a:endParaRPr lang="en-US" dirty="0" smtClean="0"/>
          </a:p>
          <a:p>
            <a:r>
              <a:rPr lang="en-US" dirty="0" err="1" smtClean="0"/>
              <a:t>Öğrenen</a:t>
            </a:r>
            <a:r>
              <a:rPr lang="en-US" dirty="0" smtClean="0"/>
              <a:t> </a:t>
            </a:r>
            <a:r>
              <a:rPr lang="en-US" dirty="0" err="1" smtClean="0"/>
              <a:t>merkezli</a:t>
            </a:r>
            <a:endParaRPr lang="en-US" dirty="0" smtClean="0"/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güvenilir</a:t>
            </a:r>
            <a:r>
              <a:rPr lang="en-US" dirty="0" smtClean="0"/>
              <a:t> / </a:t>
            </a:r>
            <a:r>
              <a:rPr lang="en-US" dirty="0" err="1" smtClean="0"/>
              <a:t>Hesap</a:t>
            </a:r>
            <a:r>
              <a:rPr lang="en-US" dirty="0" smtClean="0"/>
              <a:t> </a:t>
            </a:r>
            <a:r>
              <a:rPr lang="en-US" dirty="0" err="1" smtClean="0"/>
              <a:t>verilebilir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35500" y="5941497"/>
            <a:ext cx="2003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Frank J SIMEC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354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Müfredat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Güvenilirlik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27817" y="3580178"/>
            <a:ext cx="3884508" cy="1323439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</a:rPr>
              <a:t>Tıp </a:t>
            </a:r>
            <a:r>
              <a:rPr lang="en-US" sz="4000" dirty="0" err="1" smtClean="0">
                <a:solidFill>
                  <a:srgbClr val="FFFFFF"/>
                </a:solidFill>
              </a:rPr>
              <a:t>eğitimi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4000" dirty="0" err="1" smtClean="0">
                <a:solidFill>
                  <a:srgbClr val="FFFFFF"/>
                </a:solidFill>
              </a:rPr>
              <a:t>müfredatı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7790" y="2687380"/>
            <a:ext cx="3544886" cy="1015663"/>
          </a:xfrm>
          <a:prstGeom prst="rect">
            <a:avLst/>
          </a:prstGeom>
          <a:solidFill>
            <a:srgbClr val="3366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Birinci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basamak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 smtClean="0">
                <a:solidFill>
                  <a:srgbClr val="FFFFFF"/>
                </a:solidFill>
              </a:rPr>
              <a:t>sistemini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yansıtan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270" y="4892637"/>
            <a:ext cx="4238259" cy="1384995"/>
          </a:xfrm>
          <a:prstGeom prst="rect">
            <a:avLst/>
          </a:prstGeom>
          <a:solidFill>
            <a:srgbClr val="3366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  <a:r>
              <a:rPr lang="en-US" sz="2800" dirty="0" err="1" smtClean="0">
                <a:solidFill>
                  <a:srgbClr val="FFFFFF"/>
                </a:solidFill>
              </a:rPr>
              <a:t>toplumu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güçlendiren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>
                <a:solidFill>
                  <a:srgbClr val="FFFFFF"/>
                </a:solidFill>
              </a:rPr>
              <a:t>v</a:t>
            </a:r>
            <a:r>
              <a:rPr lang="en-US" sz="2800" dirty="0" err="1" smtClean="0">
                <a:solidFill>
                  <a:srgbClr val="FFFFFF"/>
                </a:solidFill>
              </a:rPr>
              <a:t>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eşitlik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arasında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bağlantı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 smtClean="0">
                <a:solidFill>
                  <a:srgbClr val="FFFFFF"/>
                </a:solidFill>
              </a:rPr>
              <a:t>kuran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2867" y="2692598"/>
            <a:ext cx="4563870" cy="1077218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Toplumda</a:t>
            </a:r>
            <a:r>
              <a:rPr lang="en-US" sz="3200" dirty="0" smtClean="0">
                <a:solidFill>
                  <a:srgbClr val="FFFFFF"/>
                </a:solidFill>
              </a:rPr>
              <a:t> formal </a:t>
            </a:r>
            <a:r>
              <a:rPr lang="en-US" sz="3200" dirty="0" err="1" smtClean="0">
                <a:solidFill>
                  <a:srgbClr val="FFFFFF"/>
                </a:solidFill>
              </a:rPr>
              <a:t>klinik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3200" dirty="0" err="1" smtClean="0">
                <a:solidFill>
                  <a:srgbClr val="FFFFFF"/>
                </a:solidFill>
              </a:rPr>
              <a:t>uygulamaların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gereksinimi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03739" y="4877225"/>
            <a:ext cx="4050834" cy="1384995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Öğrencileri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destekleyen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süreçte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yer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almalarını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sağlayan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28481" y="6042317"/>
            <a:ext cx="46315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Murray RB </a:t>
            </a:r>
            <a:r>
              <a:rPr lang="en-US" sz="2000" dirty="0" err="1" smtClean="0"/>
              <a:t>ve</a:t>
            </a:r>
            <a:r>
              <a:rPr lang="en-US" sz="2000" dirty="0" smtClean="0"/>
              <a:t> ark MJA 2012;196:1-5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59787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145"/>
            <a:ext cx="8229600" cy="1143000"/>
          </a:xfrm>
        </p:spPr>
        <p:txBody>
          <a:bodyPr/>
          <a:lstStyle/>
          <a:p>
            <a:r>
              <a:rPr lang="en-US" dirty="0" err="1" smtClean="0"/>
              <a:t>Müfredat</a:t>
            </a:r>
            <a:r>
              <a:rPr lang="en-US" dirty="0" smtClean="0"/>
              <a:t>/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Programı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3360198"/>
              </p:ext>
            </p:extLst>
          </p:nvPr>
        </p:nvGraphicFramePr>
        <p:xfrm>
          <a:off x="251770" y="1045742"/>
          <a:ext cx="6096000" cy="1227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709474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Sorumlu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Sağlıkta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eşitsizlik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ile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ilgili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kavramlar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9350718"/>
              </p:ext>
            </p:extLst>
          </p:nvPr>
        </p:nvGraphicFramePr>
        <p:xfrm>
          <a:off x="892534" y="1774025"/>
          <a:ext cx="6096000" cy="3276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62513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Duyarlı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1. </a:t>
                      </a:r>
                      <a:r>
                        <a:rPr lang="en-US" sz="2800" dirty="0" err="1" smtClean="0"/>
                        <a:t>Yatay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olarak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topluma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dayalı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etkinlikler</a:t>
                      </a:r>
                      <a:r>
                        <a:rPr lang="en-US" sz="2800" baseline="0" dirty="0" smtClean="0"/>
                        <a:t> </a:t>
                      </a:r>
                    </a:p>
                    <a:p>
                      <a:r>
                        <a:rPr lang="en-US" sz="2800" dirty="0" smtClean="0"/>
                        <a:t>2. </a:t>
                      </a:r>
                      <a:r>
                        <a:rPr lang="en-US" sz="2800" dirty="0" err="1" smtClean="0"/>
                        <a:t>Incinmiş</a:t>
                      </a:r>
                      <a:r>
                        <a:rPr lang="en-US" sz="2800" dirty="0" smtClean="0"/>
                        <a:t> (vulnerable)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bireylerin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bakımı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ile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ilgili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yetkinliklerin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değerlendirilmesi</a:t>
                      </a:r>
                      <a:endParaRPr lang="en-US" sz="2800" baseline="0" dirty="0" smtClean="0"/>
                    </a:p>
                    <a:p>
                      <a:r>
                        <a:rPr lang="en-US" sz="2800" dirty="0" smtClean="0"/>
                        <a:t>3. </a:t>
                      </a:r>
                      <a:r>
                        <a:rPr lang="en-US" sz="2800" dirty="0" err="1" smtClean="0"/>
                        <a:t>Mezunlarının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hizmet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alamayan</a:t>
                      </a:r>
                      <a:r>
                        <a:rPr lang="en-US" sz="2800" dirty="0" smtClean="0"/>
                        <a:t>   </a:t>
                      </a:r>
                      <a:r>
                        <a:rPr lang="en-US" sz="2800" dirty="0" err="1" smtClean="0"/>
                        <a:t>bölgelerde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yerleşmeleri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ve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hizmet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sunmalarının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teşvik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edilmesi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2563049"/>
              </p:ext>
            </p:extLst>
          </p:nvPr>
        </p:nvGraphicFramePr>
        <p:xfrm>
          <a:off x="1256357" y="2475180"/>
          <a:ext cx="6096000" cy="3362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710782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Güvenilir</a:t>
                      </a:r>
                      <a:r>
                        <a:rPr lang="en-US" sz="2800" dirty="0" smtClean="0"/>
                        <a:t>  </a:t>
                      </a:r>
                      <a:endParaRPr lang="en-US" sz="2800" dirty="0"/>
                    </a:p>
                  </a:txBody>
                  <a:tcPr/>
                </a:tc>
              </a:tr>
              <a:tr h="1478496"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dirty="0" err="1" smtClean="0"/>
                        <a:t>Mezunlarının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hizmet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alamayan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bölgelerde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çalışabilmelerini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sağlamak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için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sağlık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otoriteleri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ile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görüşmeler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yapar</a:t>
                      </a:r>
                      <a:endParaRPr lang="en-US" sz="2800" baseline="0" dirty="0" smtClean="0"/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Sağlık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hizmet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sunumunun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niteliğini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arttırma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çalışmalarına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katkı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sunar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40534" y="6351209"/>
            <a:ext cx="4788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Boelen</a:t>
            </a:r>
            <a:r>
              <a:rPr lang="en-US" dirty="0" smtClean="0"/>
              <a:t> C </a:t>
            </a:r>
            <a:r>
              <a:rPr lang="en-US" dirty="0" err="1" smtClean="0"/>
              <a:t>ve</a:t>
            </a:r>
            <a:r>
              <a:rPr lang="en-US" dirty="0" smtClean="0"/>
              <a:t> ark </a:t>
            </a:r>
            <a:r>
              <a:rPr lang="en-US" dirty="0" err="1" smtClean="0"/>
              <a:t>Educ</a:t>
            </a:r>
            <a:r>
              <a:rPr lang="en-US" dirty="0" smtClean="0"/>
              <a:t> for Health 2012;25:180-194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159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err="1" smtClean="0"/>
              <a:t>Sorumluluklar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954349"/>
          </a:xfrm>
          <a:prstGeom prst="rect">
            <a:avLst/>
          </a:prstGeom>
          <a:solidFill>
            <a:srgbClr val="00009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					</a:t>
            </a:r>
          </a:p>
          <a:p>
            <a:r>
              <a:rPr lang="en-US" dirty="0" err="1" smtClean="0">
                <a:solidFill>
                  <a:srgbClr val="FFFFFF"/>
                </a:solidFill>
              </a:rPr>
              <a:t>Toplum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mevcut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ve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gelecekteki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sağlık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gereksinimlerini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belirlemek</a:t>
            </a:r>
            <a:r>
              <a:rPr lang="en-US" dirty="0" smtClean="0">
                <a:solidFill>
                  <a:srgbClr val="FFFFFF"/>
                </a:solidFill>
              </a:rPr>
              <a:t>, </a:t>
            </a:r>
            <a:r>
              <a:rPr lang="en-US" dirty="0" err="1" smtClean="0">
                <a:solidFill>
                  <a:srgbClr val="FFFFFF"/>
                </a:solidFill>
              </a:rPr>
              <a:t>sağlık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çalışanlarını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eğitmek</a:t>
            </a:r>
            <a:r>
              <a:rPr lang="en-US" dirty="0" smtClean="0">
                <a:solidFill>
                  <a:srgbClr val="FFFFFF"/>
                </a:solidFill>
              </a:rPr>
              <a:t>, </a:t>
            </a:r>
            <a:r>
              <a:rPr lang="en-US" dirty="0" err="1" smtClean="0">
                <a:solidFill>
                  <a:srgbClr val="FFFFFF"/>
                </a:solidFill>
              </a:rPr>
              <a:t>araştırma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programı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geliştirmek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ve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sağlık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hizmet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sunumu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modeli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önermek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</a:p>
          <a:p>
            <a:endParaRPr lang="en-US" dirty="0" smtClean="0">
              <a:solidFill>
                <a:srgbClr val="FFFFFF"/>
              </a:solidFill>
            </a:endParaRPr>
          </a:p>
          <a:p>
            <a:endParaRPr lang="en-US" dirty="0" smtClean="0">
              <a:solidFill>
                <a:srgbClr val="FFFFFF"/>
              </a:solidFill>
            </a:endParaRPr>
          </a:p>
          <a:p>
            <a:r>
              <a:rPr lang="en-US" dirty="0" err="1" smtClean="0">
                <a:solidFill>
                  <a:srgbClr val="FFFFFF"/>
                </a:solidFill>
              </a:rPr>
              <a:t>Etkin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bir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biçimde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gereksinimlere</a:t>
            </a:r>
            <a:r>
              <a:rPr lang="en-US" dirty="0" smtClean="0">
                <a:solidFill>
                  <a:srgbClr val="FFFFFF"/>
                </a:solidFill>
              </a:rPr>
              <a:t>  </a:t>
            </a:r>
            <a:r>
              <a:rPr lang="en-US" dirty="0" err="1" smtClean="0">
                <a:solidFill>
                  <a:srgbClr val="FFFFFF"/>
                </a:solidFill>
              </a:rPr>
              <a:t>yanııt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vermek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ve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toplum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sağlığına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etkili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olduğunu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göstermek</a:t>
            </a:r>
            <a:endParaRPr lang="en-US" dirty="0" smtClean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 smtClean="0">
              <a:solidFill>
                <a:srgbClr val="FFFFFF"/>
              </a:solidFill>
            </a:endParaRPr>
          </a:p>
          <a:p>
            <a:endParaRPr lang="en-US" dirty="0" smtClean="0">
              <a:solidFill>
                <a:srgbClr val="FFFFFF"/>
              </a:solidFill>
            </a:endParaRPr>
          </a:p>
          <a:p>
            <a:endParaRPr lang="en-US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884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76" y="-4819"/>
            <a:ext cx="8877224" cy="1143000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Sosyal</a:t>
            </a:r>
            <a:r>
              <a:rPr lang="en-US" sz="4000" dirty="0" smtClean="0"/>
              <a:t> </a:t>
            </a:r>
            <a:r>
              <a:rPr lang="en-US" sz="4000" dirty="0" err="1" smtClean="0"/>
              <a:t>Güvenilir</a:t>
            </a:r>
            <a:r>
              <a:rPr lang="en-US" sz="4000" dirty="0" smtClean="0"/>
              <a:t>/</a:t>
            </a:r>
            <a:r>
              <a:rPr lang="en-US" sz="4000" dirty="0" err="1" smtClean="0"/>
              <a:t>Hesap</a:t>
            </a:r>
            <a:r>
              <a:rPr lang="en-US" sz="4000" dirty="0" smtClean="0"/>
              <a:t> </a:t>
            </a:r>
            <a:r>
              <a:rPr lang="en-US" sz="4000" dirty="0" err="1"/>
              <a:t>V</a:t>
            </a:r>
            <a:r>
              <a:rPr lang="en-US" sz="4000" dirty="0" err="1" smtClean="0"/>
              <a:t>erebilir</a:t>
            </a:r>
            <a:r>
              <a:rPr lang="en-US" sz="4000" dirty="0" smtClean="0"/>
              <a:t>                 Tıp </a:t>
            </a:r>
            <a:r>
              <a:rPr lang="en-US" sz="4000" dirty="0" err="1" smtClean="0"/>
              <a:t>Fakültesi</a:t>
            </a:r>
            <a:r>
              <a:rPr lang="en-US" sz="4000" dirty="0" smtClean="0"/>
              <a:t> </a:t>
            </a:r>
            <a:r>
              <a:rPr lang="en-US" sz="4000" dirty="0" err="1" smtClean="0"/>
              <a:t>Olmak</a:t>
            </a:r>
            <a:r>
              <a:rPr lang="en-US" sz="4000" dirty="0" smtClean="0"/>
              <a:t> ?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79842" y="1687238"/>
            <a:ext cx="5868990" cy="1384995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Öğrencilerinin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sağlığın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sosyo-</a:t>
            </a:r>
            <a:r>
              <a:rPr lang="en-US" sz="2800" dirty="0" err="1" smtClean="0">
                <a:solidFill>
                  <a:schemeClr val="bg1"/>
                </a:solidFill>
              </a:rPr>
              <a:t>ekonomik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belirleyicilerinönemini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kavramalarını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sağlaması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842" y="3628831"/>
            <a:ext cx="5868990" cy="1384995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Hastalıkların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biyomedikal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yönü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ile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sağlık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iyilik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hali</a:t>
            </a:r>
            <a:r>
              <a:rPr lang="en-US" sz="2800" dirty="0" smtClean="0">
                <a:solidFill>
                  <a:schemeClr val="bg1"/>
                </a:solidFill>
              </a:rPr>
              <a:t> “holistic”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yaklaşımının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</a:rPr>
              <a:t>entegre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edilmesi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842" y="5295373"/>
            <a:ext cx="5868990" cy="954107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Bu </a:t>
            </a:r>
            <a:r>
              <a:rPr lang="en-US" sz="2800" dirty="0" err="1" smtClean="0">
                <a:solidFill>
                  <a:schemeClr val="bg1"/>
                </a:solidFill>
              </a:rPr>
              <a:t>yaklaşımı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destekleyen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rol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modellerin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bulunmasını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sağlaması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842" y="1658547"/>
            <a:ext cx="5868990" cy="1384995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Tıp </a:t>
            </a:r>
            <a:r>
              <a:rPr lang="en-US" sz="2800" dirty="0" err="1" smtClean="0">
                <a:solidFill>
                  <a:srgbClr val="FFFFFF"/>
                </a:solidFill>
              </a:rPr>
              <a:t>fakültesi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tüm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topluma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eşit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 smtClean="0">
                <a:solidFill>
                  <a:srgbClr val="FFFFFF"/>
                </a:solidFill>
              </a:rPr>
              <a:t>nitelikli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hizmeti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sunumunun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 smtClean="0">
                <a:solidFill>
                  <a:srgbClr val="FFFFFF"/>
                </a:solidFill>
              </a:rPr>
              <a:t>sağlanmasında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sorumluluk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paylaşması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842" y="3628831"/>
            <a:ext cx="7992220" cy="1384995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Mezunlarının</a:t>
            </a:r>
            <a:r>
              <a:rPr lang="en-US" sz="2800" dirty="0" smtClean="0">
                <a:solidFill>
                  <a:srgbClr val="FFFFFF"/>
                </a:solidFill>
              </a:rPr>
              <a:t> en </a:t>
            </a:r>
            <a:r>
              <a:rPr lang="en-US" sz="2800" dirty="0" err="1" smtClean="0">
                <a:solidFill>
                  <a:srgbClr val="FFFFFF"/>
                </a:solidFill>
              </a:rPr>
              <a:t>iyi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uygulamaları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yapabilmelerini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sağlayacak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toplum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sağlığı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hizmetini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öncelik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hedefi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olarak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belirlemesi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113" y="3218801"/>
            <a:ext cx="8122949" cy="1815882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FFFF"/>
                </a:solidFill>
              </a:rPr>
              <a:t>A</a:t>
            </a:r>
            <a:r>
              <a:rPr lang="en-US" sz="2800" dirty="0" err="1" smtClean="0">
                <a:solidFill>
                  <a:srgbClr val="FFFFFF"/>
                </a:solidFill>
              </a:rPr>
              <a:t>kademik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mükemmeliyet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  <a:r>
              <a:rPr lang="en-US" sz="2800" dirty="0" err="1" smtClean="0">
                <a:solidFill>
                  <a:srgbClr val="FFFFFF"/>
                </a:solidFill>
              </a:rPr>
              <a:t>değerlendirme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akreditasyon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standartları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v</a:t>
            </a:r>
            <a:r>
              <a:rPr lang="en-US" sz="2800" dirty="0" err="1" smtClean="0">
                <a:solidFill>
                  <a:srgbClr val="FFFFFF"/>
                </a:solidFill>
              </a:rPr>
              <a:t>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mekanizmalarında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sosyal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güvenilirliği</a:t>
            </a:r>
            <a:r>
              <a:rPr lang="en-US" sz="2800" dirty="0">
                <a:solidFill>
                  <a:srgbClr val="FFFFFF"/>
                </a:solidFill>
              </a:rPr>
              <a:t> /</a:t>
            </a:r>
            <a:r>
              <a:rPr lang="en-US" sz="2800" dirty="0" err="1">
                <a:solidFill>
                  <a:srgbClr val="FFFFFF"/>
                </a:solidFill>
              </a:rPr>
              <a:t>hesap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verebiliriği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belirtec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olarak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kabul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etmek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562" y="1227660"/>
            <a:ext cx="8086500" cy="1815882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Toplumun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mevcut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gelecekteki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gereksinimlerini</a:t>
            </a:r>
            <a:r>
              <a:rPr lang="en-US" sz="2800" dirty="0" smtClean="0">
                <a:solidFill>
                  <a:srgbClr val="FFFFFF"/>
                </a:solidFill>
              </a:rPr>
              <a:t>  </a:t>
            </a:r>
            <a:r>
              <a:rPr lang="en-US" sz="2800" dirty="0" err="1" smtClean="0">
                <a:solidFill>
                  <a:srgbClr val="FFFFFF"/>
                </a:solidFill>
              </a:rPr>
              <a:t>karşılayacak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profesyonellerini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yetiştirmek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mezunlarının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çalışabilecekleri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çevrelerin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o</a:t>
            </a:r>
            <a:r>
              <a:rPr lang="en-US" sz="2800" dirty="0" err="1" smtClean="0">
                <a:solidFill>
                  <a:srgbClr val="FFFFFF"/>
                </a:solidFill>
              </a:rPr>
              <a:t>luşmasında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katkı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sunmak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562" y="5212654"/>
            <a:ext cx="8086500" cy="1384995"/>
          </a:xfrm>
          <a:prstGeom prst="rect">
            <a:avLst/>
          </a:prstGeom>
          <a:solidFill>
            <a:srgbClr val="660066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Tıp </a:t>
            </a:r>
            <a:r>
              <a:rPr lang="en-US" sz="2800" dirty="0" err="1" smtClean="0">
                <a:solidFill>
                  <a:srgbClr val="FFFFFF"/>
                </a:solidFill>
              </a:rPr>
              <a:t>fakültesi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performansının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değerlendirilmesinde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err="1">
                <a:solidFill>
                  <a:srgbClr val="FFFFFF"/>
                </a:solidFill>
              </a:rPr>
              <a:t>a</a:t>
            </a:r>
            <a:r>
              <a:rPr lang="en-US" sz="2800" dirty="0" err="1" smtClean="0">
                <a:solidFill>
                  <a:srgbClr val="FFFFFF"/>
                </a:solidFill>
              </a:rPr>
              <a:t>kademik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bireylerin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yanısıra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toplum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temsilcilerinin</a:t>
            </a:r>
            <a:r>
              <a:rPr lang="en-US" sz="2800" dirty="0" smtClean="0">
                <a:solidFill>
                  <a:srgbClr val="FFFFFF"/>
                </a:solidFill>
              </a:rPr>
              <a:t> de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yer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almasını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sağlamak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9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48" y="1600200"/>
            <a:ext cx="8554857" cy="4525963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Sosyal</a:t>
            </a:r>
            <a:r>
              <a:rPr lang="en-US" sz="2800" dirty="0" smtClean="0"/>
              <a:t> </a:t>
            </a:r>
            <a:r>
              <a:rPr lang="en-US" sz="2800" dirty="0" err="1" smtClean="0"/>
              <a:t>güvenilir</a:t>
            </a:r>
            <a:r>
              <a:rPr lang="en-US" sz="2800" dirty="0" smtClean="0"/>
              <a:t> </a:t>
            </a:r>
            <a:r>
              <a:rPr lang="en-US" sz="2800" dirty="0" err="1" smtClean="0"/>
              <a:t>fakülte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iyileştirme</a:t>
            </a:r>
            <a:r>
              <a:rPr lang="en-US" sz="2800" dirty="0" smtClean="0"/>
              <a:t> </a:t>
            </a:r>
            <a:r>
              <a:rPr lang="en-US" sz="2800" dirty="0" err="1" smtClean="0"/>
              <a:t>startejileri</a:t>
            </a:r>
            <a:r>
              <a:rPr lang="en-US" sz="2800" dirty="0" smtClean="0"/>
              <a:t>: </a:t>
            </a:r>
          </a:p>
          <a:p>
            <a:pPr marL="0" indent="0">
              <a:buNone/>
            </a:pPr>
            <a:r>
              <a:rPr lang="en-US" sz="2800" dirty="0" smtClean="0"/>
              <a:t>	• </a:t>
            </a:r>
            <a:r>
              <a:rPr lang="en-US" sz="2800" dirty="0" err="1" smtClean="0"/>
              <a:t>Mevcut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gelecekteki</a:t>
            </a:r>
            <a:r>
              <a:rPr lang="en-US" sz="2800" dirty="0" smtClean="0"/>
              <a:t> </a:t>
            </a:r>
            <a:r>
              <a:rPr lang="en-US" sz="2800" dirty="0" err="1" smtClean="0"/>
              <a:t>toplumun</a:t>
            </a:r>
            <a:r>
              <a:rPr lang="en-US" sz="2800" dirty="0" smtClean="0"/>
              <a:t> </a:t>
            </a:r>
            <a:r>
              <a:rPr lang="en-US" sz="2800" dirty="0" err="1" smtClean="0"/>
              <a:t>sağlık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gereksinimlerine</a:t>
            </a:r>
            <a:r>
              <a:rPr lang="en-US" sz="2800" dirty="0" smtClean="0"/>
              <a:t> </a:t>
            </a:r>
            <a:r>
              <a:rPr lang="en-US" sz="2800" dirty="0" err="1" smtClean="0"/>
              <a:t>yanıt</a:t>
            </a:r>
            <a:r>
              <a:rPr lang="en-US" sz="2800" dirty="0" smtClean="0"/>
              <a:t> </a:t>
            </a:r>
            <a:r>
              <a:rPr lang="en-US" sz="2800" dirty="0" err="1" smtClean="0"/>
              <a:t>vermek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• </a:t>
            </a:r>
            <a:r>
              <a:rPr lang="en-US" sz="2800" dirty="0" err="1" smtClean="0"/>
              <a:t>Eğitim</a:t>
            </a:r>
            <a:r>
              <a:rPr lang="en-US" sz="2800" dirty="0" smtClean="0"/>
              <a:t>, </a:t>
            </a:r>
            <a:r>
              <a:rPr lang="en-US" sz="2800" dirty="0" err="1" smtClean="0"/>
              <a:t>araştırma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hizmet</a:t>
            </a:r>
            <a:r>
              <a:rPr lang="en-US" sz="2800" dirty="0" smtClean="0"/>
              <a:t> </a:t>
            </a:r>
            <a:r>
              <a:rPr lang="en-US" sz="2800" dirty="0" err="1" smtClean="0"/>
              <a:t>önceliklerini</a:t>
            </a:r>
            <a:r>
              <a:rPr lang="en-US" sz="2800" dirty="0" smtClean="0"/>
              <a:t> </a:t>
            </a:r>
            <a:r>
              <a:rPr lang="en-US" sz="2800" dirty="0" err="1" smtClean="0"/>
              <a:t>yeniden</a:t>
            </a:r>
            <a:r>
              <a:rPr lang="en-US" sz="2800" dirty="0" smtClean="0"/>
              <a:t> 	</a:t>
            </a:r>
            <a:r>
              <a:rPr lang="en-US" sz="2800" dirty="0" err="1" smtClean="0"/>
              <a:t>düzenlemek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• </a:t>
            </a:r>
            <a:r>
              <a:rPr lang="en-US" sz="2800" dirty="0" err="1" smtClean="0"/>
              <a:t>Diğer</a:t>
            </a:r>
            <a:r>
              <a:rPr lang="en-US" sz="2800" dirty="0" smtClean="0"/>
              <a:t> </a:t>
            </a:r>
            <a:r>
              <a:rPr lang="en-US" sz="2800" dirty="0" err="1" smtClean="0"/>
              <a:t>bileşenlerle</a:t>
            </a:r>
            <a:r>
              <a:rPr lang="en-US" sz="2800" dirty="0" smtClean="0"/>
              <a:t> </a:t>
            </a:r>
            <a:r>
              <a:rPr lang="en-US" sz="2800" dirty="0" err="1" smtClean="0"/>
              <a:t>yönetim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işbirliğini</a:t>
            </a:r>
            <a:r>
              <a:rPr lang="en-US" sz="2800" dirty="0" smtClean="0"/>
              <a:t> </a:t>
            </a:r>
            <a:r>
              <a:rPr lang="en-US" sz="2800" dirty="0" err="1" smtClean="0"/>
              <a:t>güçlendirme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•</a:t>
            </a:r>
            <a:r>
              <a:rPr lang="en-US" sz="2800" dirty="0" err="1" smtClean="0"/>
              <a:t>Performans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etkinin</a:t>
            </a:r>
            <a:r>
              <a:rPr lang="en-US" sz="2800" dirty="0" smtClean="0"/>
              <a:t> </a:t>
            </a:r>
            <a:r>
              <a:rPr lang="en-US" sz="2800" dirty="0" err="1" smtClean="0"/>
              <a:t>ölçülmesi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değerlendirme</a:t>
            </a:r>
            <a:r>
              <a:rPr lang="en-US" sz="2800" dirty="0" smtClean="0"/>
              <a:t> 	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akreditasyon</a:t>
            </a:r>
            <a:r>
              <a:rPr lang="en-US" sz="2800" dirty="0" smtClean="0"/>
              <a:t> </a:t>
            </a:r>
            <a:r>
              <a:rPr lang="en-US" sz="2800" dirty="0" err="1" smtClean="0"/>
              <a:t>süreçleri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5257" y="2185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Global Consensus</a:t>
            </a:r>
            <a:br>
              <a:rPr lang="en-US" sz="3200" dirty="0" smtClean="0"/>
            </a:br>
            <a:r>
              <a:rPr lang="en-US" sz="3200" dirty="0" smtClean="0"/>
              <a:t>for Social Accountability of Medical Schools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5170879" y="6322505"/>
            <a:ext cx="3601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www.health</a:t>
            </a:r>
            <a:r>
              <a:rPr lang="en-US" b="1" dirty="0" err="1" smtClean="0"/>
              <a:t>socialaccountability</a:t>
            </a:r>
            <a:r>
              <a:rPr lang="en-US" dirty="0" err="1" smtClean="0"/>
              <a:t>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96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0876" y="2130369"/>
            <a:ext cx="71454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 smtClean="0"/>
              <a:t>Sağlığın</a:t>
            </a:r>
            <a:r>
              <a:rPr lang="en-US" sz="3600" dirty="0" smtClean="0"/>
              <a:t> </a:t>
            </a:r>
            <a:r>
              <a:rPr lang="en-US" sz="3600" dirty="0" err="1" smtClean="0"/>
              <a:t>sosyal</a:t>
            </a:r>
            <a:r>
              <a:rPr lang="en-US" sz="3600" dirty="0" smtClean="0"/>
              <a:t>, </a:t>
            </a:r>
            <a:r>
              <a:rPr lang="en-US" sz="3600" dirty="0" err="1" smtClean="0"/>
              <a:t>ekonomik</a:t>
            </a:r>
            <a:r>
              <a:rPr lang="en-US" sz="3600" dirty="0" smtClean="0"/>
              <a:t>, </a:t>
            </a:r>
            <a:r>
              <a:rPr lang="en-US" sz="3600" dirty="0" err="1" smtClean="0"/>
              <a:t>kültürel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</a:p>
          <a:p>
            <a:pPr algn="ctr"/>
            <a:r>
              <a:rPr lang="en-US" sz="3600" dirty="0" err="1"/>
              <a:t>ç</a:t>
            </a:r>
            <a:r>
              <a:rPr lang="en-US" sz="3600" dirty="0" err="1" smtClean="0"/>
              <a:t>evresel</a:t>
            </a:r>
            <a:r>
              <a:rPr lang="en-US" sz="3600" dirty="0" smtClean="0"/>
              <a:t> </a:t>
            </a:r>
            <a:r>
              <a:rPr lang="en-US" sz="3600" dirty="0" err="1" smtClean="0"/>
              <a:t>belirleyicileri</a:t>
            </a:r>
            <a:r>
              <a:rPr lang="en-US" sz="3600" dirty="0" smtClean="0"/>
              <a:t> </a:t>
            </a:r>
          </a:p>
          <a:p>
            <a:pPr algn="ctr"/>
            <a:r>
              <a:rPr lang="en-US" sz="3600" dirty="0" err="1" smtClean="0"/>
              <a:t>eğitim</a:t>
            </a:r>
            <a:r>
              <a:rPr lang="en-US" sz="3600" dirty="0" smtClean="0"/>
              <a:t> </a:t>
            </a:r>
            <a:r>
              <a:rPr lang="en-US" sz="3600" dirty="0" err="1" smtClean="0"/>
              <a:t>kurumunun</a:t>
            </a:r>
            <a:r>
              <a:rPr lang="en-US" sz="3600" dirty="0" smtClean="0"/>
              <a:t> </a:t>
            </a:r>
          </a:p>
          <a:p>
            <a:pPr algn="ctr"/>
            <a:r>
              <a:rPr lang="en-US" sz="3600" dirty="0" err="1" smtClean="0"/>
              <a:t>stratejik</a:t>
            </a:r>
            <a:r>
              <a:rPr lang="en-US" sz="3600" dirty="0" smtClean="0"/>
              <a:t> </a:t>
            </a:r>
            <a:r>
              <a:rPr lang="en-US" sz="3600" dirty="0" err="1" smtClean="0"/>
              <a:t>gelişimini</a:t>
            </a:r>
            <a:r>
              <a:rPr lang="en-US" sz="3600" dirty="0"/>
              <a:t> </a:t>
            </a:r>
            <a:r>
              <a:rPr lang="en-US" sz="3600" dirty="0" err="1" smtClean="0"/>
              <a:t>yönlendirmelidir</a:t>
            </a:r>
            <a:endParaRPr lang="en-US" sz="3600" dirty="0" smtClean="0"/>
          </a:p>
          <a:p>
            <a:pPr algn="ctr"/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996561" y="6143722"/>
            <a:ext cx="4689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Boelen</a:t>
            </a:r>
            <a:r>
              <a:rPr lang="en-US" dirty="0"/>
              <a:t> C, </a:t>
            </a:r>
            <a:r>
              <a:rPr lang="en-US" dirty="0" err="1"/>
              <a:t>Woollard</a:t>
            </a:r>
            <a:r>
              <a:rPr lang="en-US" dirty="0"/>
              <a:t> B Med </a:t>
            </a:r>
            <a:r>
              <a:rPr lang="en-US" dirty="0" err="1"/>
              <a:t>Educ</a:t>
            </a:r>
            <a:r>
              <a:rPr lang="en-US" dirty="0"/>
              <a:t> 2009;43:887-94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0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Sağlığın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Belirleyicileri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29229"/>
          </a:xfrm>
          <a:solidFill>
            <a:srgbClr val="000090"/>
          </a:solidFill>
        </p:spPr>
        <p:txBody>
          <a:bodyPr/>
          <a:lstStyle/>
          <a:p>
            <a:pPr marL="0" indent="0" algn="ctr">
              <a:buNone/>
            </a:pPr>
            <a:r>
              <a:rPr lang="en-US" dirty="0" err="1" smtClean="0">
                <a:solidFill>
                  <a:srgbClr val="FFFFFF"/>
                </a:solidFill>
              </a:rPr>
              <a:t>İnsanlar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doğduğu</a:t>
            </a:r>
            <a:r>
              <a:rPr lang="en-US" dirty="0" smtClean="0">
                <a:solidFill>
                  <a:srgbClr val="FFFFFF"/>
                </a:solidFill>
              </a:rPr>
              <a:t>, </a:t>
            </a:r>
            <a:r>
              <a:rPr lang="en-US" dirty="0" err="1" smtClean="0">
                <a:solidFill>
                  <a:srgbClr val="FFFFFF"/>
                </a:solidFill>
              </a:rPr>
              <a:t>büyüdüğü</a:t>
            </a:r>
            <a:r>
              <a:rPr lang="en-US" dirty="0" smtClean="0">
                <a:solidFill>
                  <a:srgbClr val="FFFFFF"/>
                </a:solidFill>
              </a:rPr>
              <a:t>, </a:t>
            </a:r>
            <a:r>
              <a:rPr lang="en-US" dirty="0" err="1" smtClean="0">
                <a:solidFill>
                  <a:srgbClr val="FFFFFF"/>
                </a:solidFill>
              </a:rPr>
              <a:t>çalıştığı</a:t>
            </a:r>
            <a:r>
              <a:rPr lang="en-US" dirty="0" smtClean="0">
                <a:solidFill>
                  <a:srgbClr val="FFFFFF"/>
                </a:solidFill>
              </a:rPr>
              <a:t>, </a:t>
            </a:r>
            <a:r>
              <a:rPr lang="en-US" dirty="0" err="1" smtClean="0">
                <a:solidFill>
                  <a:srgbClr val="FFFFFF"/>
                </a:solidFill>
              </a:rPr>
              <a:t>yaşadığı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ve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yaşlandığı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günlük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yaşam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koşullarını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belirleyen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güçler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ve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sistemlerdir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072" y="3654945"/>
            <a:ext cx="3587240" cy="1077218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Ekonomik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p</a:t>
            </a:r>
            <a:r>
              <a:rPr lang="en-US" sz="3200" dirty="0" err="1" smtClean="0">
                <a:solidFill>
                  <a:srgbClr val="FFFFFF"/>
                </a:solidFill>
              </a:rPr>
              <a:t>olitikalar</a:t>
            </a:r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err="1" smtClean="0">
                <a:solidFill>
                  <a:srgbClr val="FFFFFF"/>
                </a:solidFill>
              </a:rPr>
              <a:t>ve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sistemler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7447" y="4956819"/>
            <a:ext cx="3418925" cy="584776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Gelişim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gündemleri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1312" y="5935819"/>
            <a:ext cx="2656096" cy="584776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Sosyal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normlar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2675" y="4956819"/>
            <a:ext cx="2985312" cy="584776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Sosyal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politikalar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0300" y="3781945"/>
            <a:ext cx="2835432" cy="584776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Politik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sistemler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33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7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Sağlığın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Belirleyicileri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320648" y="1124540"/>
            <a:ext cx="2155732" cy="1724201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Sosyal</a:t>
            </a:r>
            <a:r>
              <a:rPr lang="en-US" sz="2800" dirty="0" smtClean="0"/>
              <a:t> </a:t>
            </a:r>
            <a:r>
              <a:rPr lang="en-US" sz="2800" dirty="0" err="1" smtClean="0"/>
              <a:t>Yapı</a:t>
            </a:r>
            <a:endParaRPr lang="en-US" sz="2800" dirty="0"/>
          </a:p>
        </p:txBody>
      </p:sp>
      <p:sp>
        <p:nvSpPr>
          <p:cNvPr id="18" name="Oval 17"/>
          <p:cNvSpPr/>
          <p:nvPr/>
        </p:nvSpPr>
        <p:spPr>
          <a:xfrm>
            <a:off x="4350226" y="1143000"/>
            <a:ext cx="2350155" cy="1705741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Ekonomik</a:t>
            </a:r>
            <a:r>
              <a:rPr lang="en-US" sz="2800" dirty="0" smtClean="0"/>
              <a:t> </a:t>
            </a:r>
            <a:r>
              <a:rPr lang="en-US" sz="2800" dirty="0" err="1" smtClean="0"/>
              <a:t>sistemler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2389814" y="2848741"/>
            <a:ext cx="4104906" cy="496656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Sağlıkta</a:t>
            </a:r>
            <a:r>
              <a:rPr lang="en-US" sz="2800" dirty="0" smtClean="0"/>
              <a:t> </a:t>
            </a:r>
            <a:r>
              <a:rPr lang="en-US" sz="2800" dirty="0" err="1" smtClean="0"/>
              <a:t>eşitsizlikler</a:t>
            </a:r>
            <a:endParaRPr lang="en-US" sz="2800" dirty="0"/>
          </a:p>
        </p:txBody>
      </p:sp>
      <p:sp>
        <p:nvSpPr>
          <p:cNvPr id="21" name="Oval 20"/>
          <p:cNvSpPr/>
          <p:nvPr/>
        </p:nvSpPr>
        <p:spPr>
          <a:xfrm>
            <a:off x="109692" y="1621196"/>
            <a:ext cx="2280122" cy="1777409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Sosyal</a:t>
            </a:r>
            <a:r>
              <a:rPr lang="en-US" sz="2800" dirty="0" smtClean="0"/>
              <a:t> </a:t>
            </a:r>
            <a:r>
              <a:rPr lang="en-US" sz="2800" dirty="0" err="1" smtClean="0"/>
              <a:t>çevre</a:t>
            </a:r>
            <a:endParaRPr lang="en-US" sz="2800" dirty="0"/>
          </a:p>
        </p:txBody>
      </p:sp>
      <p:sp>
        <p:nvSpPr>
          <p:cNvPr id="22" name="Oval 21"/>
          <p:cNvSpPr/>
          <p:nvPr/>
        </p:nvSpPr>
        <p:spPr>
          <a:xfrm>
            <a:off x="1491020" y="3398605"/>
            <a:ext cx="2245734" cy="1362978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Fiziksel</a:t>
            </a:r>
            <a:r>
              <a:rPr lang="en-US" sz="2800" dirty="0" smtClean="0"/>
              <a:t> </a:t>
            </a:r>
            <a:r>
              <a:rPr lang="en-US" sz="2800" dirty="0" err="1" smtClean="0"/>
              <a:t>çevre</a:t>
            </a:r>
            <a:endParaRPr lang="en-US" sz="2800" dirty="0"/>
          </a:p>
        </p:txBody>
      </p:sp>
      <p:sp>
        <p:nvSpPr>
          <p:cNvPr id="23" name="Oval 22"/>
          <p:cNvSpPr/>
          <p:nvPr/>
        </p:nvSpPr>
        <p:spPr>
          <a:xfrm>
            <a:off x="4914984" y="3395412"/>
            <a:ext cx="2356180" cy="1360971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Sağlık</a:t>
            </a:r>
            <a:r>
              <a:rPr lang="en-US" sz="2800" dirty="0" smtClean="0"/>
              <a:t> </a:t>
            </a:r>
            <a:r>
              <a:rPr lang="en-US" sz="2800" dirty="0" err="1" smtClean="0"/>
              <a:t>hizmetleri</a:t>
            </a:r>
            <a:endParaRPr lang="en-US" sz="2800" dirty="0"/>
          </a:p>
        </p:txBody>
      </p:sp>
      <p:sp>
        <p:nvSpPr>
          <p:cNvPr id="24" name="Oval 23"/>
          <p:cNvSpPr/>
          <p:nvPr/>
        </p:nvSpPr>
        <p:spPr>
          <a:xfrm>
            <a:off x="6549944" y="1490770"/>
            <a:ext cx="2428384" cy="1907835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Toplumsal</a:t>
            </a:r>
            <a:r>
              <a:rPr lang="en-US" sz="2800" dirty="0" smtClean="0"/>
              <a:t> </a:t>
            </a:r>
            <a:r>
              <a:rPr lang="en-US" sz="2800" dirty="0" err="1" smtClean="0"/>
              <a:t>faktörler</a:t>
            </a:r>
            <a:endParaRPr lang="en-US" sz="2800" dirty="0"/>
          </a:p>
        </p:txBody>
      </p:sp>
      <p:sp>
        <p:nvSpPr>
          <p:cNvPr id="25" name="Oval 24"/>
          <p:cNvSpPr/>
          <p:nvPr/>
        </p:nvSpPr>
        <p:spPr>
          <a:xfrm>
            <a:off x="109692" y="4545927"/>
            <a:ext cx="1898772" cy="158823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Gelir</a:t>
            </a:r>
            <a:r>
              <a:rPr lang="en-US" sz="2800" dirty="0" smtClean="0"/>
              <a:t> </a:t>
            </a:r>
            <a:r>
              <a:rPr lang="en-US" sz="2800" dirty="0" err="1" smtClean="0"/>
              <a:t>dağılımı</a:t>
            </a:r>
            <a:endParaRPr lang="en-US" sz="2800" dirty="0"/>
          </a:p>
        </p:txBody>
      </p:sp>
      <p:sp>
        <p:nvSpPr>
          <p:cNvPr id="26" name="Oval 25"/>
          <p:cNvSpPr/>
          <p:nvPr/>
        </p:nvSpPr>
        <p:spPr>
          <a:xfrm>
            <a:off x="3405412" y="4545927"/>
            <a:ext cx="1909530" cy="158823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Güç</a:t>
            </a:r>
            <a:r>
              <a:rPr lang="en-US" sz="2800" dirty="0" smtClean="0"/>
              <a:t> </a:t>
            </a:r>
            <a:r>
              <a:rPr lang="en-US" sz="2800" dirty="0" err="1" smtClean="0"/>
              <a:t>dağılımı</a:t>
            </a:r>
            <a:endParaRPr lang="en-US" sz="2800" dirty="0"/>
          </a:p>
        </p:txBody>
      </p:sp>
      <p:sp>
        <p:nvSpPr>
          <p:cNvPr id="27" name="Oval 26"/>
          <p:cNvSpPr/>
          <p:nvPr/>
        </p:nvSpPr>
        <p:spPr>
          <a:xfrm>
            <a:off x="6902864" y="4509117"/>
            <a:ext cx="2020240" cy="158823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Kaynak</a:t>
            </a:r>
            <a:r>
              <a:rPr lang="en-US" sz="2800" dirty="0" smtClean="0"/>
              <a:t> </a:t>
            </a:r>
            <a:r>
              <a:rPr lang="en-US" sz="2800" dirty="0" err="1" smtClean="0"/>
              <a:t>dağılımı</a:t>
            </a:r>
            <a:endParaRPr lang="en-US" sz="2800" dirty="0"/>
          </a:p>
        </p:txBody>
      </p:sp>
      <p:sp>
        <p:nvSpPr>
          <p:cNvPr id="28" name="Rectangle 27"/>
          <p:cNvSpPr/>
          <p:nvPr/>
        </p:nvSpPr>
        <p:spPr>
          <a:xfrm>
            <a:off x="1478637" y="6134157"/>
            <a:ext cx="6184967" cy="4966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Yerel</a:t>
            </a:r>
            <a:r>
              <a:rPr lang="en-US" sz="2800" dirty="0" smtClean="0"/>
              <a:t> </a:t>
            </a:r>
            <a:r>
              <a:rPr lang="en-US" sz="2800" dirty="0" err="1" smtClean="0"/>
              <a:t>toplumlar</a:t>
            </a:r>
            <a:r>
              <a:rPr lang="en-US" sz="2800" dirty="0" smtClean="0"/>
              <a:t>       </a:t>
            </a:r>
            <a:r>
              <a:rPr lang="en-US" sz="2800" dirty="0" err="1" smtClean="0"/>
              <a:t>Ülkeler</a:t>
            </a:r>
            <a:r>
              <a:rPr lang="en-US" sz="2800" dirty="0" smtClean="0"/>
              <a:t>         </a:t>
            </a:r>
            <a:r>
              <a:rPr lang="en-US" sz="2800" dirty="0" err="1" smtClean="0"/>
              <a:t>Dünya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914840" y="6446147"/>
            <a:ext cx="1229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CDC/ CDSH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808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Yükümlülük</a:t>
            </a:r>
            <a:r>
              <a:rPr lang="en-US" dirty="0" smtClean="0"/>
              <a:t> </a:t>
            </a:r>
            <a:r>
              <a:rPr lang="en-US" dirty="0" err="1" smtClean="0"/>
              <a:t>Değerlendirmesi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4" y="4167379"/>
            <a:ext cx="2659778" cy="1384995"/>
          </a:xfrm>
          <a:prstGeom prst="rect">
            <a:avLst/>
          </a:prstGeom>
          <a:solidFill>
            <a:srgbClr val="3366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Süreç-eğilimli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>
                <a:solidFill>
                  <a:srgbClr val="FFFFFF"/>
                </a:solidFill>
              </a:rPr>
              <a:t>d</a:t>
            </a:r>
            <a:r>
              <a:rPr lang="en-US" sz="2800" dirty="0" err="1" smtClean="0">
                <a:solidFill>
                  <a:srgbClr val="FFFFFF"/>
                </a:solidFill>
              </a:rPr>
              <a:t>eğerlendirme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err="1">
                <a:solidFill>
                  <a:srgbClr val="FFFFFF"/>
                </a:solidFill>
              </a:rPr>
              <a:t>İç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değerlendirme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78994" y="4167379"/>
            <a:ext cx="2861230" cy="1384995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Çıktı</a:t>
            </a:r>
            <a:r>
              <a:rPr lang="en-US" sz="2800" dirty="0" smtClean="0">
                <a:solidFill>
                  <a:srgbClr val="FFFFFF"/>
                </a:solidFill>
              </a:rPr>
              <a:t>/</a:t>
            </a:r>
            <a:r>
              <a:rPr lang="en-US" sz="2800" dirty="0" err="1" smtClean="0">
                <a:solidFill>
                  <a:srgbClr val="FFFFFF"/>
                </a:solidFill>
              </a:rPr>
              <a:t>kazanım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temelli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Dış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değerlendirme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877" y="4188642"/>
            <a:ext cx="3260277" cy="1815882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Toplumun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 smtClean="0">
                <a:solidFill>
                  <a:srgbClr val="FFFFFF"/>
                </a:solidFill>
              </a:rPr>
              <a:t>gereksinimleri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Çıktı</a:t>
            </a:r>
            <a:r>
              <a:rPr lang="en-US" sz="2800" dirty="0" smtClean="0">
                <a:solidFill>
                  <a:srgbClr val="FFFFFF"/>
                </a:solidFill>
              </a:rPr>
              <a:t>/</a:t>
            </a:r>
            <a:r>
              <a:rPr lang="en-US" sz="2800" dirty="0" err="1" smtClean="0">
                <a:solidFill>
                  <a:srgbClr val="FFFFFF"/>
                </a:solidFill>
              </a:rPr>
              <a:t>kazanım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temelli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 smtClean="0">
                <a:solidFill>
                  <a:srgbClr val="FFFFFF"/>
                </a:solidFill>
              </a:rPr>
              <a:t>Dış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değerlendirme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350" y="2668095"/>
            <a:ext cx="2720617" cy="584776"/>
          </a:xfrm>
          <a:prstGeom prst="rect">
            <a:avLst/>
          </a:prstGeom>
          <a:solidFill>
            <a:srgbClr val="3366FF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Sosyal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Sorumlu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7810" y="2672242"/>
            <a:ext cx="2501206" cy="584776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Sosyal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Duyarlı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75520" y="2709590"/>
            <a:ext cx="2824611" cy="584776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Sosyal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Güvenilir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190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340" y="1755349"/>
            <a:ext cx="7231642" cy="1815882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Düşük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gelirli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ülkeler</a:t>
            </a:r>
            <a:r>
              <a:rPr lang="en-US" sz="2800" dirty="0" smtClean="0">
                <a:solidFill>
                  <a:srgbClr val="FFFFFF"/>
                </a:solidFill>
              </a:rPr>
              <a:t>:</a:t>
            </a:r>
          </a:p>
          <a:p>
            <a:endParaRPr lang="en-US" sz="2800" dirty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çalışanlarında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sayısal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eksiklik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(</a:t>
            </a:r>
            <a:r>
              <a:rPr lang="en-US" sz="2800" dirty="0" err="1" smtClean="0">
                <a:solidFill>
                  <a:srgbClr val="FFFFFF"/>
                </a:solidFill>
              </a:rPr>
              <a:t>Hekim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  <a:r>
              <a:rPr lang="en-US" sz="2800" dirty="0" err="1" smtClean="0">
                <a:solidFill>
                  <a:srgbClr val="FFFFFF"/>
                </a:solidFill>
              </a:rPr>
              <a:t>hemşire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  <a:r>
              <a:rPr lang="en-US" sz="2800" dirty="0" err="1" smtClean="0">
                <a:solidFill>
                  <a:srgbClr val="FFFFFF"/>
                </a:solidFill>
              </a:rPr>
              <a:t>ebe</a:t>
            </a:r>
            <a:r>
              <a:rPr lang="en-US" sz="2800" dirty="0" smtClean="0">
                <a:solidFill>
                  <a:srgbClr val="FFFFFF"/>
                </a:solidFill>
              </a:rPr>
              <a:t>, </a:t>
            </a:r>
            <a:r>
              <a:rPr lang="en-US" sz="2800" dirty="0" err="1" smtClean="0">
                <a:solidFill>
                  <a:srgbClr val="FFFFFF"/>
                </a:solidFill>
              </a:rPr>
              <a:t>toplum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sağlığında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çalışan</a:t>
            </a:r>
            <a:r>
              <a:rPr lang="en-US" sz="2800" dirty="0" smtClean="0">
                <a:solidFill>
                  <a:srgbClr val="FFFFFF"/>
                </a:solidFill>
              </a:rPr>
              <a:t>)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702" y="1765201"/>
            <a:ext cx="7204782" cy="2677656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Yüksek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gelirli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ülkeler</a:t>
            </a:r>
            <a:r>
              <a:rPr lang="en-US" sz="2800" dirty="0" smtClean="0">
                <a:solidFill>
                  <a:srgbClr val="FFFFFF"/>
                </a:solidFill>
              </a:rPr>
              <a:t>:</a:t>
            </a:r>
          </a:p>
          <a:p>
            <a:endParaRPr lang="en-US" sz="2800" dirty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hizmetine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erişim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Yaşlı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nüfus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Teknoloji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kullanımı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Maliyet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artışı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702" y="1716463"/>
            <a:ext cx="7424280" cy="2677656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hizmetine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erişimde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kırsal-şehir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arasındaki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800" dirty="0" err="1">
                <a:solidFill>
                  <a:srgbClr val="FFFFFF"/>
                </a:solidFill>
              </a:rPr>
              <a:t>a</a:t>
            </a:r>
            <a:r>
              <a:rPr lang="en-US" sz="2800" dirty="0" err="1" smtClean="0">
                <a:solidFill>
                  <a:srgbClr val="FFFFFF"/>
                </a:solidFill>
              </a:rPr>
              <a:t>çık</a:t>
            </a:r>
            <a:r>
              <a:rPr lang="en-US" sz="2800" dirty="0" smtClean="0">
                <a:solidFill>
                  <a:srgbClr val="FFFFFF"/>
                </a:solidFill>
              </a:rPr>
              <a:t> : </a:t>
            </a:r>
            <a:r>
              <a:rPr lang="en-US" sz="2800" dirty="0" err="1" smtClean="0">
                <a:solidFill>
                  <a:srgbClr val="FFFFFF"/>
                </a:solidFill>
              </a:rPr>
              <a:t>Yaygın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bir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sorun</a:t>
            </a:r>
            <a:endParaRPr lang="en-US" sz="2800" dirty="0" smtClean="0">
              <a:solidFill>
                <a:srgbClr val="FFFFFF"/>
              </a:solidFill>
            </a:endParaRPr>
          </a:p>
          <a:p>
            <a:endParaRPr lang="en-US" sz="2800" dirty="0" smtClean="0">
              <a:solidFill>
                <a:srgbClr val="FFFFFF"/>
              </a:solidFill>
            </a:endParaRPr>
          </a:p>
          <a:p>
            <a:endParaRPr lang="en-US" sz="2800" dirty="0">
              <a:solidFill>
                <a:srgbClr val="FFFFFF"/>
              </a:solidFill>
            </a:endParaRPr>
          </a:p>
          <a:p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21. </a:t>
            </a:r>
            <a:r>
              <a:rPr lang="en-US" dirty="0" err="1" smtClean="0"/>
              <a:t>Yüzyılda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109633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Murray RB </a:t>
            </a:r>
            <a:r>
              <a:rPr lang="en-US" sz="1800" dirty="0" err="1" smtClean="0"/>
              <a:t>ve</a:t>
            </a:r>
            <a:r>
              <a:rPr lang="en-US" sz="1800" dirty="0" smtClean="0"/>
              <a:t> ark MJA 2012;196:1-5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51372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1260" y="1052131"/>
            <a:ext cx="61275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/>
              <a:t>Sosyal</a:t>
            </a:r>
            <a:r>
              <a:rPr lang="en-US" sz="3200" dirty="0" smtClean="0"/>
              <a:t> </a:t>
            </a:r>
            <a:r>
              <a:rPr lang="en-US" sz="3200" dirty="0" err="1" smtClean="0"/>
              <a:t>güvenirlik</a:t>
            </a:r>
            <a:r>
              <a:rPr lang="en-US" sz="3200" dirty="0" smtClean="0"/>
              <a:t> / </a:t>
            </a:r>
            <a:r>
              <a:rPr lang="en-US" sz="3200" dirty="0" err="1" smtClean="0"/>
              <a:t>hesap</a:t>
            </a:r>
            <a:r>
              <a:rPr lang="en-US" sz="3200" dirty="0" smtClean="0"/>
              <a:t> </a:t>
            </a:r>
            <a:r>
              <a:rPr lang="en-US" sz="3200" dirty="0" err="1" smtClean="0"/>
              <a:t>verebilirlik</a:t>
            </a:r>
            <a:r>
              <a:rPr lang="en-US" sz="3200" dirty="0" smtClean="0"/>
              <a:t> </a:t>
            </a:r>
          </a:p>
          <a:p>
            <a:pPr algn="ctr"/>
            <a:r>
              <a:rPr lang="en-US" sz="3200" dirty="0" err="1" smtClean="0"/>
              <a:t>sağlık</a:t>
            </a:r>
            <a:r>
              <a:rPr lang="en-US" sz="3200" dirty="0" smtClean="0"/>
              <a:t> </a:t>
            </a:r>
            <a:r>
              <a:rPr lang="en-US" sz="3200" dirty="0" err="1" smtClean="0"/>
              <a:t>çalışanları</a:t>
            </a:r>
            <a:r>
              <a:rPr lang="en-US" sz="3200" dirty="0" smtClean="0"/>
              <a:t> </a:t>
            </a:r>
            <a:r>
              <a:rPr lang="en-US" sz="3200" dirty="0" err="1" smtClean="0"/>
              <a:t>açısından</a:t>
            </a:r>
            <a:r>
              <a:rPr lang="en-US" sz="3200" dirty="0" smtClean="0"/>
              <a:t> </a:t>
            </a:r>
          </a:p>
          <a:p>
            <a:pPr algn="ctr"/>
            <a:r>
              <a:rPr lang="en-US" sz="3200" dirty="0" err="1" smtClean="0"/>
              <a:t>üç</a:t>
            </a:r>
            <a:r>
              <a:rPr lang="en-US" sz="3200" dirty="0" smtClean="0"/>
              <a:t> </a:t>
            </a:r>
            <a:r>
              <a:rPr lang="en-US" sz="3200" dirty="0" err="1" smtClean="0"/>
              <a:t>alanda</a:t>
            </a:r>
            <a:r>
              <a:rPr lang="en-US" sz="3200" dirty="0" smtClean="0"/>
              <a:t> </a:t>
            </a:r>
            <a:r>
              <a:rPr lang="en-US" sz="3200" dirty="0" err="1" smtClean="0"/>
              <a:t>değerlendirilmelidir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244766"/>
            <a:ext cx="2863159" cy="523220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Kavramsallaştırma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15060" y="3217801"/>
            <a:ext cx="1205779" cy="52322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Üretim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96463" y="3240620"/>
            <a:ext cx="1446855" cy="523220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Yararlılık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783" y="3923575"/>
            <a:ext cx="3077576" cy="1938992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</a:rPr>
              <a:t>Tıp </a:t>
            </a:r>
            <a:r>
              <a:rPr lang="en-US" sz="2400" dirty="0" err="1" smtClean="0">
                <a:solidFill>
                  <a:srgbClr val="FFFFFF"/>
                </a:solidFill>
              </a:rPr>
              <a:t>fakültesinin</a:t>
            </a:r>
            <a:r>
              <a:rPr lang="en-US" sz="2400" dirty="0" smtClean="0">
                <a:solidFill>
                  <a:srgbClr val="FFFFFF"/>
                </a:solidFill>
              </a:rPr>
              <a:t>  </a:t>
            </a:r>
            <a:r>
              <a:rPr lang="en-US" sz="2400" dirty="0" err="1" smtClean="0">
                <a:solidFill>
                  <a:srgbClr val="FFFFFF"/>
                </a:solidFill>
              </a:rPr>
              <a:t>toplumun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sağlık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gereksinimlerini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belirlemek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ve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bunlara</a:t>
            </a:r>
            <a:r>
              <a:rPr lang="en-US" sz="2400" dirty="0" smtClean="0">
                <a:solidFill>
                  <a:srgbClr val="FFFFFF"/>
                </a:solidFill>
              </a:rPr>
              <a:t>     </a:t>
            </a:r>
            <a:r>
              <a:rPr lang="en-US" sz="2400" dirty="0" err="1" smtClean="0">
                <a:solidFill>
                  <a:srgbClr val="FFFFFF"/>
                </a:solidFill>
              </a:rPr>
              <a:t>yanıt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verme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kapasitesi</a:t>
            </a:r>
            <a:endParaRPr lang="en-US" sz="2400" dirty="0" smtClean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7021" y="3923575"/>
            <a:ext cx="2683247" cy="193899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FF"/>
                </a:solidFill>
              </a:rPr>
              <a:t>Fakültenin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rgbClr val="FFFFFF"/>
                </a:solidFill>
              </a:rPr>
              <a:t>gereksinimleri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rgbClr val="FFFFFF"/>
                </a:solidFill>
              </a:rPr>
              <a:t>karşılamak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için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rgbClr val="FFFFFF"/>
                </a:solidFill>
              </a:rPr>
              <a:t>tanımladığı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s</a:t>
            </a:r>
            <a:r>
              <a:rPr lang="en-US" sz="2400" dirty="0" err="1" smtClean="0">
                <a:solidFill>
                  <a:srgbClr val="FFFFFF"/>
                </a:solidFill>
              </a:rPr>
              <a:t>üreç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ve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rgbClr val="FFFFFF"/>
                </a:solidFill>
              </a:rPr>
              <a:t>kazanımları</a:t>
            </a:r>
            <a:r>
              <a:rPr lang="en-US" sz="2400" dirty="0" smtClean="0">
                <a:solidFill>
                  <a:srgbClr val="FFFFFF"/>
                </a:solidFill>
              </a:rPr>
              <a:t> (</a:t>
            </a:r>
            <a:r>
              <a:rPr lang="en-US" sz="2400" dirty="0" err="1" smtClean="0">
                <a:solidFill>
                  <a:srgbClr val="FFFFFF"/>
                </a:solidFill>
              </a:rPr>
              <a:t>çıktı</a:t>
            </a:r>
            <a:r>
              <a:rPr lang="en-US" sz="2400" dirty="0" smtClean="0">
                <a:solidFill>
                  <a:srgbClr val="FFFFFF"/>
                </a:solidFill>
              </a:rPr>
              <a:t>)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8347" y="3944302"/>
            <a:ext cx="2578350" cy="1569660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FF"/>
                </a:solidFill>
              </a:rPr>
              <a:t>Kazanımların</a:t>
            </a:r>
            <a:r>
              <a:rPr lang="en-US" sz="2400" dirty="0" smtClean="0">
                <a:solidFill>
                  <a:srgbClr val="FFFFFF"/>
                </a:solidFill>
              </a:rPr>
              <a:t> /</a:t>
            </a:r>
          </a:p>
          <a:p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çıktıların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kullanımı</a:t>
            </a:r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ve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s</a:t>
            </a:r>
            <a:r>
              <a:rPr lang="en-US" sz="2400" dirty="0" err="1" smtClean="0">
                <a:solidFill>
                  <a:srgbClr val="FFFFFF"/>
                </a:solidFill>
              </a:rPr>
              <a:t>ağlık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sistemine</a:t>
            </a:r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en-US" sz="2400" dirty="0" err="1" smtClean="0">
                <a:solidFill>
                  <a:srgbClr val="FFFFFF"/>
                </a:solidFill>
              </a:rPr>
              <a:t>etkileri</a:t>
            </a:r>
            <a:r>
              <a:rPr lang="en-US" sz="2400" dirty="0" smtClean="0">
                <a:solidFill>
                  <a:srgbClr val="FFFFFF"/>
                </a:solidFill>
              </a:rPr>
              <a:t> (</a:t>
            </a:r>
            <a:r>
              <a:rPr lang="en-US" sz="2400" dirty="0" err="1" smtClean="0">
                <a:solidFill>
                  <a:srgbClr val="FFFFFF"/>
                </a:solidFill>
              </a:rPr>
              <a:t>yararlılığı</a:t>
            </a:r>
            <a:r>
              <a:rPr lang="en-US" sz="2400" dirty="0" smtClean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20339" y="6488668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Boelen C, Woollard B., </a:t>
            </a:r>
            <a:r>
              <a:rPr lang="en-US" dirty="0"/>
              <a:t>Medical Education 2009; </a:t>
            </a:r>
            <a:r>
              <a:rPr lang="en-US" dirty="0" smtClean="0"/>
              <a:t>43</a:t>
            </a:r>
            <a:r>
              <a:rPr lang="en-US" dirty="0"/>
              <a:t>:</a:t>
            </a:r>
            <a:r>
              <a:rPr lang="en-US" dirty="0" smtClean="0"/>
              <a:t> 887-894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756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Güvenirlilik</a:t>
            </a:r>
            <a:r>
              <a:rPr lang="en-US" dirty="0" smtClean="0"/>
              <a:t> : </a:t>
            </a:r>
            <a:br>
              <a:rPr lang="en-US" dirty="0" smtClean="0"/>
            </a:br>
            <a:r>
              <a:rPr lang="en-US" dirty="0" smtClean="0"/>
              <a:t>“Global Consensus” 10 </a:t>
            </a:r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Yönü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28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1.	</a:t>
            </a:r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gereksinimlerinin</a:t>
            </a:r>
            <a:r>
              <a:rPr lang="en-US" dirty="0" smtClean="0"/>
              <a:t> </a:t>
            </a:r>
            <a:r>
              <a:rPr lang="en-US" dirty="0" err="1" smtClean="0"/>
              <a:t>farkında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 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bileşenlerle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yapmak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	</a:t>
            </a:r>
            <a:r>
              <a:rPr lang="en-US" dirty="0" err="1" smtClean="0"/>
              <a:t>Doktorların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çalışanlarının</a:t>
            </a:r>
            <a:r>
              <a:rPr lang="en-US" dirty="0" smtClean="0"/>
              <a:t> </a:t>
            </a:r>
            <a:r>
              <a:rPr lang="en-US" dirty="0" err="1" smtClean="0"/>
              <a:t>sistemde</a:t>
            </a:r>
            <a:r>
              <a:rPr lang="en-US" dirty="0" smtClean="0"/>
              <a:t> </a:t>
            </a:r>
            <a:r>
              <a:rPr lang="en-US" dirty="0" err="1" smtClean="0"/>
              <a:t>değişen</a:t>
            </a:r>
            <a:r>
              <a:rPr lang="en-US" dirty="0" smtClean="0"/>
              <a:t> 	</a:t>
            </a:r>
            <a:r>
              <a:rPr lang="en-US" dirty="0" err="1" smtClean="0"/>
              <a:t>rollerine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göstermek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	</a:t>
            </a:r>
            <a:r>
              <a:rPr lang="en-US" dirty="0" err="1" smtClean="0"/>
              <a:t>Çıktı</a:t>
            </a:r>
            <a:r>
              <a:rPr lang="en-US" dirty="0" smtClean="0"/>
              <a:t> </a:t>
            </a:r>
            <a:r>
              <a:rPr lang="en-US" dirty="0" err="1" smtClean="0"/>
              <a:t>temelli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r>
              <a:rPr lang="en-US" dirty="0" smtClean="0"/>
              <a:t> </a:t>
            </a:r>
            <a:r>
              <a:rPr lang="en-US" dirty="0" err="1" smtClean="0"/>
              <a:t>uygulamak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	</a:t>
            </a:r>
            <a:r>
              <a:rPr lang="en-US" dirty="0" err="1" smtClean="0"/>
              <a:t>Duyarlı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sorumlu</a:t>
            </a:r>
            <a:r>
              <a:rPr lang="en-US" dirty="0"/>
              <a:t> t</a:t>
            </a:r>
            <a:r>
              <a:rPr lang="en-US" dirty="0" smtClean="0"/>
              <a:t>ıp </a:t>
            </a:r>
            <a:r>
              <a:rPr lang="en-US" dirty="0" err="1" smtClean="0"/>
              <a:t>fakültesi</a:t>
            </a:r>
            <a:r>
              <a:rPr lang="en-US" dirty="0" smtClean="0"/>
              <a:t> </a:t>
            </a:r>
            <a:r>
              <a:rPr lang="en-US" dirty="0" err="1" smtClean="0"/>
              <a:t>yönetimini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	</a:t>
            </a:r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standartlarını</a:t>
            </a:r>
            <a:r>
              <a:rPr lang="en-US" dirty="0" smtClean="0"/>
              <a:t> 	</a:t>
            </a:r>
            <a:r>
              <a:rPr lang="en-US" dirty="0" err="1" smtClean="0"/>
              <a:t>tanımlamak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	</a:t>
            </a:r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hizmette</a:t>
            </a:r>
            <a:r>
              <a:rPr lang="en-US" dirty="0" smtClean="0"/>
              <a:t> </a:t>
            </a:r>
            <a:r>
              <a:rPr lang="en-US" dirty="0" err="1" smtClean="0"/>
              <a:t>nitelik</a:t>
            </a:r>
            <a:r>
              <a:rPr lang="en-US" dirty="0" smtClean="0"/>
              <a:t> </a:t>
            </a:r>
            <a:r>
              <a:rPr lang="en-US" dirty="0" err="1" smtClean="0"/>
              <a:t>geliştirmeyi</a:t>
            </a:r>
            <a:r>
              <a:rPr lang="en-US" dirty="0" smtClean="0"/>
              <a:t> 	</a:t>
            </a:r>
            <a:r>
              <a:rPr lang="en-US" dirty="0" err="1" smtClean="0"/>
              <a:t>desteklemek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8.	</a:t>
            </a:r>
            <a:r>
              <a:rPr lang="en-US" dirty="0" err="1" smtClean="0"/>
              <a:t>Akreditasyon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zorunlu</a:t>
            </a:r>
            <a:r>
              <a:rPr lang="en-US" dirty="0" smtClean="0"/>
              <a:t> </a:t>
            </a:r>
            <a:r>
              <a:rPr lang="en-US" dirty="0" err="1" smtClean="0"/>
              <a:t>mekanizmalar</a:t>
            </a:r>
            <a:r>
              <a:rPr lang="en-US" dirty="0" smtClean="0"/>
              <a:t> </a:t>
            </a:r>
            <a:r>
              <a:rPr lang="en-US" dirty="0" err="1" smtClean="0"/>
              <a:t>oluşturmak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9.	</a:t>
            </a:r>
            <a:r>
              <a:rPr lang="en-US" dirty="0" err="1" smtClean="0"/>
              <a:t>Küresel</a:t>
            </a:r>
            <a:r>
              <a:rPr lang="en-US" dirty="0" smtClean="0"/>
              <a:t> </a:t>
            </a:r>
            <a:r>
              <a:rPr lang="en-US" dirty="0" err="1" smtClean="0"/>
              <a:t>ilkeler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bağlam</a:t>
            </a:r>
            <a:r>
              <a:rPr lang="en-US" dirty="0" smtClean="0"/>
              <a:t> </a:t>
            </a:r>
            <a:r>
              <a:rPr lang="en-US" dirty="0" err="1" smtClean="0"/>
              <a:t>özgüllüğünü</a:t>
            </a:r>
            <a:r>
              <a:rPr lang="en-US" dirty="0" smtClean="0"/>
              <a:t> </a:t>
            </a:r>
            <a:r>
              <a:rPr lang="en-US" dirty="0" err="1" smtClean="0"/>
              <a:t>dengelemek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10.	</a:t>
            </a:r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rolünü</a:t>
            </a:r>
            <a:r>
              <a:rPr lang="en-US" dirty="0" smtClean="0"/>
              <a:t> </a:t>
            </a:r>
            <a:r>
              <a:rPr lang="en-US" dirty="0" err="1" smtClean="0"/>
              <a:t>tanımlamak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45463" y="6324921"/>
            <a:ext cx="4519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Woolard</a:t>
            </a:r>
            <a:r>
              <a:rPr lang="en-US" dirty="0" smtClean="0"/>
              <a:t> B, </a:t>
            </a:r>
            <a:r>
              <a:rPr lang="en-US" dirty="0" err="1" smtClean="0"/>
              <a:t>Boelen</a:t>
            </a:r>
            <a:r>
              <a:rPr lang="en-US" dirty="0" smtClean="0"/>
              <a:t> C Med </a:t>
            </a:r>
            <a:r>
              <a:rPr lang="en-US" dirty="0" err="1" smtClean="0"/>
              <a:t>Educ</a:t>
            </a:r>
            <a:r>
              <a:rPr lang="en-US" dirty="0" smtClean="0"/>
              <a:t> 2012;46:21-27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92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Güvenirlilik</a:t>
            </a:r>
            <a:r>
              <a:rPr lang="en-US" dirty="0" smtClean="0"/>
              <a:t> : </a:t>
            </a:r>
            <a:br>
              <a:rPr lang="en-US" dirty="0" smtClean="0"/>
            </a:br>
            <a:r>
              <a:rPr lang="en-US" dirty="0" smtClean="0"/>
              <a:t>“Global Consensus”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Haritası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287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err="1" smtClean="0"/>
              <a:t>Toplumun</a:t>
            </a:r>
            <a:r>
              <a:rPr lang="en-US" sz="2800" dirty="0" smtClean="0"/>
              <a:t> </a:t>
            </a:r>
            <a:r>
              <a:rPr lang="en-US" sz="2800" dirty="0" err="1" smtClean="0"/>
              <a:t>sağlık</a:t>
            </a:r>
            <a:r>
              <a:rPr lang="en-US" sz="2800" dirty="0" smtClean="0"/>
              <a:t> </a:t>
            </a:r>
            <a:r>
              <a:rPr lang="en-US" sz="2800" dirty="0" err="1" smtClean="0"/>
              <a:t>gereksinimlerinin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farkında</a:t>
            </a:r>
            <a:r>
              <a:rPr lang="en-US" sz="2800" dirty="0" smtClean="0"/>
              <a:t> </a:t>
            </a:r>
            <a:r>
              <a:rPr lang="en-US" sz="2800" dirty="0" err="1" smtClean="0"/>
              <a:t>olmak</a:t>
            </a:r>
            <a:endParaRPr lang="en-US" sz="2800" dirty="0" smtClean="0"/>
          </a:p>
          <a:p>
            <a:pPr marL="514350" indent="-514350">
              <a:buAutoNum type="arabicPeriod" startAt="2"/>
            </a:pPr>
            <a:r>
              <a:rPr lang="en-US" sz="2800" dirty="0" err="1" smtClean="0"/>
              <a:t>Sağlık</a:t>
            </a:r>
            <a:r>
              <a:rPr lang="en-US" sz="2800" dirty="0" smtClean="0"/>
              <a:t> </a:t>
            </a:r>
            <a:r>
              <a:rPr lang="en-US" sz="2800" dirty="0" err="1" smtClean="0"/>
              <a:t>sistemi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diğer</a:t>
            </a:r>
            <a:r>
              <a:rPr lang="en-US" sz="2800" dirty="0" smtClean="0"/>
              <a:t> </a:t>
            </a:r>
            <a:r>
              <a:rPr lang="en-US" sz="2800" dirty="0" err="1" smtClean="0"/>
              <a:t>bileşenlerle</a:t>
            </a:r>
            <a:r>
              <a:rPr lang="en-US" sz="2800" dirty="0" smtClean="0"/>
              <a:t> </a:t>
            </a:r>
            <a:r>
              <a:rPr lang="en-US" sz="2800" dirty="0" err="1" smtClean="0"/>
              <a:t>işbirliği</a:t>
            </a:r>
            <a:r>
              <a:rPr lang="en-US" sz="2800" dirty="0" smtClean="0"/>
              <a:t> </a:t>
            </a:r>
            <a:r>
              <a:rPr lang="en-US" sz="2800" dirty="0" err="1" smtClean="0"/>
              <a:t>yapmak</a:t>
            </a:r>
            <a:endParaRPr lang="en-US" sz="2800" dirty="0" smtClean="0"/>
          </a:p>
          <a:p>
            <a:pPr marL="514350" indent="-514350">
              <a:buAutoNum type="arabicPeriod" startAt="2"/>
            </a:pPr>
            <a:endParaRPr lang="en-US" sz="2800" dirty="0"/>
          </a:p>
          <a:p>
            <a:pPr marL="514350" indent="-514350">
              <a:buAutoNum type="arabicPeriod" startAt="2"/>
            </a:pPr>
            <a:endParaRPr lang="en-US" sz="2800" dirty="0" smtClean="0"/>
          </a:p>
          <a:p>
            <a:pPr marL="514350" indent="-514350">
              <a:buAutoNum type="arabicPeriod" startAt="2"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3.</a:t>
            </a:r>
            <a:r>
              <a:rPr lang="en-US" sz="2800" dirty="0"/>
              <a:t>	</a:t>
            </a:r>
            <a:r>
              <a:rPr lang="en-US" sz="2800" dirty="0" err="1" smtClean="0"/>
              <a:t>Hekimlerin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diğer</a:t>
            </a:r>
            <a:r>
              <a:rPr lang="en-US" sz="2800" dirty="0"/>
              <a:t> </a:t>
            </a:r>
            <a:r>
              <a:rPr lang="en-US" sz="2800" dirty="0" err="1"/>
              <a:t>sağlık</a:t>
            </a:r>
            <a:r>
              <a:rPr lang="en-US" sz="2800" dirty="0"/>
              <a:t> </a:t>
            </a:r>
            <a:r>
              <a:rPr lang="en-US" sz="2800" dirty="0" err="1" smtClean="0"/>
              <a:t>çalışanlarının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sistemde</a:t>
            </a:r>
            <a:r>
              <a:rPr lang="en-US" sz="2800" dirty="0" smtClean="0"/>
              <a:t> </a:t>
            </a:r>
            <a:r>
              <a:rPr lang="en-US" sz="2800" dirty="0" err="1"/>
              <a:t>değişen</a:t>
            </a:r>
            <a:r>
              <a:rPr lang="en-US" sz="2800" dirty="0"/>
              <a:t> </a:t>
            </a:r>
            <a:r>
              <a:rPr lang="en-US" sz="2800" dirty="0" err="1"/>
              <a:t>rollerine</a:t>
            </a:r>
            <a:r>
              <a:rPr lang="en-US" sz="2800" dirty="0"/>
              <a:t> </a:t>
            </a:r>
            <a:r>
              <a:rPr lang="en-US" sz="2800" dirty="0" err="1"/>
              <a:t>uyum</a:t>
            </a:r>
            <a:r>
              <a:rPr lang="en-US" sz="2800" dirty="0"/>
              <a:t> </a:t>
            </a:r>
            <a:r>
              <a:rPr lang="en-US" sz="2800" dirty="0" err="1"/>
              <a:t>göstermek</a:t>
            </a:r>
            <a:endParaRPr lang="en-US" sz="2800" dirty="0"/>
          </a:p>
          <a:p>
            <a:pPr marL="514350" indent="-514350">
              <a:buAutoNum type="arabicPeriod" startAt="2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45463" y="6324921"/>
            <a:ext cx="4519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Woolard</a:t>
            </a:r>
            <a:r>
              <a:rPr lang="en-US" dirty="0" smtClean="0"/>
              <a:t> B, </a:t>
            </a:r>
            <a:r>
              <a:rPr lang="en-US" dirty="0" err="1" smtClean="0"/>
              <a:t>Boelen</a:t>
            </a:r>
            <a:r>
              <a:rPr lang="en-US" dirty="0" smtClean="0"/>
              <a:t> C Med </a:t>
            </a:r>
            <a:r>
              <a:rPr lang="en-US" dirty="0" err="1" smtClean="0"/>
              <a:t>Educ</a:t>
            </a:r>
            <a:r>
              <a:rPr lang="en-US" dirty="0" smtClean="0"/>
              <a:t> 2012;46:21-27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5861" y="2664495"/>
            <a:ext cx="8230939" cy="1569660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FFFF"/>
                </a:solidFill>
              </a:rPr>
              <a:t>Sosyal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bağlam</a:t>
            </a:r>
            <a:r>
              <a:rPr lang="en-US" sz="3200" dirty="0">
                <a:solidFill>
                  <a:srgbClr val="FFFFFF"/>
                </a:solidFill>
              </a:rPr>
              <a:t>/durum </a:t>
            </a:r>
            <a:r>
              <a:rPr lang="en-US" sz="3200" dirty="0" err="1">
                <a:solidFill>
                  <a:srgbClr val="FFFFFF"/>
                </a:solidFill>
              </a:rPr>
              <a:t>ile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sağlık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sorunlarını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err="1" smtClean="0">
                <a:solidFill>
                  <a:srgbClr val="FFFFFF"/>
                </a:solidFill>
              </a:rPr>
              <a:t>ortaya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koymak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ve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bu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bağlamda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gereksinimler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ile</a:t>
            </a:r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ilişkiler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belirlenip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etkin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bir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eylem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içine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girmek</a:t>
            </a:r>
            <a:r>
              <a:rPr lang="en-US" sz="32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3131" y="5194780"/>
            <a:ext cx="8488373" cy="1077218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Hekimlerin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bu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açıdan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rol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ve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yeterlilik</a:t>
            </a:r>
            <a:r>
              <a:rPr lang="en-US" sz="3200" dirty="0" smtClean="0">
                <a:solidFill>
                  <a:srgbClr val="FFFFFF"/>
                </a:solidFill>
              </a:rPr>
              <a:t>/</a:t>
            </a:r>
            <a:r>
              <a:rPr lang="en-US" sz="3200" dirty="0" err="1" smtClean="0">
                <a:solidFill>
                  <a:srgbClr val="FFFFFF"/>
                </a:solidFill>
              </a:rPr>
              <a:t>yetkinlikleri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tanımlanmalı</a:t>
            </a:r>
            <a:r>
              <a:rPr lang="is-IS" sz="3200" dirty="0" smtClean="0">
                <a:solidFill>
                  <a:srgbClr val="FFFFFF"/>
                </a:solidFill>
              </a:rPr>
              <a:t>…ekip çalışması, profesyonelizm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10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thenet.community.org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8576" r="-18576"/>
          <a:stretch>
            <a:fillRect/>
          </a:stretch>
        </p:blipFill>
        <p:spPr>
          <a:xfrm>
            <a:off x="457200" y="1425379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2615957" y="114143"/>
            <a:ext cx="3762568" cy="523220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GLOBAL HEALTH EQUITY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14" y="6063103"/>
            <a:ext cx="9023824" cy="584776"/>
          </a:xfrm>
          <a:prstGeom prst="rect">
            <a:avLst/>
          </a:prstGeom>
          <a:solidFill>
            <a:srgbClr val="984807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Sağlıkta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eşitsizlikleri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ortadan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kaldırmak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için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eğitim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ağı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97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33263" b="-3326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177254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739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smtClean="0"/>
              <a:t>THEnet : Sağlıkta Eşitlik için Eğitim Stratejileri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432" y="1607243"/>
            <a:ext cx="8626151" cy="4525963"/>
          </a:xfrm>
        </p:spPr>
        <p:txBody>
          <a:bodyPr>
            <a:noAutofit/>
          </a:bodyPr>
          <a:lstStyle/>
          <a:p>
            <a:r>
              <a:rPr lang="tr-TR" sz="2800" dirty="0" smtClean="0"/>
              <a:t>Toplumun sağlık ve sosyal gereksinimleri yönelimli eğitim, araştırma ve hizmet</a:t>
            </a:r>
            <a:endParaRPr lang="en-US" sz="2800" dirty="0" smtClean="0"/>
          </a:p>
          <a:p>
            <a:r>
              <a:rPr lang="tr-TR" sz="2800" dirty="0" smtClean="0"/>
              <a:t>Tüm evrelerde sosyal güvenirlik yaklaşımı </a:t>
            </a:r>
          </a:p>
          <a:p>
            <a:r>
              <a:rPr lang="tr-TR" sz="2800" dirty="0" smtClean="0"/>
              <a:t>Sağlık gereksinimi en yüksek olan toplumlardan öğrenci alınması </a:t>
            </a:r>
          </a:p>
          <a:p>
            <a:r>
              <a:rPr lang="tr-TR" sz="2800" dirty="0" smtClean="0"/>
              <a:t>Eğitim programının hizmet sunulan bölgede ya da yakınında yer alması </a:t>
            </a:r>
            <a:endParaRPr lang="en-US" sz="2800" dirty="0"/>
          </a:p>
          <a:p>
            <a:r>
              <a:rPr lang="en-US" sz="2800" dirty="0" smtClean="0"/>
              <a:t> </a:t>
            </a:r>
            <a:r>
              <a:rPr lang="tr-TR" sz="2800" dirty="0" smtClean="0"/>
              <a:t>Tıp eğitiminin genelde üniversite ve hastane ortamında olması yerine sağlık sistemi içinde yer alması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154443" y="6133206"/>
            <a:ext cx="2799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www.thenetcommunity.org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799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smtClean="0"/>
              <a:t>THEnet : Sağlıkta Eşitlik için Eğitim Stratejileri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66" y="1364482"/>
            <a:ext cx="9144000" cy="4525963"/>
          </a:xfrm>
        </p:spPr>
        <p:txBody>
          <a:bodyPr>
            <a:noAutofit/>
          </a:bodyPr>
          <a:lstStyle/>
          <a:p>
            <a:r>
              <a:rPr lang="en-US" sz="2800" dirty="0" err="1"/>
              <a:t>T</a:t>
            </a:r>
            <a:r>
              <a:rPr lang="en-US" sz="2800" dirty="0" err="1" smtClean="0"/>
              <a:t>emel</a:t>
            </a:r>
            <a:r>
              <a:rPr lang="en-US" sz="2800" dirty="0" smtClean="0"/>
              <a:t> </a:t>
            </a:r>
            <a:r>
              <a:rPr lang="en-US" sz="2800" dirty="0" err="1" smtClean="0"/>
              <a:t>bilimler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klinik</a:t>
            </a:r>
            <a:r>
              <a:rPr lang="en-US" sz="2800" dirty="0" smtClean="0"/>
              <a:t> </a:t>
            </a:r>
            <a:r>
              <a:rPr lang="en-US" sz="2800" dirty="0" err="1" smtClean="0"/>
              <a:t>bilimleri</a:t>
            </a:r>
            <a:r>
              <a:rPr lang="en-US" sz="2800" dirty="0" smtClean="0"/>
              <a:t>, </a:t>
            </a:r>
            <a:r>
              <a:rPr lang="en-US" sz="2800" dirty="0" err="1" smtClean="0"/>
              <a:t>toplum</a:t>
            </a:r>
            <a:r>
              <a:rPr lang="en-US" sz="2800" dirty="0" smtClean="0"/>
              <a:t> </a:t>
            </a:r>
            <a:r>
              <a:rPr lang="en-US" sz="2800" dirty="0" err="1" smtClean="0"/>
              <a:t>sağlığı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sosyal</a:t>
            </a:r>
            <a:r>
              <a:rPr lang="en-US" sz="2800" dirty="0" smtClean="0"/>
              <a:t> </a:t>
            </a:r>
            <a:r>
              <a:rPr lang="en-US" sz="2800" dirty="0" err="1" smtClean="0"/>
              <a:t>bilimler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entegre</a:t>
            </a:r>
            <a:r>
              <a:rPr lang="en-US" sz="2800" dirty="0" smtClean="0"/>
              <a:t> </a:t>
            </a:r>
            <a:r>
              <a:rPr lang="en-US" sz="2800" dirty="0" err="1" smtClean="0"/>
              <a:t>müfredat</a:t>
            </a:r>
            <a:r>
              <a:rPr lang="en-US" sz="2800" dirty="0" smtClean="0"/>
              <a:t>; </a:t>
            </a:r>
            <a:r>
              <a:rPr lang="en-US" sz="2800" dirty="0" err="1" smtClean="0"/>
              <a:t>teorik</a:t>
            </a:r>
            <a:r>
              <a:rPr lang="en-US" sz="2800" dirty="0" smtClean="0"/>
              <a:t> </a:t>
            </a:r>
            <a:r>
              <a:rPr lang="en-US" sz="2800" dirty="0" err="1" smtClean="0"/>
              <a:t>öğrenmeyi</a:t>
            </a:r>
            <a:r>
              <a:rPr lang="en-US" sz="2800" dirty="0" smtClean="0"/>
              <a:t> </a:t>
            </a:r>
            <a:r>
              <a:rPr lang="en-US" sz="2800" dirty="0" err="1" smtClean="0"/>
              <a:t>destekler</a:t>
            </a:r>
            <a:r>
              <a:rPr lang="en-US" sz="2800" dirty="0" smtClean="0"/>
              <a:t> </a:t>
            </a:r>
            <a:r>
              <a:rPr lang="en-US" sz="2800" dirty="0" err="1" smtClean="0"/>
              <a:t>erken</a:t>
            </a:r>
            <a:r>
              <a:rPr lang="en-US" sz="2800" dirty="0" smtClean="0"/>
              <a:t> </a:t>
            </a:r>
            <a:r>
              <a:rPr lang="en-US" sz="2800" dirty="0" err="1" smtClean="0"/>
              <a:t>klinik</a:t>
            </a:r>
            <a:r>
              <a:rPr lang="en-US" sz="2800" dirty="0" smtClean="0"/>
              <a:t> </a:t>
            </a:r>
            <a:r>
              <a:rPr lang="en-US" sz="2800" dirty="0" err="1" smtClean="0"/>
              <a:t>temas</a:t>
            </a:r>
            <a:r>
              <a:rPr lang="en-US" sz="2800" dirty="0" smtClean="0"/>
              <a:t> </a:t>
            </a:r>
          </a:p>
          <a:p>
            <a:r>
              <a:rPr lang="en-US" sz="2800" dirty="0" err="1"/>
              <a:t>Ö</a:t>
            </a:r>
            <a:r>
              <a:rPr lang="en-US" sz="2800" dirty="0" err="1" smtClean="0"/>
              <a:t>ğrenci</a:t>
            </a:r>
            <a:r>
              <a:rPr lang="en-US" sz="2800" dirty="0" smtClean="0"/>
              <a:t> </a:t>
            </a:r>
            <a:r>
              <a:rPr lang="en-US" sz="2800" dirty="0" err="1" smtClean="0"/>
              <a:t>merkezli</a:t>
            </a:r>
            <a:r>
              <a:rPr lang="en-US" sz="2800" dirty="0" smtClean="0"/>
              <a:t>, problem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hizmete</a:t>
            </a:r>
            <a:r>
              <a:rPr lang="en-US" sz="2800" dirty="0" smtClean="0"/>
              <a:t> </a:t>
            </a:r>
            <a:r>
              <a:rPr lang="en-US" sz="2800" dirty="0" err="1" smtClean="0"/>
              <a:t>dayalı</a:t>
            </a:r>
            <a:r>
              <a:rPr lang="en-US" sz="2800" dirty="0" smtClean="0"/>
              <a:t> , </a:t>
            </a:r>
            <a:r>
              <a:rPr lang="en-US" sz="2800" dirty="0" err="1" smtClean="0"/>
              <a:t>bilişim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teknolojileri</a:t>
            </a:r>
            <a:r>
              <a:rPr lang="en-US" sz="2800" dirty="0" smtClean="0"/>
              <a:t> </a:t>
            </a:r>
            <a:r>
              <a:rPr lang="en-US" sz="2800" dirty="0" err="1" smtClean="0"/>
              <a:t>destekli</a:t>
            </a:r>
            <a:r>
              <a:rPr lang="en-US" sz="2800" dirty="0" smtClean="0"/>
              <a:t> </a:t>
            </a:r>
            <a:r>
              <a:rPr lang="en-US" sz="2800" dirty="0" err="1" smtClean="0"/>
              <a:t>pedagojik</a:t>
            </a:r>
            <a:r>
              <a:rPr lang="en-US" sz="2800" dirty="0" smtClean="0"/>
              <a:t> </a:t>
            </a:r>
            <a:r>
              <a:rPr lang="en-US" sz="2800" dirty="0" err="1" smtClean="0"/>
              <a:t>yaklaşım</a:t>
            </a:r>
            <a:endParaRPr lang="en-US" sz="2800" dirty="0" smtClean="0"/>
          </a:p>
          <a:p>
            <a:r>
              <a:rPr lang="en-US" sz="2800" dirty="0" err="1"/>
              <a:t>E</a:t>
            </a:r>
            <a:r>
              <a:rPr lang="en-US" sz="2800" dirty="0" err="1" smtClean="0"/>
              <a:t>ğitici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mentor </a:t>
            </a:r>
            <a:r>
              <a:rPr lang="en-US" sz="2800" dirty="0" err="1" smtClean="0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eğitilen</a:t>
            </a:r>
            <a:r>
              <a:rPr lang="en-US" sz="2800" dirty="0" smtClean="0"/>
              <a:t> </a:t>
            </a:r>
            <a:r>
              <a:rPr lang="en-US" sz="2800" dirty="0" err="1"/>
              <a:t>t</a:t>
            </a:r>
            <a:r>
              <a:rPr lang="en-US" sz="2800" dirty="0" err="1" smtClean="0"/>
              <a:t>oplumda</a:t>
            </a:r>
            <a:r>
              <a:rPr lang="en-US" sz="2800" dirty="0" smtClean="0"/>
              <a:t> </a:t>
            </a:r>
            <a:r>
              <a:rPr lang="en-US" sz="2800" dirty="0" err="1"/>
              <a:t>çalışan</a:t>
            </a:r>
            <a:r>
              <a:rPr lang="en-US" sz="2800" dirty="0"/>
              <a:t> </a:t>
            </a:r>
            <a:r>
              <a:rPr lang="en-US" sz="2800" dirty="0" err="1" smtClean="0"/>
              <a:t>pratisyenler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eğitimin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Diğer</a:t>
            </a:r>
            <a:r>
              <a:rPr lang="en-US" sz="2800" dirty="0" smtClean="0"/>
              <a:t> </a:t>
            </a:r>
            <a:r>
              <a:rPr lang="en-US" sz="2800" dirty="0" err="1" smtClean="0"/>
              <a:t>sağlık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çalışanlarının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yerel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uygun</a:t>
            </a:r>
            <a:r>
              <a:rPr lang="en-US" sz="2800" dirty="0" smtClean="0"/>
              <a:t> </a:t>
            </a:r>
            <a:r>
              <a:rPr lang="en-US" sz="2800" dirty="0" err="1" smtClean="0"/>
              <a:t>yetkinliklerle</a:t>
            </a:r>
            <a:r>
              <a:rPr lang="en-US" sz="2800" dirty="0" smtClean="0"/>
              <a:t> </a:t>
            </a:r>
            <a:r>
              <a:rPr lang="en-US" sz="2800" dirty="0" err="1" smtClean="0"/>
              <a:t>mezun</a:t>
            </a:r>
            <a:r>
              <a:rPr lang="en-US" sz="2800" dirty="0" smtClean="0"/>
              <a:t> </a:t>
            </a:r>
            <a:r>
              <a:rPr lang="en-US" sz="2800" dirty="0" err="1" smtClean="0"/>
              <a:t>yetiştirmede</a:t>
            </a:r>
            <a:r>
              <a:rPr lang="en-US" sz="2800" dirty="0" smtClean="0"/>
              <a:t> </a:t>
            </a:r>
            <a:r>
              <a:rPr lang="en-US" sz="2800" dirty="0" err="1" smtClean="0"/>
              <a:t>katkısı</a:t>
            </a:r>
            <a:endParaRPr lang="en-US" sz="2800" dirty="0" smtClean="0"/>
          </a:p>
          <a:p>
            <a:r>
              <a:rPr lang="en-US" sz="2800" dirty="0" err="1" smtClean="0"/>
              <a:t>Toplumda</a:t>
            </a:r>
            <a:r>
              <a:rPr lang="en-US" sz="2800" dirty="0" smtClean="0"/>
              <a:t> </a:t>
            </a:r>
            <a:r>
              <a:rPr lang="en-US" sz="2800" dirty="0" err="1"/>
              <a:t>hizmeti</a:t>
            </a:r>
            <a:r>
              <a:rPr lang="en-US" sz="2800" dirty="0"/>
              <a:t>  </a:t>
            </a:r>
            <a:r>
              <a:rPr lang="en-US" sz="2800" dirty="0" err="1" smtClean="0"/>
              <a:t>önceleyen</a:t>
            </a:r>
            <a:r>
              <a:rPr lang="en-US" sz="2800" dirty="0" smtClean="0"/>
              <a:t> </a:t>
            </a:r>
            <a:r>
              <a:rPr lang="en-US" sz="2800" dirty="0" err="1"/>
              <a:t>e</a:t>
            </a:r>
            <a:r>
              <a:rPr lang="en-US" sz="2800" dirty="0" err="1" smtClean="0"/>
              <a:t>ğiticiler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program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154443" y="6133206"/>
            <a:ext cx="2799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www.thenetcommunity.org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70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THEnet’in</a:t>
            </a:r>
            <a:r>
              <a:rPr lang="en-US" dirty="0" smtClean="0"/>
              <a:t> </a:t>
            </a:r>
            <a:r>
              <a:rPr lang="en-US" dirty="0" err="1" smtClean="0"/>
              <a:t>Beklentileri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11844" y="2016784"/>
            <a:ext cx="4220689" cy="3473351"/>
          </a:xfrm>
          <a:prstGeom prst="ellips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Tıp </a:t>
            </a:r>
            <a:r>
              <a:rPr lang="en-US" sz="6000" dirty="0" err="1" smtClean="0"/>
              <a:t>Fakültesi</a:t>
            </a:r>
            <a:endParaRPr lang="en-US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2555116" y="1419374"/>
            <a:ext cx="3899625" cy="1200329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>
                <a:solidFill>
                  <a:schemeClr val="bg1"/>
                </a:solidFill>
              </a:rPr>
              <a:t>Hizmet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ettiği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err="1" smtClean="0">
                <a:solidFill>
                  <a:schemeClr val="bg1"/>
                </a:solidFill>
              </a:rPr>
              <a:t>toplumu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tanımlama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69471" y="4834968"/>
            <a:ext cx="4326124" cy="1754327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Toplumun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s</a:t>
            </a:r>
            <a:r>
              <a:rPr lang="en-US" sz="3600" dirty="0" err="1" smtClean="0">
                <a:solidFill>
                  <a:srgbClr val="FFFFFF"/>
                </a:solidFill>
              </a:rPr>
              <a:t>ağlık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ve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endParaRPr lang="en-US" sz="3600" dirty="0" smtClean="0">
              <a:solidFill>
                <a:srgbClr val="FFFFFF"/>
              </a:solidFill>
            </a:endParaRPr>
          </a:p>
          <a:p>
            <a:pPr algn="ctr"/>
            <a:r>
              <a:rPr lang="en-US" sz="3600" dirty="0" err="1">
                <a:solidFill>
                  <a:srgbClr val="FFFFFF"/>
                </a:solidFill>
              </a:rPr>
              <a:t>s</a:t>
            </a:r>
            <a:r>
              <a:rPr lang="en-US" sz="3600" dirty="0" err="1" smtClean="0">
                <a:solidFill>
                  <a:srgbClr val="FFFFFF"/>
                </a:solidFill>
              </a:rPr>
              <a:t>osyal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</a:rPr>
              <a:t>gereksinimlerin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belirlenmesi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7034" y="4797637"/>
            <a:ext cx="3429620" cy="1754327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FFFF"/>
                </a:solidFill>
              </a:rPr>
              <a:t>Sağlık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sisteminin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endParaRPr lang="en-US" sz="3600" dirty="0" smtClean="0">
              <a:solidFill>
                <a:srgbClr val="FFFFFF"/>
              </a:solidFill>
            </a:endParaRPr>
          </a:p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gereksinimlerinin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belirlenmesi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281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Edinburgh </a:t>
            </a:r>
            <a:r>
              <a:rPr lang="en-US" dirty="0" err="1" smtClean="0"/>
              <a:t>Deklarasyonu</a:t>
            </a:r>
            <a:r>
              <a:rPr lang="en-US" dirty="0" smtClean="0"/>
              <a:t>: 1988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417638"/>
            <a:ext cx="9144000" cy="5257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Tıp </a:t>
            </a:r>
            <a:r>
              <a:rPr lang="en-US" sz="2800" dirty="0" err="1" smtClean="0"/>
              <a:t>fakültesi</a:t>
            </a:r>
            <a:r>
              <a:rPr lang="en-US" sz="2800" dirty="0" smtClean="0"/>
              <a:t> </a:t>
            </a:r>
            <a:r>
              <a:rPr lang="en-US" sz="2800" dirty="0" err="1" smtClean="0"/>
              <a:t>içinde</a:t>
            </a:r>
            <a:endParaRPr lang="en-US" sz="2800" dirty="0" smtClean="0"/>
          </a:p>
          <a:p>
            <a:pPr lvl="1"/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ortamının</a:t>
            </a:r>
            <a:r>
              <a:rPr lang="en-US" dirty="0" smtClean="0"/>
              <a:t> </a:t>
            </a:r>
            <a:r>
              <a:rPr lang="en-US" dirty="0" err="1" smtClean="0"/>
              <a:t>genişletilmesi</a:t>
            </a:r>
            <a:endParaRPr lang="en-US" dirty="0" smtClean="0"/>
          </a:p>
          <a:p>
            <a:pPr lvl="1"/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gereksinimlerinin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ğitim</a:t>
            </a:r>
            <a:r>
              <a:rPr lang="en-US" dirty="0" smtClean="0"/>
              <a:t> </a:t>
            </a:r>
            <a:r>
              <a:rPr lang="en-US" dirty="0" err="1" smtClean="0"/>
              <a:t>müfredatı</a:t>
            </a:r>
            <a:r>
              <a:rPr lang="en-US" dirty="0" smtClean="0"/>
              <a:t>/</a:t>
            </a:r>
            <a:r>
              <a:rPr lang="en-US" dirty="0" err="1" smtClean="0"/>
              <a:t>programının</a:t>
            </a:r>
            <a:r>
              <a:rPr lang="en-US" dirty="0" smtClean="0"/>
              <a:t> </a:t>
            </a:r>
            <a:r>
              <a:rPr lang="en-US" dirty="0" err="1" smtClean="0"/>
              <a:t>bağlamında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alması</a:t>
            </a:r>
            <a:endParaRPr lang="en-US" dirty="0" smtClean="0"/>
          </a:p>
          <a:p>
            <a:pPr lvl="1"/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boyu</a:t>
            </a:r>
            <a:r>
              <a:rPr lang="en-US" dirty="0" smtClean="0"/>
              <a:t> </a:t>
            </a:r>
            <a:r>
              <a:rPr lang="en-US" dirty="0" err="1" smtClean="0"/>
              <a:t>öğrenmenin</a:t>
            </a:r>
            <a:r>
              <a:rPr lang="en-US" dirty="0" smtClean="0"/>
              <a:t> </a:t>
            </a:r>
            <a:r>
              <a:rPr lang="en-US" dirty="0" err="1" smtClean="0"/>
              <a:t>sürekliliğini</a:t>
            </a:r>
            <a:r>
              <a:rPr lang="en-US" dirty="0" smtClean="0"/>
              <a:t> </a:t>
            </a:r>
            <a:r>
              <a:rPr lang="en-US" dirty="0" err="1" smtClean="0"/>
              <a:t>sağlayan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öğrenme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yetkinlik</a:t>
            </a:r>
            <a:r>
              <a:rPr lang="en-US" dirty="0" smtClean="0"/>
              <a:t> </a:t>
            </a:r>
            <a:r>
              <a:rPr lang="en-US" dirty="0" err="1" smtClean="0"/>
              <a:t>gereksinimi</a:t>
            </a:r>
            <a:endParaRPr lang="en-US" dirty="0" smtClean="0"/>
          </a:p>
          <a:p>
            <a:pPr lvl="1"/>
            <a:r>
              <a:rPr lang="en-US" dirty="0" smtClean="0"/>
              <a:t>Tıp </a:t>
            </a:r>
            <a:r>
              <a:rPr lang="en-US" dirty="0" err="1" smtClean="0"/>
              <a:t>eğiticilerinin</a:t>
            </a:r>
            <a:r>
              <a:rPr lang="en-US" dirty="0" smtClean="0"/>
              <a:t> </a:t>
            </a:r>
            <a:r>
              <a:rPr lang="en-US" dirty="0" err="1" smtClean="0"/>
              <a:t>eğitimci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yetiştirilmesi</a:t>
            </a:r>
            <a:endParaRPr lang="en-US" dirty="0" smtClean="0"/>
          </a:p>
          <a:p>
            <a:pPr lvl="1"/>
            <a:r>
              <a:rPr lang="en-US" dirty="0" err="1" smtClean="0"/>
              <a:t>Hastalıkların</a:t>
            </a:r>
            <a:r>
              <a:rPr lang="en-US" dirty="0" smtClean="0"/>
              <a:t> </a:t>
            </a:r>
            <a:r>
              <a:rPr lang="en-US" dirty="0" err="1" smtClean="0"/>
              <a:t>önlenmesi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sağlığın</a:t>
            </a:r>
            <a:r>
              <a:rPr lang="en-US" dirty="0" smtClean="0"/>
              <a:t> </a:t>
            </a:r>
            <a:r>
              <a:rPr lang="en-US" dirty="0" err="1" smtClean="0"/>
              <a:t>korunması</a:t>
            </a:r>
            <a:endParaRPr lang="en-US" dirty="0" smtClean="0"/>
          </a:p>
          <a:p>
            <a:pPr lvl="1"/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bilimin</a:t>
            </a:r>
            <a:r>
              <a:rPr lang="en-US" dirty="0" smtClean="0"/>
              <a:t> </a:t>
            </a:r>
            <a:r>
              <a:rPr lang="en-US" dirty="0" err="1" smtClean="0"/>
              <a:t>entegrasyonu</a:t>
            </a:r>
            <a:endParaRPr lang="en-US" dirty="0" smtClean="0"/>
          </a:p>
          <a:p>
            <a:pPr lvl="1"/>
            <a:r>
              <a:rPr lang="en-US" dirty="0" err="1" smtClean="0"/>
              <a:t>Başvuranların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290285" y="2286001"/>
            <a:ext cx="8236857" cy="1324428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0285" y="5297714"/>
            <a:ext cx="8236857" cy="689430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45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317" y="1600200"/>
            <a:ext cx="8914683" cy="4525963"/>
          </a:xfrm>
        </p:spPr>
        <p:txBody>
          <a:bodyPr/>
          <a:lstStyle/>
          <a:p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geniş</a:t>
            </a:r>
            <a:r>
              <a:rPr lang="en-US" sz="2800" dirty="0"/>
              <a:t> </a:t>
            </a:r>
            <a:r>
              <a:rPr lang="en-US" sz="2800" dirty="0" err="1"/>
              <a:t>alanda</a:t>
            </a:r>
            <a:endParaRPr lang="en-US" sz="2800" dirty="0"/>
          </a:p>
          <a:p>
            <a:pPr lvl="1"/>
            <a:r>
              <a:rPr lang="en-US" dirty="0"/>
              <a:t>Tıp </a:t>
            </a:r>
            <a:r>
              <a:rPr lang="en-US" dirty="0" err="1"/>
              <a:t>eğitimi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 smtClean="0"/>
              <a:t>sunumunun</a:t>
            </a:r>
            <a:r>
              <a:rPr lang="en-US" dirty="0" smtClean="0"/>
              <a:t> </a:t>
            </a:r>
            <a:r>
              <a:rPr lang="en-US" dirty="0" err="1"/>
              <a:t>eşgüdümünün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endParaRPr lang="en-US" dirty="0"/>
          </a:p>
          <a:p>
            <a:pPr lvl="1"/>
            <a:r>
              <a:rPr lang="en-US" dirty="0" err="1"/>
              <a:t>Hekim</a:t>
            </a:r>
            <a:r>
              <a:rPr lang="en-US" dirty="0"/>
              <a:t>/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çalışanları</a:t>
            </a:r>
            <a:r>
              <a:rPr lang="en-US" dirty="0"/>
              <a:t> </a:t>
            </a:r>
            <a:r>
              <a:rPr lang="en-US" dirty="0" err="1"/>
              <a:t>oranının</a:t>
            </a:r>
            <a:r>
              <a:rPr lang="en-US" dirty="0"/>
              <a:t> </a:t>
            </a:r>
            <a:r>
              <a:rPr lang="en-US" dirty="0" err="1"/>
              <a:t>dengeli</a:t>
            </a:r>
            <a:r>
              <a:rPr lang="en-US" dirty="0"/>
              <a:t> </a:t>
            </a:r>
            <a:r>
              <a:rPr lang="en-US" dirty="0" err="1"/>
              <a:t>olması</a:t>
            </a:r>
            <a:endParaRPr lang="en-US" dirty="0"/>
          </a:p>
          <a:p>
            <a:pPr lvl="1"/>
            <a:r>
              <a:rPr lang="en-US" dirty="0"/>
              <a:t>Multi-</a:t>
            </a:r>
            <a:r>
              <a:rPr lang="en-US" dirty="0" err="1"/>
              <a:t>profesyonel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ekip</a:t>
            </a:r>
            <a:r>
              <a:rPr lang="en-US" dirty="0"/>
              <a:t> </a:t>
            </a:r>
            <a:r>
              <a:rPr lang="en-US" dirty="0" err="1"/>
              <a:t>çalışması</a:t>
            </a:r>
            <a:endParaRPr lang="en-US" dirty="0"/>
          </a:p>
          <a:p>
            <a:pPr lvl="1"/>
            <a:r>
              <a:rPr lang="en-US" dirty="0" err="1"/>
              <a:t>Sürekli</a:t>
            </a:r>
            <a:r>
              <a:rPr lang="en-US" dirty="0"/>
              <a:t> tıp </a:t>
            </a:r>
            <a:r>
              <a:rPr lang="en-US" dirty="0" err="1"/>
              <a:t>eğitiminin</a:t>
            </a:r>
            <a:r>
              <a:rPr lang="en-US" dirty="0"/>
              <a:t> </a:t>
            </a:r>
            <a:r>
              <a:rPr lang="en-US" dirty="0" err="1" smtClean="0"/>
              <a:t>uygulanması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Edinburgh </a:t>
            </a:r>
            <a:r>
              <a:rPr lang="en-US" dirty="0" err="1" smtClean="0"/>
              <a:t>Deklarasyonu</a:t>
            </a:r>
            <a:r>
              <a:rPr lang="en-US" dirty="0" smtClean="0"/>
              <a:t>: 1988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69801" y="5012175"/>
            <a:ext cx="6872996" cy="1569660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FFFF"/>
                </a:solidFill>
              </a:rPr>
              <a:t>Amaç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toplum</a:t>
            </a:r>
            <a:endParaRPr lang="en-US" sz="3200" dirty="0" smtClean="0">
              <a:solidFill>
                <a:srgbClr val="FFFFFF"/>
              </a:solidFill>
            </a:endParaRPr>
          </a:p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(</a:t>
            </a:r>
            <a:r>
              <a:rPr lang="en-US" sz="3200" dirty="0" err="1" smtClean="0">
                <a:solidFill>
                  <a:srgbClr val="FFFFFF"/>
                </a:solidFill>
              </a:rPr>
              <a:t>Ulusal</a:t>
            </a:r>
            <a:r>
              <a:rPr lang="en-US" sz="3200" dirty="0">
                <a:solidFill>
                  <a:srgbClr val="FFFFFF"/>
                </a:solidFill>
              </a:rPr>
              <a:t>, </a:t>
            </a:r>
            <a:r>
              <a:rPr lang="en-US" sz="3200" dirty="0" err="1">
                <a:solidFill>
                  <a:srgbClr val="FFFFFF"/>
                </a:solidFill>
              </a:rPr>
              <a:t>bölgesel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ve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küresel</a:t>
            </a:r>
            <a:r>
              <a:rPr lang="en-US" sz="3200" dirty="0" smtClean="0">
                <a:solidFill>
                  <a:srgbClr val="FFFFFF"/>
                </a:solidFill>
              </a:rPr>
              <a:t>) </a:t>
            </a:r>
            <a:r>
              <a:rPr lang="en-US" sz="3200" dirty="0" err="1" smtClean="0">
                <a:solidFill>
                  <a:srgbClr val="FFFFFF"/>
                </a:solidFill>
              </a:rPr>
              <a:t>için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daha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iyi</a:t>
            </a:r>
            <a:endParaRPr lang="en-US" sz="3200" dirty="0" smtClean="0">
              <a:solidFill>
                <a:srgbClr val="FFFFFF"/>
              </a:solidFill>
            </a:endParaRPr>
          </a:p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sağlık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hizmet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sunumunun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sağlanması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832429"/>
            <a:ext cx="9144000" cy="1578428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879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ilgiye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karmaşık</a:t>
            </a:r>
            <a:r>
              <a:rPr lang="en-US" dirty="0" smtClean="0"/>
              <a:t> </a:t>
            </a:r>
            <a:r>
              <a:rPr lang="en-US" dirty="0" err="1" smtClean="0"/>
              <a:t>teknolojileri</a:t>
            </a:r>
            <a:r>
              <a:rPr lang="en-US" dirty="0" smtClean="0"/>
              <a:t> </a:t>
            </a:r>
            <a:r>
              <a:rPr lang="en-US" dirty="0" err="1" smtClean="0"/>
              <a:t>kullanma</a:t>
            </a:r>
            <a:r>
              <a:rPr lang="en-US" dirty="0" smtClean="0"/>
              <a:t> </a:t>
            </a:r>
            <a:r>
              <a:rPr lang="en-US" dirty="0" err="1" smtClean="0"/>
              <a:t>ustalığı</a:t>
            </a:r>
            <a:r>
              <a:rPr lang="en-US" dirty="0" smtClean="0"/>
              <a:t> tıp </a:t>
            </a:r>
            <a:r>
              <a:rPr lang="en-US" dirty="0" err="1" smtClean="0"/>
              <a:t>mezunlarının</a:t>
            </a:r>
            <a:r>
              <a:rPr lang="en-US" dirty="0" smtClean="0"/>
              <a:t> </a:t>
            </a:r>
            <a:r>
              <a:rPr lang="en-US" dirty="0" err="1" smtClean="0"/>
              <a:t>bireylerin</a:t>
            </a:r>
            <a:r>
              <a:rPr lang="en-US" dirty="0" smtClean="0"/>
              <a:t>/</a:t>
            </a:r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gereksinimleri</a:t>
            </a:r>
            <a:r>
              <a:rPr lang="en-US" dirty="0" smtClean="0"/>
              <a:t> </a:t>
            </a:r>
            <a:r>
              <a:rPr lang="en-US" dirty="0" err="1" smtClean="0"/>
              <a:t>karşılamak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4853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World Summit on </a:t>
            </a:r>
            <a:r>
              <a:rPr lang="en-US" sz="3600" dirty="0"/>
              <a:t>M</a:t>
            </a:r>
            <a:r>
              <a:rPr lang="en-US" sz="3600" dirty="0" smtClean="0"/>
              <a:t>edical Education: 1993</a:t>
            </a:r>
            <a:br>
              <a:rPr lang="en-US" sz="3600" dirty="0" smtClean="0"/>
            </a:br>
            <a:r>
              <a:rPr lang="en-US" sz="3600" dirty="0" smtClean="0"/>
              <a:t>“</a:t>
            </a:r>
            <a:r>
              <a:rPr lang="en-US" sz="3600" i="1" dirty="0" smtClean="0"/>
              <a:t>The Changing Medical Profession”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08518" y="1535112"/>
            <a:ext cx="4040188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A. </a:t>
            </a:r>
            <a:r>
              <a:rPr lang="en-US" sz="2800" dirty="0" err="1" smtClean="0"/>
              <a:t>Uygulama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Politikası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8518" y="2174874"/>
            <a:ext cx="4288870" cy="4479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1.Eğitim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uygulamayı</a:t>
            </a:r>
            <a:r>
              <a:rPr lang="en-US" dirty="0" smtClean="0"/>
              <a:t> </a:t>
            </a:r>
            <a:r>
              <a:rPr lang="en-US" dirty="0" err="1" smtClean="0"/>
              <a:t>biraraya</a:t>
            </a:r>
            <a:r>
              <a:rPr lang="en-US" dirty="0" smtClean="0"/>
              <a:t> </a:t>
            </a:r>
            <a:r>
              <a:rPr lang="en-US" dirty="0" err="1" smtClean="0"/>
              <a:t>getirme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insangücü</a:t>
            </a:r>
            <a:r>
              <a:rPr lang="en-US" dirty="0" smtClean="0"/>
              <a:t> </a:t>
            </a:r>
            <a:r>
              <a:rPr lang="en-US" dirty="0" err="1" smtClean="0"/>
              <a:t>planlaması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sistemlerinin</a:t>
            </a:r>
            <a:r>
              <a:rPr lang="en-US" dirty="0" smtClean="0"/>
              <a:t> </a:t>
            </a:r>
            <a:r>
              <a:rPr lang="en-US" dirty="0" err="1" smtClean="0"/>
              <a:t>geliştirilmesi</a:t>
            </a:r>
            <a:r>
              <a:rPr lang="en-US" dirty="0" smtClean="0"/>
              <a:t>: Tıp </a:t>
            </a:r>
            <a:r>
              <a:rPr lang="en-US" dirty="0" err="1" smtClean="0"/>
              <a:t>fakültelerinin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süreçteki</a:t>
            </a:r>
            <a:r>
              <a:rPr lang="en-US" dirty="0" smtClean="0"/>
              <a:t> </a:t>
            </a:r>
            <a:r>
              <a:rPr lang="en-US" dirty="0" err="1" smtClean="0"/>
              <a:t>yeri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Uzman</a:t>
            </a:r>
            <a:r>
              <a:rPr lang="en-US" dirty="0" smtClean="0"/>
              <a:t>/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pratisyen</a:t>
            </a:r>
            <a:r>
              <a:rPr lang="en-US" dirty="0" smtClean="0"/>
              <a:t> </a:t>
            </a:r>
            <a:r>
              <a:rPr lang="en-US" dirty="0" err="1" smtClean="0"/>
              <a:t>oranı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Sağlıktaki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r>
              <a:rPr lang="en-US" dirty="0" smtClean="0"/>
              <a:t>: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profilleri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 AIDS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hastalıklar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624624"/>
            <a:ext cx="4041775" cy="639762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11200" dirty="0" smtClean="0"/>
              <a:t>B. </a:t>
            </a:r>
            <a:r>
              <a:rPr lang="en-US" sz="11200" dirty="0" err="1" smtClean="0"/>
              <a:t>Eğitimsel</a:t>
            </a:r>
            <a:r>
              <a:rPr lang="en-US" sz="11200" dirty="0" smtClean="0"/>
              <a:t> </a:t>
            </a:r>
            <a:r>
              <a:rPr lang="en-US" sz="11200" dirty="0" err="1" smtClean="0"/>
              <a:t>Yanıt</a:t>
            </a:r>
            <a:endParaRPr lang="en-US" sz="11200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5024" y="2169595"/>
            <a:ext cx="4498976" cy="46884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7</a:t>
            </a:r>
            <a:r>
              <a:rPr lang="en-US" sz="2000" dirty="0"/>
              <a:t>. </a:t>
            </a:r>
            <a:r>
              <a:rPr lang="en-US" sz="2000" dirty="0" err="1"/>
              <a:t>Kurumsal</a:t>
            </a:r>
            <a:r>
              <a:rPr lang="en-US" sz="2000" dirty="0"/>
              <a:t> </a:t>
            </a:r>
            <a:r>
              <a:rPr lang="en-US" sz="2000" dirty="0" err="1"/>
              <a:t>politika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yönetim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8. </a:t>
            </a:r>
            <a:r>
              <a:rPr lang="en-US" sz="2000" dirty="0" err="1"/>
              <a:t>Seçim</a:t>
            </a:r>
            <a:r>
              <a:rPr lang="en-US" sz="2000" dirty="0"/>
              <a:t> </a:t>
            </a:r>
            <a:r>
              <a:rPr lang="en-US" sz="2000" dirty="0" err="1"/>
              <a:t>süreçleri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9. </a:t>
            </a:r>
            <a:r>
              <a:rPr lang="en-US" sz="2000" dirty="0" err="1"/>
              <a:t>Daha</a:t>
            </a:r>
            <a:r>
              <a:rPr lang="en-US" sz="2000" dirty="0"/>
              <a:t> </a:t>
            </a:r>
            <a:r>
              <a:rPr lang="en-US" sz="2000" dirty="0" err="1"/>
              <a:t>iyi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tıp </a:t>
            </a:r>
            <a:r>
              <a:rPr lang="en-US" sz="2000" dirty="0" err="1"/>
              <a:t>eğitimi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tıp </a:t>
            </a:r>
            <a:r>
              <a:rPr lang="en-US" sz="2000" dirty="0" err="1"/>
              <a:t>eğiticisi</a:t>
            </a:r>
            <a:r>
              <a:rPr lang="en-US" sz="2000" dirty="0"/>
              <a:t> </a:t>
            </a:r>
            <a:r>
              <a:rPr lang="en-US" sz="2000" dirty="0" err="1"/>
              <a:t>yetiştirme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10.Planlama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 smtClean="0"/>
              <a:t>değerlendirmede</a:t>
            </a:r>
            <a:r>
              <a:rPr lang="en-US" sz="2000" dirty="0" smtClean="0"/>
              <a:t> </a:t>
            </a:r>
            <a:r>
              <a:rPr lang="en-US" sz="2000" dirty="0"/>
              <a:t>tıp </a:t>
            </a:r>
            <a:r>
              <a:rPr lang="en-US" sz="2000" dirty="0" err="1"/>
              <a:t>öğrencisi</a:t>
            </a:r>
            <a:r>
              <a:rPr lang="en-US" sz="2000" dirty="0"/>
              <a:t> </a:t>
            </a:r>
            <a:r>
              <a:rPr lang="en-US" sz="2000" dirty="0" err="1"/>
              <a:t>katılımı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11. </a:t>
            </a:r>
            <a:r>
              <a:rPr lang="en-US" sz="2000" dirty="0" err="1" smtClean="0"/>
              <a:t>Biiim</a:t>
            </a:r>
            <a:r>
              <a:rPr lang="en-US" sz="2000" dirty="0" smtClean="0"/>
              <a:t> </a:t>
            </a:r>
            <a:r>
              <a:rPr lang="en-US" sz="2000" dirty="0" err="1"/>
              <a:t>ve</a:t>
            </a:r>
            <a:r>
              <a:rPr lang="en-US" sz="2000" dirty="0"/>
              <a:t> tıp/</a:t>
            </a:r>
            <a:r>
              <a:rPr lang="en-US" sz="2000" dirty="0" err="1"/>
              <a:t>sağlık</a:t>
            </a:r>
            <a:r>
              <a:rPr lang="en-US" sz="2000" dirty="0"/>
              <a:t> </a:t>
            </a:r>
            <a:r>
              <a:rPr lang="en-US" sz="2000" dirty="0" err="1"/>
              <a:t>ilişkisi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12. Tıp </a:t>
            </a:r>
            <a:r>
              <a:rPr lang="en-US" sz="2000" dirty="0" err="1"/>
              <a:t>eğitiminin</a:t>
            </a:r>
            <a:r>
              <a:rPr lang="en-US" sz="2000" dirty="0"/>
              <a:t> </a:t>
            </a:r>
            <a:r>
              <a:rPr lang="en-US" sz="2000" dirty="0" err="1"/>
              <a:t>etik</a:t>
            </a:r>
            <a:r>
              <a:rPr lang="en-US" sz="2000" dirty="0"/>
              <a:t> </a:t>
            </a:r>
            <a:r>
              <a:rPr lang="en-US" sz="2000" dirty="0" err="1"/>
              <a:t>temeli</a:t>
            </a:r>
            <a:r>
              <a:rPr lang="en-US" sz="2000" dirty="0"/>
              <a:t> (</a:t>
            </a:r>
            <a:r>
              <a:rPr lang="en-US" sz="2000" dirty="0" err="1"/>
              <a:t>Klinik</a:t>
            </a:r>
            <a:r>
              <a:rPr lang="en-US" sz="2000" dirty="0"/>
              <a:t>, </a:t>
            </a:r>
            <a:r>
              <a:rPr lang="en-US" sz="2000" dirty="0" err="1"/>
              <a:t>hastane</a:t>
            </a:r>
            <a:r>
              <a:rPr lang="en-US" sz="2000" dirty="0"/>
              <a:t> </a:t>
            </a:r>
            <a:r>
              <a:rPr lang="en-US" sz="2000" dirty="0" smtClean="0"/>
              <a:t>&amp; </a:t>
            </a:r>
            <a:r>
              <a:rPr lang="en-US" sz="2000" dirty="0" err="1" smtClean="0"/>
              <a:t>toplum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13. </a:t>
            </a:r>
            <a:r>
              <a:rPr lang="en-US" sz="2000" dirty="0" err="1"/>
              <a:t>Eğitim&amp;öğrenme</a:t>
            </a:r>
            <a:r>
              <a:rPr lang="en-US" sz="2000" dirty="0"/>
              <a:t> </a:t>
            </a:r>
            <a:r>
              <a:rPr lang="en-US" sz="2000" dirty="0" err="1"/>
              <a:t>strateji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yöntemleri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14. </a:t>
            </a:r>
            <a:r>
              <a:rPr lang="en-US" sz="2000" dirty="0" err="1"/>
              <a:t>Bilgi</a:t>
            </a:r>
            <a:r>
              <a:rPr lang="en-US" sz="2000" dirty="0"/>
              <a:t> </a:t>
            </a:r>
            <a:r>
              <a:rPr lang="en-US" sz="2000" dirty="0" err="1"/>
              <a:t>artışını</a:t>
            </a:r>
            <a:r>
              <a:rPr lang="en-US" sz="2000" dirty="0"/>
              <a:t> </a:t>
            </a:r>
            <a:r>
              <a:rPr lang="en-US" sz="2000" dirty="0" err="1"/>
              <a:t>karşılayacak</a:t>
            </a:r>
            <a:r>
              <a:rPr lang="en-US" sz="2000" dirty="0"/>
              <a:t> </a:t>
            </a:r>
            <a:r>
              <a:rPr lang="en-US" sz="2000" dirty="0" err="1"/>
              <a:t>müfredat</a:t>
            </a:r>
            <a:r>
              <a:rPr lang="en-US" sz="2000" dirty="0"/>
              <a:t> </a:t>
            </a:r>
            <a:r>
              <a:rPr lang="en-US" sz="2000" dirty="0" err="1" smtClean="0"/>
              <a:t>seçenekleri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0" y="3029857"/>
            <a:ext cx="4248706" cy="1741713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97388" y="4053113"/>
            <a:ext cx="4248706" cy="1741713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380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World Summit on </a:t>
            </a:r>
            <a:r>
              <a:rPr lang="en-US" sz="3600" dirty="0"/>
              <a:t>M</a:t>
            </a:r>
            <a:r>
              <a:rPr lang="en-US" sz="3600" dirty="0" smtClean="0"/>
              <a:t>edical Education: 1993</a:t>
            </a:r>
            <a:br>
              <a:rPr lang="en-US" sz="3600" dirty="0" smtClean="0"/>
            </a:br>
            <a:r>
              <a:rPr lang="en-US" sz="3600" dirty="0" smtClean="0"/>
              <a:t>“</a:t>
            </a:r>
            <a:r>
              <a:rPr lang="en-US" sz="3600" i="1" dirty="0" smtClean="0"/>
              <a:t>The Changing Medical Profession”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693" y="1600200"/>
            <a:ext cx="4363107" cy="50160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C. </a:t>
            </a:r>
            <a:r>
              <a:rPr lang="en-US" sz="4000" b="1" dirty="0" err="1" smtClean="0"/>
              <a:t>Süreklilik</a:t>
            </a:r>
            <a:endParaRPr lang="en-US" sz="4000" b="1" dirty="0" smtClean="0"/>
          </a:p>
          <a:p>
            <a:pPr marL="0" indent="0">
              <a:buNone/>
            </a:pPr>
            <a:r>
              <a:rPr lang="en-US" sz="3400" dirty="0" smtClean="0"/>
              <a:t>15. </a:t>
            </a:r>
            <a:r>
              <a:rPr lang="en-US" sz="3400" dirty="0" err="1" smtClean="0"/>
              <a:t>Mezuniyet</a:t>
            </a:r>
            <a:r>
              <a:rPr lang="en-US" sz="3400" dirty="0" smtClean="0"/>
              <a:t> </a:t>
            </a:r>
            <a:r>
              <a:rPr lang="en-US" sz="3400" dirty="0" err="1" smtClean="0"/>
              <a:t>sonrası</a:t>
            </a:r>
            <a:r>
              <a:rPr lang="en-US" sz="3400" dirty="0" smtClean="0"/>
              <a:t>/</a:t>
            </a:r>
            <a:r>
              <a:rPr lang="en-US" sz="3400" dirty="0" err="1" smtClean="0"/>
              <a:t>uzmanlık</a:t>
            </a:r>
            <a:r>
              <a:rPr lang="en-US" sz="3400" dirty="0" smtClean="0"/>
              <a:t> </a:t>
            </a:r>
            <a:r>
              <a:rPr lang="en-US" sz="3400" dirty="0" err="1" smtClean="0"/>
              <a:t>eğitimi</a:t>
            </a:r>
            <a:r>
              <a:rPr lang="en-US" sz="3400" dirty="0" smtClean="0"/>
              <a:t> (</a:t>
            </a:r>
            <a:r>
              <a:rPr lang="en-US" sz="3400" dirty="0" err="1" smtClean="0"/>
              <a:t>insangücü</a:t>
            </a:r>
            <a:r>
              <a:rPr lang="en-US" sz="3400" dirty="0" smtClean="0"/>
              <a:t> </a:t>
            </a:r>
            <a:r>
              <a:rPr lang="en-US" sz="3400" dirty="0" err="1" smtClean="0"/>
              <a:t>planlaması</a:t>
            </a:r>
            <a:r>
              <a:rPr lang="en-US" sz="3400" dirty="0" smtClean="0"/>
              <a:t>)</a:t>
            </a:r>
          </a:p>
          <a:p>
            <a:pPr marL="0" indent="0">
              <a:buNone/>
            </a:pPr>
            <a:r>
              <a:rPr lang="en-US" sz="3400" dirty="0" smtClean="0"/>
              <a:t>16. </a:t>
            </a:r>
            <a:r>
              <a:rPr lang="en-US" sz="3400" dirty="0" err="1" smtClean="0"/>
              <a:t>Sürekli</a:t>
            </a:r>
            <a:r>
              <a:rPr lang="en-US" sz="3400" dirty="0" smtClean="0"/>
              <a:t> </a:t>
            </a:r>
            <a:r>
              <a:rPr lang="en-US" sz="3400" dirty="0" err="1" smtClean="0"/>
              <a:t>eğitim</a:t>
            </a:r>
            <a:r>
              <a:rPr lang="en-US" sz="3400" dirty="0" smtClean="0"/>
              <a:t>: </a:t>
            </a:r>
            <a:r>
              <a:rPr lang="en-US" sz="3400" dirty="0" err="1" smtClean="0"/>
              <a:t>uygulayıcıların</a:t>
            </a:r>
            <a:r>
              <a:rPr lang="en-US" sz="3400" dirty="0" smtClean="0"/>
              <a:t> </a:t>
            </a:r>
            <a:r>
              <a:rPr lang="en-US" sz="3400" dirty="0" err="1" smtClean="0"/>
              <a:t>gereksinimini</a:t>
            </a:r>
            <a:r>
              <a:rPr lang="en-US" sz="3400" dirty="0" smtClean="0"/>
              <a:t> </a:t>
            </a:r>
            <a:r>
              <a:rPr lang="en-US" sz="3400" dirty="0" err="1" smtClean="0"/>
              <a:t>karşılayacak</a:t>
            </a:r>
            <a:endParaRPr lang="en-US" sz="3400" dirty="0" smtClean="0"/>
          </a:p>
          <a:p>
            <a:pPr marL="0" indent="0">
              <a:buNone/>
            </a:pPr>
            <a:endParaRPr lang="en-US" sz="3400" dirty="0" smtClean="0"/>
          </a:p>
          <a:p>
            <a:pPr marL="0" indent="0">
              <a:buNone/>
            </a:pPr>
            <a:r>
              <a:rPr lang="en-US" sz="4000" b="1" dirty="0" smtClean="0"/>
              <a:t>D. </a:t>
            </a:r>
            <a:r>
              <a:rPr lang="en-US" sz="4000" b="1" dirty="0" err="1"/>
              <a:t>Eğitimde</a:t>
            </a:r>
            <a:r>
              <a:rPr lang="en-US" sz="4000" b="1" dirty="0"/>
              <a:t> </a:t>
            </a:r>
            <a:r>
              <a:rPr lang="en-US" sz="4000" b="1" dirty="0" err="1"/>
              <a:t>Ortaklar</a:t>
            </a:r>
            <a:endParaRPr lang="en-US" sz="4000" b="1" dirty="0"/>
          </a:p>
          <a:p>
            <a:pPr marL="0" indent="0">
              <a:buNone/>
            </a:pPr>
            <a:r>
              <a:rPr lang="en-US" sz="3400" dirty="0"/>
              <a:t>17. </a:t>
            </a:r>
            <a:r>
              <a:rPr lang="en-US" sz="3400" dirty="0" err="1"/>
              <a:t>Sağlık</a:t>
            </a:r>
            <a:r>
              <a:rPr lang="en-US" sz="3400" dirty="0"/>
              <a:t> </a:t>
            </a:r>
            <a:r>
              <a:rPr lang="en-US" sz="3400" dirty="0" err="1"/>
              <a:t>ekipleri</a:t>
            </a:r>
            <a:r>
              <a:rPr lang="en-US" sz="3400" dirty="0"/>
              <a:t>&amp; </a:t>
            </a:r>
            <a:r>
              <a:rPr lang="en-US" sz="3400" dirty="0" err="1"/>
              <a:t>multiprofesyonel</a:t>
            </a:r>
            <a:r>
              <a:rPr lang="en-US" sz="3400" dirty="0"/>
              <a:t> </a:t>
            </a:r>
            <a:r>
              <a:rPr lang="en-US" sz="3400" dirty="0" err="1"/>
              <a:t>eğitim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18. </a:t>
            </a:r>
            <a:r>
              <a:rPr lang="en-US" sz="3400" dirty="0" err="1"/>
              <a:t>Toplumun</a:t>
            </a:r>
            <a:r>
              <a:rPr lang="en-US" sz="3400" dirty="0"/>
              <a:t> </a:t>
            </a:r>
            <a:r>
              <a:rPr lang="en-US" sz="3400" dirty="0" err="1"/>
              <a:t>katılımı</a:t>
            </a:r>
            <a:r>
              <a:rPr lang="en-US" sz="3400" dirty="0"/>
              <a:t>: </a:t>
            </a:r>
            <a:r>
              <a:rPr lang="en-US" sz="3400" dirty="0" err="1"/>
              <a:t>toplum</a:t>
            </a:r>
            <a:r>
              <a:rPr lang="en-US" sz="3400" dirty="0"/>
              <a:t> </a:t>
            </a:r>
            <a:r>
              <a:rPr lang="en-US" sz="3400" dirty="0" err="1" smtClean="0"/>
              <a:t>eğilimli</a:t>
            </a:r>
            <a:r>
              <a:rPr lang="en-US" sz="3400" dirty="0" smtClean="0"/>
              <a:t> </a:t>
            </a:r>
            <a:r>
              <a:rPr lang="en-US" sz="3400" dirty="0" err="1" smtClean="0"/>
              <a:t>eğitim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19.Hasta </a:t>
            </a:r>
            <a:r>
              <a:rPr lang="en-US" sz="3400" dirty="0" err="1"/>
              <a:t>ve</a:t>
            </a:r>
            <a:r>
              <a:rPr lang="en-US" sz="3400" dirty="0"/>
              <a:t> </a:t>
            </a:r>
            <a:r>
              <a:rPr lang="en-US" sz="3400" dirty="0" err="1"/>
              <a:t>toplum</a:t>
            </a:r>
            <a:r>
              <a:rPr lang="en-US" sz="3400" dirty="0"/>
              <a:t> </a:t>
            </a:r>
            <a:r>
              <a:rPr lang="en-US" sz="3400" dirty="0" err="1"/>
              <a:t>ile</a:t>
            </a:r>
            <a:r>
              <a:rPr lang="en-US" sz="3400" dirty="0"/>
              <a:t> </a:t>
            </a:r>
            <a:r>
              <a:rPr lang="en-US" sz="3400" dirty="0" err="1"/>
              <a:t>iletişim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20. </a:t>
            </a:r>
            <a:r>
              <a:rPr lang="en-US" sz="3400" dirty="0" err="1"/>
              <a:t>Karar</a:t>
            </a:r>
            <a:r>
              <a:rPr lang="en-US" sz="3400" dirty="0"/>
              <a:t> </a:t>
            </a:r>
            <a:r>
              <a:rPr lang="en-US" sz="3400" dirty="0" err="1"/>
              <a:t>vermede</a:t>
            </a:r>
            <a:r>
              <a:rPr lang="en-US" sz="3400" dirty="0"/>
              <a:t> </a:t>
            </a:r>
            <a:r>
              <a:rPr lang="en-US" sz="3400" dirty="0" err="1"/>
              <a:t>daha</a:t>
            </a:r>
            <a:r>
              <a:rPr lang="en-US" sz="3400" dirty="0"/>
              <a:t> </a:t>
            </a:r>
            <a:r>
              <a:rPr lang="en-US" sz="3400" dirty="0" err="1"/>
              <a:t>geniş</a:t>
            </a:r>
            <a:r>
              <a:rPr lang="en-US" sz="3400" dirty="0"/>
              <a:t> </a:t>
            </a:r>
            <a:r>
              <a:rPr lang="en-US" sz="3400" dirty="0" err="1"/>
              <a:t>bir</a:t>
            </a:r>
            <a:r>
              <a:rPr lang="en-US" sz="3400" dirty="0"/>
              <a:t> </a:t>
            </a:r>
            <a:r>
              <a:rPr lang="en-US" sz="3400" dirty="0" err="1"/>
              <a:t>katılım</a:t>
            </a:r>
            <a:r>
              <a:rPr lang="en-US" sz="3400" dirty="0"/>
              <a:t>: </a:t>
            </a:r>
            <a:r>
              <a:rPr lang="en-US" sz="3400" dirty="0" err="1"/>
              <a:t>T</a:t>
            </a:r>
            <a:r>
              <a:rPr lang="en-US" sz="3400" dirty="0" err="1" smtClean="0"/>
              <a:t>oplumun</a:t>
            </a:r>
            <a:r>
              <a:rPr lang="en-US" sz="3400" dirty="0" smtClean="0"/>
              <a:t> </a:t>
            </a:r>
            <a:r>
              <a:rPr lang="en-US" sz="3400" dirty="0" err="1"/>
              <a:t>katılımı</a:t>
            </a:r>
            <a:endParaRPr lang="en-US" sz="3400" dirty="0"/>
          </a:p>
          <a:p>
            <a:pPr marL="0" indent="0">
              <a:buNone/>
            </a:pPr>
            <a:endParaRPr lang="en-US" sz="3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738" y="1600200"/>
            <a:ext cx="4241346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 err="1" smtClean="0"/>
              <a:t>E.Öğrenme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Ortamı</a:t>
            </a:r>
            <a:endParaRPr lang="en-US" sz="4000" b="1" dirty="0" smtClean="0"/>
          </a:p>
          <a:p>
            <a:pPr marL="0" indent="0">
              <a:buNone/>
            </a:pPr>
            <a:r>
              <a:rPr lang="en-US" sz="3400" dirty="0" smtClean="0"/>
              <a:t>21</a:t>
            </a:r>
            <a:r>
              <a:rPr lang="en-US" sz="3400" dirty="0"/>
              <a:t>. </a:t>
            </a:r>
            <a:r>
              <a:rPr lang="en-US" sz="3400" dirty="0" err="1" smtClean="0"/>
              <a:t>Gerçek</a:t>
            </a:r>
            <a:r>
              <a:rPr lang="en-US" sz="3400" dirty="0" smtClean="0"/>
              <a:t> </a:t>
            </a:r>
            <a:r>
              <a:rPr lang="en-US" sz="3400" dirty="0" err="1" smtClean="0"/>
              <a:t>dünya</a:t>
            </a:r>
            <a:r>
              <a:rPr lang="en-US" sz="3400" dirty="0" smtClean="0"/>
              <a:t> </a:t>
            </a:r>
            <a:r>
              <a:rPr lang="en-US" sz="3400" dirty="0" err="1"/>
              <a:t>ortamları</a:t>
            </a:r>
            <a:r>
              <a:rPr lang="en-US" sz="3400" dirty="0"/>
              <a:t>: </a:t>
            </a:r>
            <a:r>
              <a:rPr lang="en-US" sz="3400" dirty="0" err="1"/>
              <a:t>tıbbi</a:t>
            </a:r>
            <a:r>
              <a:rPr lang="en-US" sz="3400" dirty="0"/>
              <a:t> </a:t>
            </a:r>
            <a:r>
              <a:rPr lang="en-US" sz="3400" dirty="0" err="1"/>
              <a:t>olan</a:t>
            </a:r>
            <a:r>
              <a:rPr lang="en-US" sz="3400" dirty="0"/>
              <a:t> </a:t>
            </a:r>
            <a:r>
              <a:rPr lang="en-US" sz="3400" dirty="0" err="1"/>
              <a:t>ve</a:t>
            </a:r>
            <a:r>
              <a:rPr lang="en-US" sz="3400" dirty="0"/>
              <a:t> </a:t>
            </a:r>
            <a:r>
              <a:rPr lang="en-US" sz="3400" dirty="0" err="1"/>
              <a:t>olmayan</a:t>
            </a:r>
            <a:r>
              <a:rPr lang="en-US" sz="3400" dirty="0"/>
              <a:t> </a:t>
            </a:r>
            <a:r>
              <a:rPr lang="en-US" sz="3400" dirty="0" err="1"/>
              <a:t>ortamlar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22. </a:t>
            </a:r>
            <a:r>
              <a:rPr lang="en-US" sz="3400" dirty="0" err="1" smtClean="0"/>
              <a:t>Toplum</a:t>
            </a:r>
            <a:r>
              <a:rPr lang="en-US" sz="3400" dirty="0" smtClean="0"/>
              <a:t>/</a:t>
            </a:r>
            <a:r>
              <a:rPr lang="en-US" sz="3400" dirty="0" err="1" smtClean="0"/>
              <a:t>halka</a:t>
            </a:r>
            <a:r>
              <a:rPr lang="en-US" sz="3400" dirty="0" smtClean="0"/>
              <a:t> </a:t>
            </a:r>
            <a:r>
              <a:rPr lang="en-US" sz="3400" dirty="0" err="1" smtClean="0"/>
              <a:t>dayalı</a:t>
            </a:r>
            <a:r>
              <a:rPr lang="en-US" sz="3400" dirty="0" smtClean="0"/>
              <a:t> tıp </a:t>
            </a:r>
            <a:r>
              <a:rPr lang="en-US" sz="3400" dirty="0" err="1"/>
              <a:t>eğitimi</a:t>
            </a:r>
            <a:r>
              <a:rPr lang="en-US" sz="3400" dirty="0"/>
              <a:t> : </a:t>
            </a:r>
            <a:r>
              <a:rPr lang="en-US" sz="3400" dirty="0" err="1" smtClean="0"/>
              <a:t>Sağlıkta</a:t>
            </a:r>
            <a:r>
              <a:rPr lang="en-US" sz="3400" dirty="0" smtClean="0"/>
              <a:t> </a:t>
            </a:r>
            <a:r>
              <a:rPr lang="en-US" sz="3400" dirty="0" err="1" smtClean="0"/>
              <a:t>eşitlik</a:t>
            </a:r>
            <a:r>
              <a:rPr lang="en-US" sz="3400" dirty="0" smtClean="0"/>
              <a:t> </a:t>
            </a:r>
            <a:r>
              <a:rPr lang="en-US" sz="3400" dirty="0" err="1"/>
              <a:t>açısından</a:t>
            </a:r>
            <a:r>
              <a:rPr lang="en-US" sz="3400" dirty="0"/>
              <a:t> </a:t>
            </a:r>
            <a:r>
              <a:rPr lang="en-US" sz="3400" dirty="0" err="1" smtClean="0"/>
              <a:t>üniversitenin</a:t>
            </a:r>
            <a:r>
              <a:rPr lang="en-US" sz="3400" dirty="0" smtClean="0"/>
              <a:t> </a:t>
            </a:r>
            <a:r>
              <a:rPr lang="en-US" sz="3400" dirty="0" err="1" smtClean="0"/>
              <a:t>yükümlüğü</a:t>
            </a:r>
            <a:endParaRPr lang="en-US" sz="3400" dirty="0"/>
          </a:p>
          <a:p>
            <a:pPr marL="514350" indent="-514350"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-152401" y="3307856"/>
            <a:ext cx="5032829" cy="3550144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38094" y="1270000"/>
            <a:ext cx="4248706" cy="2975429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877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Güvenirliğin</a:t>
            </a:r>
            <a:r>
              <a:rPr lang="en-US" dirty="0" smtClean="0"/>
              <a:t> </a:t>
            </a:r>
            <a:r>
              <a:rPr lang="en-US" dirty="0" err="1" smtClean="0"/>
              <a:t>Sağlanmas</a:t>
            </a:r>
            <a:r>
              <a:rPr lang="tr-TR" smtClean="0"/>
              <a:t>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 smtClean="0"/>
              <a:t>Akreditasyonun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niteliğini</a:t>
            </a:r>
            <a:r>
              <a:rPr lang="en-US" dirty="0"/>
              <a:t> </a:t>
            </a:r>
            <a:r>
              <a:rPr lang="en-US" dirty="0" err="1"/>
              <a:t>arttırarak</a:t>
            </a:r>
            <a:r>
              <a:rPr lang="en-US" dirty="0"/>
              <a:t>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 smtClean="0"/>
              <a:t>beklentilerini</a:t>
            </a:r>
            <a:r>
              <a:rPr lang="en-US" dirty="0" smtClean="0"/>
              <a:t> </a:t>
            </a:r>
            <a:r>
              <a:rPr lang="en-US" dirty="0" err="1" smtClean="0"/>
              <a:t>karşılanmasını</a:t>
            </a:r>
            <a:r>
              <a:rPr lang="en-US" dirty="0" smtClean="0"/>
              <a:t> </a:t>
            </a:r>
            <a:r>
              <a:rPr lang="en-US" dirty="0" err="1" smtClean="0"/>
              <a:t>sağlamasıdır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555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03"/>
            <a:ext cx="8229600" cy="1143000"/>
          </a:xfrm>
        </p:spPr>
        <p:txBody>
          <a:bodyPr/>
          <a:lstStyle/>
          <a:p>
            <a:r>
              <a:rPr lang="en-US" dirty="0" err="1" smtClean="0"/>
              <a:t>Akreditasyon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27817" y="6126163"/>
            <a:ext cx="6505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Global Consensus for the Social Accountability of Medical Schools </a:t>
            </a:r>
            <a:r>
              <a:rPr lang="en-US" dirty="0" smtClean="0"/>
              <a:t>[.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93649" y="1600200"/>
            <a:ext cx="4930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623" y="1264069"/>
            <a:ext cx="7155408" cy="543217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38673" y="1908419"/>
            <a:ext cx="16251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FFFF"/>
                </a:solidFill>
              </a:rPr>
              <a:t>Eğitimde</a:t>
            </a:r>
            <a:endParaRPr lang="en-US" sz="2800" dirty="0" smtClean="0">
              <a:solidFill>
                <a:srgbClr val="FFFFFF"/>
              </a:solidFill>
            </a:endParaRPr>
          </a:p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nitelik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2800" dirty="0" err="1" smtClean="0">
                <a:solidFill>
                  <a:srgbClr val="FFFFFF"/>
                </a:solidFill>
              </a:rPr>
              <a:t>güvencesi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35616" y="4310281"/>
            <a:ext cx="225494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Fakültenin</a:t>
            </a:r>
            <a:r>
              <a:rPr lang="en-US" sz="2800" dirty="0" smtClean="0"/>
              <a:t> </a:t>
            </a:r>
          </a:p>
          <a:p>
            <a:pPr algn="ctr"/>
            <a:r>
              <a:rPr lang="en-US" sz="2800" dirty="0" err="1"/>
              <a:t>y</a:t>
            </a:r>
            <a:r>
              <a:rPr lang="en-US" sz="2800" dirty="0" err="1" smtClean="0"/>
              <a:t>etkin</a:t>
            </a:r>
            <a:r>
              <a:rPr lang="en-US" sz="2800" dirty="0" smtClean="0"/>
              <a:t> </a:t>
            </a:r>
            <a:r>
              <a:rPr lang="en-US" sz="2800" dirty="0" err="1" smtClean="0"/>
              <a:t>hekim</a:t>
            </a:r>
            <a:endParaRPr lang="en-US" sz="2800" dirty="0" smtClean="0"/>
          </a:p>
          <a:p>
            <a:pPr algn="ctr"/>
            <a:r>
              <a:rPr lang="en-US" sz="2800" dirty="0" smtClean="0"/>
              <a:t> </a:t>
            </a:r>
            <a:r>
              <a:rPr lang="en-US" sz="2800" dirty="0" err="1" smtClean="0"/>
              <a:t>yetiştirdiğinin</a:t>
            </a:r>
            <a:r>
              <a:rPr lang="en-US" sz="2800" dirty="0" smtClean="0"/>
              <a:t> </a:t>
            </a:r>
          </a:p>
          <a:p>
            <a:pPr algn="ctr"/>
            <a:r>
              <a:rPr lang="en-US" sz="2800" dirty="0" err="1" smtClean="0"/>
              <a:t>güvencesi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864112" y="1980950"/>
            <a:ext cx="162218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FFFF"/>
                </a:solidFill>
              </a:rPr>
              <a:t>Fakültede</a:t>
            </a:r>
            <a:endParaRPr lang="en-US" sz="2800" dirty="0" smtClean="0">
              <a:solidFill>
                <a:srgbClr val="FFFFFF"/>
              </a:solidFill>
            </a:endParaRPr>
          </a:p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değişim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2800" dirty="0" err="1" smtClean="0">
                <a:solidFill>
                  <a:srgbClr val="FFFFFF"/>
                </a:solidFill>
              </a:rPr>
              <a:t>anahtarı</a:t>
            </a:r>
            <a:endParaRPr lang="en-US" sz="2800" dirty="0" smtClean="0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96031" y="4705829"/>
            <a:ext cx="29062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Sosyal</a:t>
            </a:r>
            <a:r>
              <a:rPr lang="en-US" sz="2800" dirty="0" smtClean="0"/>
              <a:t> </a:t>
            </a:r>
            <a:r>
              <a:rPr lang="en-US" sz="2800" dirty="0" err="1" smtClean="0"/>
              <a:t>güvenirlik</a:t>
            </a:r>
            <a:endParaRPr lang="en-US" sz="2800" dirty="0" smtClean="0"/>
          </a:p>
          <a:p>
            <a:pPr algn="ctr"/>
            <a:r>
              <a:rPr lang="en-US" sz="2800" dirty="0" smtClean="0"/>
              <a:t> </a:t>
            </a:r>
            <a:r>
              <a:rPr lang="en-US" sz="2800" dirty="0" err="1" smtClean="0"/>
              <a:t>kavramını</a:t>
            </a:r>
            <a:endParaRPr lang="en-US" sz="2800" dirty="0" smtClean="0"/>
          </a:p>
          <a:p>
            <a:pPr algn="ctr"/>
            <a:r>
              <a:rPr lang="en-US" sz="2800" dirty="0" err="1" smtClean="0"/>
              <a:t>destekleyen</a:t>
            </a:r>
            <a:r>
              <a:rPr lang="en-US" sz="2800" dirty="0"/>
              <a:t> </a:t>
            </a:r>
            <a:r>
              <a:rPr lang="en-US" sz="2800" dirty="0" err="1" smtClean="0"/>
              <a:t>faktör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93539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TEPDAD/UTEAK </a:t>
            </a:r>
            <a:r>
              <a:rPr lang="en-US" dirty="0" err="1" smtClean="0"/>
              <a:t>Standartları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TS.1.2.1. Tıp </a:t>
            </a:r>
            <a:r>
              <a:rPr lang="en-US" dirty="0" err="1"/>
              <a:t>fakültelerinin</a:t>
            </a:r>
            <a:r>
              <a:rPr lang="en-US" dirty="0"/>
              <a:t> </a:t>
            </a:r>
            <a:r>
              <a:rPr lang="en-US" dirty="0" err="1"/>
              <a:t>mezuniyet</a:t>
            </a:r>
            <a:r>
              <a:rPr lang="en-US" dirty="0"/>
              <a:t> </a:t>
            </a:r>
            <a:r>
              <a:rPr lang="en-US" dirty="0" err="1"/>
              <a:t>öncesi</a:t>
            </a:r>
            <a:r>
              <a:rPr lang="en-US" dirty="0"/>
              <a:t> </a:t>
            </a:r>
            <a:r>
              <a:rPr lang="en-US" dirty="0" err="1"/>
              <a:t>eğitim</a:t>
            </a:r>
            <a:r>
              <a:rPr lang="en-US" dirty="0"/>
              <a:t> </a:t>
            </a:r>
            <a:r>
              <a:rPr lang="en-US" dirty="0" err="1"/>
              <a:t>programının</a:t>
            </a:r>
            <a:r>
              <a:rPr lang="en-US" dirty="0"/>
              <a:t> </a:t>
            </a:r>
            <a:r>
              <a:rPr lang="en-US" dirty="0" err="1"/>
              <a:t>amac</a:t>
            </a:r>
            <a:r>
              <a:rPr lang="en-US" dirty="0"/>
              <a:t>̧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hedefleri</a:t>
            </a:r>
            <a:r>
              <a:rPr lang="en-US" dirty="0"/>
              <a:t>, tıp </a:t>
            </a:r>
            <a:r>
              <a:rPr lang="en-US" dirty="0" err="1"/>
              <a:t>eğitimi</a:t>
            </a:r>
            <a:r>
              <a:rPr lang="en-US" dirty="0"/>
              <a:t> </a:t>
            </a:r>
            <a:r>
              <a:rPr lang="en-US" dirty="0" err="1"/>
              <a:t>sürecini</a:t>
            </a:r>
            <a:r>
              <a:rPr lang="en-US" dirty="0"/>
              <a:t>, </a:t>
            </a:r>
            <a:r>
              <a:rPr lang="en-US" dirty="0" err="1"/>
              <a:t>hekimin</a:t>
            </a:r>
            <a:r>
              <a:rPr lang="en-US" dirty="0"/>
              <a:t> </a:t>
            </a:r>
            <a:r>
              <a:rPr lang="en-US" dirty="0" err="1"/>
              <a:t>toplumdaki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sorumluluklarını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getirmesine</a:t>
            </a:r>
            <a:r>
              <a:rPr lang="en-US" dirty="0"/>
              <a:t> </a:t>
            </a:r>
            <a:r>
              <a:rPr lang="en-US" dirty="0" err="1"/>
              <a:t>yönelik</a:t>
            </a:r>
            <a:r>
              <a:rPr lang="en-US" dirty="0"/>
              <a:t> </a:t>
            </a:r>
            <a:r>
              <a:rPr lang="en-US" dirty="0" err="1"/>
              <a:t>yetkinlikleri</a:t>
            </a:r>
            <a:r>
              <a:rPr lang="en-US" dirty="0"/>
              <a:t> </a:t>
            </a:r>
            <a:r>
              <a:rPr lang="en-US" dirty="0" err="1"/>
              <a:t>kapsayacak</a:t>
            </a:r>
            <a:r>
              <a:rPr lang="en-US" dirty="0"/>
              <a:t> </a:t>
            </a:r>
            <a:r>
              <a:rPr lang="en-US" dirty="0" err="1"/>
              <a:t>şekilde</a:t>
            </a:r>
            <a:r>
              <a:rPr lang="en-US" dirty="0"/>
              <a:t> </a:t>
            </a:r>
            <a:r>
              <a:rPr lang="en-US" dirty="0" err="1"/>
              <a:t>tanımlanmalıdır</a:t>
            </a:r>
            <a:r>
              <a:rPr lang="en-US" dirty="0"/>
              <a:t>. </a:t>
            </a:r>
          </a:p>
          <a:p>
            <a:r>
              <a:rPr lang="en-US" dirty="0"/>
              <a:t>TS.1.3.1. Tıp </a:t>
            </a:r>
            <a:r>
              <a:rPr lang="en-US" dirty="0" err="1"/>
              <a:t>fakülteleri</a:t>
            </a:r>
            <a:r>
              <a:rPr lang="en-US" dirty="0"/>
              <a:t> </a:t>
            </a:r>
            <a:r>
              <a:rPr lang="en-US" dirty="0" err="1"/>
              <a:t>eğitim</a:t>
            </a:r>
            <a:r>
              <a:rPr lang="en-US" dirty="0"/>
              <a:t> </a:t>
            </a:r>
            <a:r>
              <a:rPr lang="en-US" dirty="0" err="1"/>
              <a:t>programlarında</a:t>
            </a:r>
            <a:r>
              <a:rPr lang="en-US" dirty="0"/>
              <a:t> </a:t>
            </a:r>
            <a:r>
              <a:rPr lang="en-US" dirty="0" err="1"/>
              <a:t>fakültenin</a:t>
            </a:r>
            <a:r>
              <a:rPr lang="en-US" dirty="0"/>
              <a:t> </a:t>
            </a:r>
            <a:r>
              <a:rPr lang="en-US" dirty="0" err="1"/>
              <a:t>kurumsal</a:t>
            </a:r>
            <a:r>
              <a:rPr lang="en-US" dirty="0"/>
              <a:t> </a:t>
            </a:r>
            <a:r>
              <a:rPr lang="en-US" dirty="0" err="1"/>
              <a:t>hedefleri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önceliklerinin</a:t>
            </a:r>
            <a:r>
              <a:rPr lang="en-US" dirty="0"/>
              <a:t> </a:t>
            </a:r>
            <a:r>
              <a:rPr lang="en-US" dirty="0" err="1"/>
              <a:t>yanı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 </a:t>
            </a:r>
            <a:r>
              <a:rPr lang="en-US" dirty="0" err="1"/>
              <a:t>güncel</a:t>
            </a:r>
            <a:r>
              <a:rPr lang="en-US" dirty="0"/>
              <a:t> </a:t>
            </a:r>
            <a:r>
              <a:rPr lang="en-US" dirty="0" err="1"/>
              <a:t>ulusal</a:t>
            </a:r>
            <a:r>
              <a:rPr lang="en-US" dirty="0"/>
              <a:t> </a:t>
            </a:r>
            <a:r>
              <a:rPr lang="en-US" dirty="0" err="1"/>
              <a:t>çekirdek</a:t>
            </a:r>
            <a:r>
              <a:rPr lang="en-US" dirty="0"/>
              <a:t> </a:t>
            </a:r>
            <a:r>
              <a:rPr lang="en-US" dirty="0" err="1"/>
              <a:t>müfredata</a:t>
            </a:r>
            <a:r>
              <a:rPr lang="en-US" dirty="0"/>
              <a:t> (UÇEP) </a:t>
            </a:r>
            <a:r>
              <a:rPr lang="en-US" dirty="0" err="1"/>
              <a:t>uygunluğu</a:t>
            </a:r>
            <a:r>
              <a:rPr lang="en-US" dirty="0"/>
              <a:t>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sağlamalıdır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GS.2.2.1.Tıp </a:t>
            </a:r>
            <a:r>
              <a:rPr lang="en-US" dirty="0" err="1"/>
              <a:t>fakülteleri</a:t>
            </a:r>
            <a:r>
              <a:rPr lang="en-US" dirty="0"/>
              <a:t> </a:t>
            </a:r>
            <a:r>
              <a:rPr lang="en-US" dirty="0" err="1"/>
              <a:t>programlarında</a:t>
            </a:r>
            <a:r>
              <a:rPr lang="en-US" dirty="0"/>
              <a:t> </a:t>
            </a:r>
            <a:r>
              <a:rPr lang="en-US" dirty="0" err="1"/>
              <a:t>öğrenci</a:t>
            </a:r>
            <a:r>
              <a:rPr lang="en-US" dirty="0"/>
              <a:t> </a:t>
            </a:r>
            <a:r>
              <a:rPr lang="en-US" dirty="0" err="1"/>
              <a:t>merkezli</a:t>
            </a:r>
            <a:r>
              <a:rPr lang="en-US" dirty="0"/>
              <a:t> </a:t>
            </a:r>
            <a:r>
              <a:rPr lang="en-US" dirty="0" err="1"/>
              <a:t>eğitim</a:t>
            </a:r>
            <a:r>
              <a:rPr lang="en-US" dirty="0"/>
              <a:t> </a:t>
            </a:r>
            <a:r>
              <a:rPr lang="en-US" dirty="0" err="1"/>
              <a:t>uygulamalarına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vermelidir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687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738"/>
            <a:ext cx="8229600" cy="707741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TS.2.4.1.Tıp </a:t>
            </a:r>
            <a:r>
              <a:rPr lang="en-US" dirty="0" err="1"/>
              <a:t>fakülteleri</a:t>
            </a:r>
            <a:r>
              <a:rPr lang="en-US" dirty="0"/>
              <a:t> </a:t>
            </a:r>
            <a:r>
              <a:rPr lang="en-US" dirty="0" err="1"/>
              <a:t>eğitim</a:t>
            </a:r>
            <a:r>
              <a:rPr lang="en-US" dirty="0"/>
              <a:t> </a:t>
            </a:r>
            <a:r>
              <a:rPr lang="en-US" dirty="0" err="1"/>
              <a:t>programını</a:t>
            </a:r>
            <a:r>
              <a:rPr lang="en-US" dirty="0"/>
              <a:t>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öncelikli</a:t>
            </a:r>
            <a:r>
              <a:rPr lang="en-US" dirty="0"/>
              <a:t> </a:t>
            </a:r>
            <a:r>
              <a:rPr lang="en-US" dirty="0" err="1"/>
              <a:t>sağlık</a:t>
            </a:r>
            <a:r>
              <a:rPr lang="en-US" dirty="0"/>
              <a:t> </a:t>
            </a:r>
            <a:r>
              <a:rPr lang="en-US" dirty="0" err="1" smtClean="0"/>
              <a:t>sorunlarını</a:t>
            </a:r>
            <a:r>
              <a:rPr lang="en-US" dirty="0" smtClean="0"/>
              <a:t> </a:t>
            </a:r>
            <a:r>
              <a:rPr lang="en-US" dirty="0" err="1"/>
              <a:t>içerecek</a:t>
            </a:r>
            <a:r>
              <a:rPr lang="en-US" dirty="0"/>
              <a:t> </a:t>
            </a:r>
            <a:r>
              <a:rPr lang="en-US" dirty="0" err="1"/>
              <a:t>şekilde</a:t>
            </a:r>
            <a:r>
              <a:rPr lang="en-US" dirty="0"/>
              <a:t> </a:t>
            </a:r>
            <a:r>
              <a:rPr lang="en-US" dirty="0" err="1"/>
              <a:t>kurgulamalıdır</a:t>
            </a:r>
            <a:r>
              <a:rPr lang="en-US" dirty="0"/>
              <a:t>. </a:t>
            </a:r>
          </a:p>
          <a:p>
            <a:r>
              <a:rPr lang="en-US" dirty="0" smtClean="0"/>
              <a:t>GS</a:t>
            </a:r>
            <a:r>
              <a:rPr lang="en-US" dirty="0"/>
              <a:t>.2.4.1.Tıp </a:t>
            </a:r>
            <a:r>
              <a:rPr lang="en-US" dirty="0" err="1"/>
              <a:t>fakülteleri</a:t>
            </a:r>
            <a:r>
              <a:rPr lang="en-US" dirty="0"/>
              <a:t> tıp </a:t>
            </a:r>
            <a:r>
              <a:rPr lang="en-US" dirty="0" err="1"/>
              <a:t>eğitimi</a:t>
            </a:r>
            <a:r>
              <a:rPr lang="en-US" dirty="0"/>
              <a:t> </a:t>
            </a:r>
            <a:r>
              <a:rPr lang="en-US" dirty="0" err="1"/>
              <a:t>süresince</a:t>
            </a:r>
            <a:r>
              <a:rPr lang="en-US" dirty="0"/>
              <a:t> </a:t>
            </a:r>
            <a:r>
              <a:rPr lang="en-US" dirty="0" err="1"/>
              <a:t>eğitim</a:t>
            </a:r>
            <a:r>
              <a:rPr lang="en-US" dirty="0"/>
              <a:t> </a:t>
            </a:r>
            <a:r>
              <a:rPr lang="en-US" dirty="0" err="1"/>
              <a:t>etkinliklerinin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kısmını</a:t>
            </a:r>
            <a:r>
              <a:rPr lang="en-US" dirty="0"/>
              <a:t> </a:t>
            </a:r>
            <a:r>
              <a:rPr lang="en-US" dirty="0" err="1"/>
              <a:t>üçüncu</a:t>
            </a:r>
            <a:r>
              <a:rPr lang="en-US" dirty="0"/>
              <a:t>̈ </a:t>
            </a:r>
            <a:r>
              <a:rPr lang="en-US" dirty="0" err="1"/>
              <a:t>basamak</a:t>
            </a:r>
            <a:r>
              <a:rPr lang="en-US" dirty="0"/>
              <a:t> </a:t>
            </a:r>
            <a:r>
              <a:rPr lang="en-US" dirty="0" err="1"/>
              <a:t>dışındaki</a:t>
            </a:r>
            <a:r>
              <a:rPr lang="en-US" dirty="0"/>
              <a:t> </a:t>
            </a:r>
            <a:r>
              <a:rPr lang="en-US" dirty="0" err="1"/>
              <a:t>sağlık</a:t>
            </a:r>
            <a:r>
              <a:rPr lang="en-US" dirty="0"/>
              <a:t> </a:t>
            </a:r>
            <a:r>
              <a:rPr lang="en-US" dirty="0" err="1"/>
              <a:t>kurumlarında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içinde</a:t>
            </a:r>
            <a:r>
              <a:rPr lang="en-US" dirty="0"/>
              <a:t> </a:t>
            </a:r>
            <a:r>
              <a:rPr lang="en-US" dirty="0" err="1"/>
              <a:t>gerçekleştirmelidir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Tıp </a:t>
            </a:r>
            <a:r>
              <a:rPr lang="en-US" i="1" dirty="0" err="1"/>
              <a:t>fakültesinin</a:t>
            </a:r>
            <a:r>
              <a:rPr lang="en-US" i="1" dirty="0"/>
              <a:t> </a:t>
            </a:r>
            <a:r>
              <a:rPr lang="en-US" i="1" dirty="0" err="1"/>
              <a:t>yer</a:t>
            </a:r>
            <a:r>
              <a:rPr lang="en-US" i="1" dirty="0"/>
              <a:t> </a:t>
            </a:r>
            <a:r>
              <a:rPr lang="en-US" i="1" dirty="0" err="1"/>
              <a:t>aldığı</a:t>
            </a:r>
            <a:r>
              <a:rPr lang="en-US" i="1" dirty="0"/>
              <a:t> </a:t>
            </a:r>
            <a:r>
              <a:rPr lang="en-US" i="1" dirty="0" err="1"/>
              <a:t>bölgedeki</a:t>
            </a:r>
            <a:r>
              <a:rPr lang="en-US" i="1" dirty="0"/>
              <a:t> </a:t>
            </a:r>
            <a:r>
              <a:rPr lang="en-US" i="1" dirty="0" err="1"/>
              <a:t>toplumun</a:t>
            </a:r>
            <a:r>
              <a:rPr lang="en-US" i="1" dirty="0"/>
              <a:t> </a:t>
            </a:r>
            <a:r>
              <a:rPr lang="en-US" i="1" dirty="0" err="1"/>
              <a:t>özellikleri</a:t>
            </a:r>
            <a:r>
              <a:rPr lang="en-US" i="1" dirty="0"/>
              <a:t>, </a:t>
            </a:r>
            <a:r>
              <a:rPr lang="en-US" i="1" dirty="0" err="1"/>
              <a:t>yerel</a:t>
            </a:r>
            <a:r>
              <a:rPr lang="en-US" i="1" dirty="0"/>
              <a:t> </a:t>
            </a:r>
            <a:r>
              <a:rPr lang="en-US" i="1" dirty="0" err="1" smtClean="0"/>
              <a:t>sağlık</a:t>
            </a:r>
            <a:r>
              <a:rPr lang="en-US" i="1" dirty="0"/>
              <a:t> </a:t>
            </a:r>
            <a:r>
              <a:rPr lang="en-US" i="1" dirty="0" err="1" smtClean="0"/>
              <a:t>koşulları</a:t>
            </a:r>
            <a:r>
              <a:rPr lang="en-US" i="1" dirty="0"/>
              <a:t>, </a:t>
            </a:r>
            <a:r>
              <a:rPr lang="en-US" i="1" dirty="0" err="1"/>
              <a:t>öncelikleri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beklentileri</a:t>
            </a:r>
            <a:r>
              <a:rPr lang="en-US" i="1" dirty="0"/>
              <a:t> </a:t>
            </a:r>
            <a:r>
              <a:rPr lang="en-US" i="1" dirty="0" err="1"/>
              <a:t>ile</a:t>
            </a:r>
            <a:r>
              <a:rPr lang="en-US" i="1" dirty="0"/>
              <a:t> </a:t>
            </a:r>
            <a:r>
              <a:rPr lang="en-US" i="1" dirty="0" err="1"/>
              <a:t>ilgili</a:t>
            </a:r>
            <a:r>
              <a:rPr lang="en-US" i="1" dirty="0"/>
              <a:t> </a:t>
            </a:r>
            <a:r>
              <a:rPr lang="en-US" i="1" dirty="0" err="1"/>
              <a:t>veriler</a:t>
            </a:r>
            <a:r>
              <a:rPr lang="en-US" i="1" dirty="0"/>
              <a:t> de </a:t>
            </a:r>
            <a:r>
              <a:rPr lang="en-US" i="1" dirty="0" err="1"/>
              <a:t>eğitim</a:t>
            </a:r>
            <a:r>
              <a:rPr lang="en-US" i="1" dirty="0"/>
              <a:t> </a:t>
            </a:r>
            <a:r>
              <a:rPr lang="en-US" i="1" dirty="0" err="1"/>
              <a:t>programı</a:t>
            </a:r>
            <a:r>
              <a:rPr lang="en-US" i="1" dirty="0"/>
              <a:t> </a:t>
            </a:r>
            <a:r>
              <a:rPr lang="en-US" i="1" dirty="0" err="1"/>
              <a:t>planlanırken</a:t>
            </a:r>
            <a:r>
              <a:rPr lang="en-US" i="1" dirty="0"/>
              <a:t> </a:t>
            </a:r>
            <a:r>
              <a:rPr lang="en-US" i="1" dirty="0" err="1"/>
              <a:t>dikkate</a:t>
            </a:r>
            <a:r>
              <a:rPr lang="en-US" i="1" dirty="0"/>
              <a:t> </a:t>
            </a:r>
            <a:r>
              <a:rPr lang="en-US" i="1" dirty="0" err="1"/>
              <a:t>alınmalı</a:t>
            </a:r>
            <a:r>
              <a:rPr lang="en-US" i="1" dirty="0"/>
              <a:t> </a:t>
            </a:r>
            <a:r>
              <a:rPr lang="en-US" i="1" dirty="0" err="1"/>
              <a:t>ya</a:t>
            </a:r>
            <a:r>
              <a:rPr lang="en-US" i="1" dirty="0"/>
              <a:t> da tıp </a:t>
            </a:r>
            <a:r>
              <a:rPr lang="en-US" i="1" dirty="0" err="1"/>
              <a:t>fakültesi</a:t>
            </a:r>
            <a:r>
              <a:rPr lang="en-US" i="1" dirty="0"/>
              <a:t> </a:t>
            </a:r>
            <a:r>
              <a:rPr lang="en-US" i="1" dirty="0" err="1"/>
              <a:t>tarafından</a:t>
            </a:r>
            <a:r>
              <a:rPr lang="en-US" i="1" dirty="0"/>
              <a:t>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verileri</a:t>
            </a:r>
            <a:r>
              <a:rPr lang="en-US" i="1" dirty="0"/>
              <a:t> </a:t>
            </a:r>
            <a:r>
              <a:rPr lang="en-US" i="1" dirty="0" err="1"/>
              <a:t>elde</a:t>
            </a:r>
            <a:r>
              <a:rPr lang="en-US" i="1" dirty="0"/>
              <a:t> </a:t>
            </a:r>
            <a:r>
              <a:rPr lang="en-US" i="1" dirty="0" err="1"/>
              <a:t>etmeye</a:t>
            </a:r>
            <a:r>
              <a:rPr lang="en-US" i="1" dirty="0"/>
              <a:t> </a:t>
            </a:r>
            <a:r>
              <a:rPr lang="en-US" i="1" dirty="0" err="1"/>
              <a:t>yönelik</a:t>
            </a:r>
            <a:r>
              <a:rPr lang="en-US" i="1" dirty="0"/>
              <a:t> </a:t>
            </a:r>
            <a:r>
              <a:rPr lang="en-US" i="1" dirty="0" err="1"/>
              <a:t>çalışmalar</a:t>
            </a:r>
            <a:r>
              <a:rPr lang="en-US" i="1" dirty="0"/>
              <a:t> </a:t>
            </a:r>
            <a:r>
              <a:rPr lang="en-US" i="1" dirty="0" err="1"/>
              <a:t>yürütülmüs</a:t>
            </a:r>
            <a:r>
              <a:rPr lang="en-US" i="1" dirty="0"/>
              <a:t>̧ </a:t>
            </a:r>
            <a:r>
              <a:rPr lang="en-US" i="1" dirty="0" err="1"/>
              <a:t>olmalıdır</a:t>
            </a:r>
            <a:r>
              <a:rPr lang="en-US" i="1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778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GS.2.5.2.Tıp </a:t>
            </a:r>
            <a:r>
              <a:rPr lang="en-US" dirty="0" err="1"/>
              <a:t>fakülteleri</a:t>
            </a:r>
            <a:r>
              <a:rPr lang="en-US" dirty="0"/>
              <a:t> </a:t>
            </a:r>
            <a:r>
              <a:rPr lang="en-US" dirty="0" err="1"/>
              <a:t>eğitim</a:t>
            </a:r>
            <a:r>
              <a:rPr lang="en-US" dirty="0"/>
              <a:t> </a:t>
            </a:r>
            <a:r>
              <a:rPr lang="en-US" dirty="0" err="1"/>
              <a:t>programları</a:t>
            </a:r>
            <a:r>
              <a:rPr lang="en-US" dirty="0"/>
              <a:t>, </a:t>
            </a:r>
            <a:r>
              <a:rPr lang="en-US" dirty="0" err="1"/>
              <a:t>öğrencilerin</a:t>
            </a:r>
            <a:r>
              <a:rPr lang="en-US" dirty="0"/>
              <a:t> tıp </a:t>
            </a:r>
            <a:r>
              <a:rPr lang="en-US" dirty="0" err="1"/>
              <a:t>eğitiminin</a:t>
            </a:r>
            <a:r>
              <a:rPr lang="en-US" dirty="0"/>
              <a:t>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dönemlerinde</a:t>
            </a:r>
            <a:r>
              <a:rPr lang="en-US" dirty="0"/>
              <a:t> hasta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sağlık</a:t>
            </a:r>
            <a:r>
              <a:rPr lang="en-US" dirty="0"/>
              <a:t> </a:t>
            </a:r>
            <a:r>
              <a:rPr lang="en-US" dirty="0" err="1"/>
              <a:t>sorunlarıyla</a:t>
            </a:r>
            <a:r>
              <a:rPr lang="en-US" dirty="0"/>
              <a:t> </a:t>
            </a:r>
            <a:r>
              <a:rPr lang="en-US" dirty="0" err="1"/>
              <a:t>karşılaşmasını</a:t>
            </a:r>
            <a:r>
              <a:rPr lang="en-US" dirty="0"/>
              <a:t> </a:t>
            </a:r>
            <a:r>
              <a:rPr lang="en-US" dirty="0" err="1"/>
              <a:t>sağlamalıdır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i="1" dirty="0"/>
              <a:t>Tıp </a:t>
            </a:r>
            <a:r>
              <a:rPr lang="en-US" i="1" dirty="0" err="1"/>
              <a:t>eğitimi</a:t>
            </a:r>
            <a:r>
              <a:rPr lang="en-US" i="1" dirty="0"/>
              <a:t> </a:t>
            </a:r>
            <a:r>
              <a:rPr lang="en-US" i="1" dirty="0" err="1"/>
              <a:t>süresince</a:t>
            </a:r>
            <a:r>
              <a:rPr lang="en-US" i="1" dirty="0"/>
              <a:t> </a:t>
            </a:r>
            <a:r>
              <a:rPr lang="en-US" i="1" dirty="0" err="1"/>
              <a:t>erken</a:t>
            </a:r>
            <a:r>
              <a:rPr lang="en-US" i="1" dirty="0"/>
              <a:t> </a:t>
            </a:r>
            <a:r>
              <a:rPr lang="en-US" i="1" dirty="0" err="1"/>
              <a:t>dönemde</a:t>
            </a:r>
            <a:r>
              <a:rPr lang="en-US" i="1" dirty="0"/>
              <a:t> </a:t>
            </a:r>
            <a:r>
              <a:rPr lang="en-US" i="1" dirty="0" err="1"/>
              <a:t>kliniğe</a:t>
            </a:r>
            <a:r>
              <a:rPr lang="en-US" i="1" dirty="0"/>
              <a:t> </a:t>
            </a:r>
            <a:r>
              <a:rPr lang="en-US" i="1" dirty="0" err="1"/>
              <a:t>giris</a:t>
            </a:r>
            <a:r>
              <a:rPr lang="en-US" i="1" dirty="0"/>
              <a:t>̧ </a:t>
            </a:r>
            <a:r>
              <a:rPr lang="en-US" i="1" dirty="0" err="1"/>
              <a:t>uygulamaları</a:t>
            </a:r>
            <a:r>
              <a:rPr lang="en-US" i="1" dirty="0"/>
              <a:t> </a:t>
            </a:r>
            <a:r>
              <a:rPr lang="en-US" i="1" dirty="0" err="1"/>
              <a:t>vs</a:t>
            </a:r>
            <a:r>
              <a:rPr lang="en-US" i="1" dirty="0"/>
              <a:t> </a:t>
            </a:r>
            <a:r>
              <a:rPr lang="en-US" i="1" dirty="0" err="1"/>
              <a:t>gibi</a:t>
            </a:r>
            <a:r>
              <a:rPr lang="en-US" i="1" dirty="0"/>
              <a:t> </a:t>
            </a:r>
            <a:r>
              <a:rPr lang="en-US" i="1" dirty="0" err="1"/>
              <a:t>etkinliklerle</a:t>
            </a:r>
            <a:r>
              <a:rPr lang="en-US" i="1" dirty="0"/>
              <a:t> hasta/</a:t>
            </a:r>
            <a:r>
              <a:rPr lang="en-US" i="1" dirty="0" err="1"/>
              <a:t>simüle</a:t>
            </a:r>
            <a:r>
              <a:rPr lang="en-US" i="1" dirty="0"/>
              <a:t> hasta </a:t>
            </a:r>
            <a:r>
              <a:rPr lang="en-US" i="1" dirty="0" err="1"/>
              <a:t>ile</a:t>
            </a:r>
            <a:r>
              <a:rPr lang="en-US" i="1" dirty="0"/>
              <a:t> </a:t>
            </a:r>
            <a:r>
              <a:rPr lang="en-US" i="1" dirty="0" err="1"/>
              <a:t>temas</a:t>
            </a:r>
            <a:r>
              <a:rPr lang="en-US" i="1" dirty="0"/>
              <a:t> </a:t>
            </a:r>
            <a:r>
              <a:rPr lang="en-US" i="1" dirty="0" err="1"/>
              <a:t>sağlanmalı</a:t>
            </a:r>
            <a:r>
              <a:rPr lang="en-US" i="1" dirty="0"/>
              <a:t>, </a:t>
            </a:r>
            <a:r>
              <a:rPr lang="en-US" i="1" dirty="0" err="1"/>
              <a:t>hastalıklardan</a:t>
            </a:r>
            <a:r>
              <a:rPr lang="en-US" i="1" dirty="0"/>
              <a:t> </a:t>
            </a:r>
            <a:r>
              <a:rPr lang="en-US" i="1" dirty="0" err="1"/>
              <a:t>korunma</a:t>
            </a:r>
            <a:r>
              <a:rPr lang="en-US" i="1" dirty="0"/>
              <a:t>, </a:t>
            </a:r>
            <a:r>
              <a:rPr lang="en-US" i="1" dirty="0" err="1"/>
              <a:t>sağlığın</a:t>
            </a:r>
            <a:r>
              <a:rPr lang="en-US" i="1" dirty="0"/>
              <a:t> </a:t>
            </a:r>
            <a:r>
              <a:rPr lang="en-US" i="1" dirty="0" err="1"/>
              <a:t>geliştirilmesi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hasta </a:t>
            </a:r>
            <a:r>
              <a:rPr lang="en-US" i="1" dirty="0" err="1"/>
              <a:t>hizmeti</a:t>
            </a:r>
            <a:r>
              <a:rPr lang="en-US" i="1" dirty="0"/>
              <a:t> </a:t>
            </a:r>
            <a:r>
              <a:rPr lang="en-US" i="1" dirty="0" err="1"/>
              <a:t>konularında</a:t>
            </a:r>
            <a:r>
              <a:rPr lang="en-US" i="1" dirty="0"/>
              <a:t> </a:t>
            </a:r>
            <a:r>
              <a:rPr lang="en-US" i="1" dirty="0" err="1"/>
              <a:t>gerekli</a:t>
            </a:r>
            <a:r>
              <a:rPr lang="en-US" i="1" dirty="0"/>
              <a:t> </a:t>
            </a:r>
            <a:r>
              <a:rPr lang="en-US" i="1" dirty="0" err="1"/>
              <a:t>sorumluluklar</a:t>
            </a:r>
            <a:r>
              <a:rPr lang="en-US" i="1" dirty="0"/>
              <a:t> </a:t>
            </a:r>
            <a:r>
              <a:rPr lang="en-US" i="1" dirty="0" err="1"/>
              <a:t>verilmelidir</a:t>
            </a:r>
            <a:r>
              <a:rPr lang="en-US" i="1" dirty="0"/>
              <a:t>. </a:t>
            </a:r>
            <a:r>
              <a:rPr lang="en-US" i="1" dirty="0" err="1"/>
              <a:t>Diğer</a:t>
            </a:r>
            <a:r>
              <a:rPr lang="en-US" i="1" dirty="0"/>
              <a:t> </a:t>
            </a:r>
            <a:r>
              <a:rPr lang="en-US" i="1" dirty="0" err="1"/>
              <a:t>sağlık</a:t>
            </a:r>
            <a:r>
              <a:rPr lang="en-US" i="1" dirty="0"/>
              <a:t> </a:t>
            </a:r>
            <a:r>
              <a:rPr lang="en-US" i="1" dirty="0" err="1"/>
              <a:t>çalışanları</a:t>
            </a:r>
            <a:r>
              <a:rPr lang="en-US" i="1" dirty="0"/>
              <a:t> </a:t>
            </a:r>
            <a:r>
              <a:rPr lang="en-US" i="1" dirty="0" err="1"/>
              <a:t>ile</a:t>
            </a:r>
            <a:r>
              <a:rPr lang="en-US" i="1" dirty="0"/>
              <a:t> </a:t>
            </a:r>
            <a:r>
              <a:rPr lang="en-US" i="1" dirty="0" err="1"/>
              <a:t>ekip</a:t>
            </a:r>
            <a:r>
              <a:rPr lang="en-US" i="1" dirty="0"/>
              <a:t> </a:t>
            </a:r>
            <a:r>
              <a:rPr lang="en-US" i="1" dirty="0" err="1"/>
              <a:t>çalışması</a:t>
            </a:r>
            <a:r>
              <a:rPr lang="en-US" i="1" dirty="0"/>
              <a:t> </a:t>
            </a:r>
            <a:r>
              <a:rPr lang="en-US" i="1" dirty="0" err="1"/>
              <a:t>deneyimi</a:t>
            </a:r>
            <a:r>
              <a:rPr lang="en-US" i="1" dirty="0"/>
              <a:t> </a:t>
            </a:r>
            <a:r>
              <a:rPr lang="en-US" i="1" dirty="0" err="1"/>
              <a:t>kazanabilmesi</a:t>
            </a:r>
            <a:r>
              <a:rPr lang="en-US" i="1" dirty="0"/>
              <a:t> </a:t>
            </a:r>
            <a:r>
              <a:rPr lang="en-US" i="1" dirty="0" err="1"/>
              <a:t>için</a:t>
            </a:r>
            <a:r>
              <a:rPr lang="en-US" i="1" dirty="0"/>
              <a:t> </a:t>
            </a:r>
            <a:r>
              <a:rPr lang="en-US" i="1" dirty="0" err="1"/>
              <a:t>Aile</a:t>
            </a:r>
            <a:r>
              <a:rPr lang="en-US" i="1" dirty="0"/>
              <a:t> </a:t>
            </a:r>
            <a:r>
              <a:rPr lang="en-US" i="1" dirty="0" err="1"/>
              <a:t>Sağlığı</a:t>
            </a:r>
            <a:r>
              <a:rPr lang="en-US" i="1" dirty="0"/>
              <a:t> </a:t>
            </a:r>
            <a:r>
              <a:rPr lang="en-US" i="1" dirty="0" err="1"/>
              <a:t>Merkezi</a:t>
            </a:r>
            <a:r>
              <a:rPr lang="en-US" i="1" dirty="0"/>
              <a:t>, </a:t>
            </a:r>
            <a:r>
              <a:rPr lang="en-US" i="1" dirty="0" err="1"/>
              <a:t>Toplum</a:t>
            </a:r>
            <a:r>
              <a:rPr lang="en-US" i="1" dirty="0"/>
              <a:t> </a:t>
            </a:r>
            <a:r>
              <a:rPr lang="en-US" i="1" dirty="0" err="1"/>
              <a:t>Sağlığı</a:t>
            </a:r>
            <a:r>
              <a:rPr lang="en-US" i="1" dirty="0"/>
              <a:t> </a:t>
            </a:r>
            <a:r>
              <a:rPr lang="en-US" i="1" dirty="0" err="1"/>
              <a:t>Merkezi</a:t>
            </a:r>
            <a:r>
              <a:rPr lang="en-US" i="1" dirty="0"/>
              <a:t> </a:t>
            </a:r>
            <a:r>
              <a:rPr lang="en-US" i="1" dirty="0" err="1"/>
              <a:t>gibi</a:t>
            </a:r>
            <a:r>
              <a:rPr lang="en-US" i="1" dirty="0"/>
              <a:t> </a:t>
            </a:r>
            <a:r>
              <a:rPr lang="en-US" i="1" dirty="0" err="1"/>
              <a:t>birinci</a:t>
            </a:r>
            <a:r>
              <a:rPr lang="en-US" i="1" dirty="0"/>
              <a:t> </a:t>
            </a:r>
            <a:r>
              <a:rPr lang="en-US" i="1" dirty="0" err="1"/>
              <a:t>basamakta</a:t>
            </a:r>
            <a:r>
              <a:rPr lang="en-US" i="1" dirty="0"/>
              <a:t> </a:t>
            </a:r>
            <a:r>
              <a:rPr lang="en-US" i="1" dirty="0" err="1"/>
              <a:t>çalışma</a:t>
            </a:r>
            <a:r>
              <a:rPr lang="en-US" i="1" dirty="0"/>
              <a:t> </a:t>
            </a:r>
            <a:r>
              <a:rPr lang="en-US" i="1" dirty="0" err="1"/>
              <a:t>olanağı</a:t>
            </a:r>
            <a:r>
              <a:rPr lang="en-US" i="1" dirty="0"/>
              <a:t> </a:t>
            </a:r>
            <a:r>
              <a:rPr lang="en-US" i="1" dirty="0" err="1"/>
              <a:t>hazırlanmalıdır</a:t>
            </a:r>
            <a:r>
              <a:rPr lang="en-US" i="1" dirty="0"/>
              <a:t>. 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77846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GS.7.1.1. Tıp </a:t>
            </a:r>
            <a:r>
              <a:rPr lang="en-US" dirty="0" err="1"/>
              <a:t>fakülteleri</a:t>
            </a:r>
            <a:r>
              <a:rPr lang="en-US" dirty="0"/>
              <a:t> </a:t>
            </a:r>
            <a:r>
              <a:rPr lang="en-US" dirty="0" err="1"/>
              <a:t>eğitim</a:t>
            </a:r>
            <a:r>
              <a:rPr lang="en-US" dirty="0"/>
              <a:t> </a:t>
            </a:r>
            <a:r>
              <a:rPr lang="en-US" dirty="0" err="1"/>
              <a:t>programlarında</a:t>
            </a:r>
            <a:r>
              <a:rPr lang="en-US" dirty="0"/>
              <a:t> </a:t>
            </a:r>
            <a:r>
              <a:rPr lang="en-US" dirty="0" err="1"/>
              <a:t>topluma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tıp </a:t>
            </a:r>
            <a:r>
              <a:rPr lang="en-US" dirty="0" err="1"/>
              <a:t>eğitimi</a:t>
            </a:r>
            <a:r>
              <a:rPr lang="en-US" dirty="0"/>
              <a:t> </a:t>
            </a:r>
            <a:r>
              <a:rPr lang="en-US" dirty="0" err="1"/>
              <a:t>uygulamalarının</a:t>
            </a:r>
            <a:r>
              <a:rPr lang="en-US" dirty="0"/>
              <a:t> </a:t>
            </a:r>
            <a:r>
              <a:rPr lang="en-US" dirty="0" err="1"/>
              <a:t>gerçekleştirilebileceği</a:t>
            </a:r>
            <a:r>
              <a:rPr lang="en-US" dirty="0"/>
              <a:t> </a:t>
            </a:r>
            <a:r>
              <a:rPr lang="en-US" dirty="0" err="1"/>
              <a:t>öğrenme</a:t>
            </a:r>
            <a:r>
              <a:rPr lang="en-US" dirty="0"/>
              <a:t> </a:t>
            </a:r>
            <a:r>
              <a:rPr lang="en-US" dirty="0" err="1"/>
              <a:t>ortamlarıyla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olanakları</a:t>
            </a:r>
            <a:r>
              <a:rPr lang="en-US" dirty="0"/>
              <a:t> </a:t>
            </a:r>
            <a:r>
              <a:rPr lang="en-US" dirty="0" err="1"/>
              <a:t>yaratmalı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geliştirmelidirler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470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45758" y="256151"/>
            <a:ext cx="4296819" cy="954107"/>
          </a:xfrm>
          <a:prstGeom prst="rect">
            <a:avLst/>
          </a:prstGeom>
          <a:solidFill>
            <a:srgbClr val="6600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Tıp </a:t>
            </a:r>
            <a:r>
              <a:rPr lang="en-US" sz="2800" dirty="0" err="1" smtClean="0">
                <a:solidFill>
                  <a:schemeClr val="bg1"/>
                </a:solidFill>
              </a:rPr>
              <a:t>eğitimi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toplum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açısından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önemli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bir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öge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9585" y="1600200"/>
            <a:ext cx="4739173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FF"/>
                </a:solidFill>
              </a:rPr>
              <a:t>Toplumun</a:t>
            </a:r>
            <a:r>
              <a:rPr lang="en-US" sz="2800" dirty="0" smtClean="0">
                <a:solidFill>
                  <a:srgbClr val="FFFFFF"/>
                </a:solidFill>
              </a:rPr>
              <a:t> tıp </a:t>
            </a:r>
            <a:r>
              <a:rPr lang="en-US" sz="2800" dirty="0" err="1" smtClean="0">
                <a:solidFill>
                  <a:srgbClr val="FFFFFF"/>
                </a:solidFill>
              </a:rPr>
              <a:t>fakültesine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bakışı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4454" y="2790117"/>
            <a:ext cx="3726476" cy="954107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FFFF"/>
                </a:solidFill>
              </a:rPr>
              <a:t>Bireysel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toplumsal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2800" dirty="0" err="1" smtClean="0">
                <a:solidFill>
                  <a:srgbClr val="FFFFFF"/>
                </a:solidFill>
              </a:rPr>
              <a:t>gereksinimleri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karşılama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4387" y="4221143"/>
            <a:ext cx="6866959" cy="1384995"/>
          </a:xfrm>
          <a:prstGeom prst="rect">
            <a:avLst/>
          </a:prstGeom>
          <a:solidFill>
            <a:srgbClr val="00009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FFFF"/>
                </a:solidFill>
              </a:rPr>
              <a:t>Toplum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sistemi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ile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işbirliği</a:t>
            </a:r>
            <a:r>
              <a:rPr lang="en-US" sz="2800" dirty="0" smtClean="0">
                <a:solidFill>
                  <a:srgbClr val="FFFFFF"/>
                </a:solidFill>
              </a:rPr>
              <a:t>:</a:t>
            </a:r>
          </a:p>
          <a:p>
            <a:pPr algn="ctr"/>
            <a:r>
              <a:rPr lang="en-US" sz="2800" dirty="0" err="1" smtClean="0">
                <a:solidFill>
                  <a:srgbClr val="FFFFFF"/>
                </a:solidFill>
              </a:rPr>
              <a:t>Toplumun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sağlık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gereksinimlerini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belirleme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2800" dirty="0" err="1">
                <a:solidFill>
                  <a:srgbClr val="FFFFFF"/>
                </a:solidFill>
              </a:rPr>
              <a:t>u</a:t>
            </a:r>
            <a:r>
              <a:rPr lang="en-US" sz="2800" dirty="0" err="1" smtClean="0">
                <a:solidFill>
                  <a:srgbClr val="FFFFFF"/>
                </a:solidFill>
              </a:rPr>
              <a:t>ygun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tepkiyi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 err="1" smtClean="0">
                <a:solidFill>
                  <a:srgbClr val="FFFFFF"/>
                </a:solidFill>
              </a:rPr>
              <a:t>verme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914400" y="588420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err="1" smtClean="0"/>
              <a:t>Abdalla</a:t>
            </a:r>
            <a:r>
              <a:rPr lang="en-US" sz="1600" dirty="0" smtClean="0"/>
              <a:t> ME JCSAA 2014, </a:t>
            </a:r>
            <a:r>
              <a:rPr lang="en-US" sz="1600" dirty="0" err="1" smtClean="0"/>
              <a:t>www.aabri.com</a:t>
            </a:r>
            <a:r>
              <a:rPr lang="en-US" sz="1600" dirty="0" smtClean="0"/>
              <a:t>/manuscripts/131505.pdf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26989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Tıp </a:t>
            </a:r>
            <a:r>
              <a:rPr lang="en-US" dirty="0" err="1" smtClean="0"/>
              <a:t>Eğitimi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4083" y="1667835"/>
            <a:ext cx="8814844" cy="4031873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FFFF"/>
                </a:solidFill>
              </a:rPr>
              <a:t>İnsanları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bütünsel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bir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yaklaşımla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sosyal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ortamlarında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değerlendiren</a:t>
            </a:r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err="1" smtClean="0">
                <a:solidFill>
                  <a:srgbClr val="FFFFFF"/>
                </a:solidFill>
              </a:rPr>
              <a:t>Sağlığın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belirleyicilerinin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farkına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varan</a:t>
            </a:r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err="1" smtClean="0">
                <a:solidFill>
                  <a:srgbClr val="FFFFFF"/>
                </a:solidFill>
              </a:rPr>
              <a:t>Hizmet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sunulan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toplum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sağlığının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eğitim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ile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düzeltilmesine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duyarlı</a:t>
            </a:r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err="1" smtClean="0">
                <a:solidFill>
                  <a:srgbClr val="FFFFFF"/>
                </a:solidFill>
              </a:rPr>
              <a:t>Sağlık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sistemi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içinde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çalışan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ve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toplumun</a:t>
            </a:r>
            <a:r>
              <a:rPr lang="en-US" sz="3200" dirty="0" smtClean="0">
                <a:solidFill>
                  <a:srgbClr val="FFFFFF"/>
                </a:solidFill>
              </a:rPr>
              <a:t>  </a:t>
            </a:r>
            <a:r>
              <a:rPr lang="en-US" sz="3200" dirty="0" err="1" smtClean="0">
                <a:solidFill>
                  <a:srgbClr val="FFFFFF"/>
                </a:solidFill>
              </a:rPr>
              <a:t>gereksinimlerinin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karşılayan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</a:p>
          <a:p>
            <a:r>
              <a:rPr lang="en-US" sz="3200" dirty="0" err="1" smtClean="0">
                <a:solidFill>
                  <a:srgbClr val="FFFFFF"/>
                </a:solidFill>
              </a:rPr>
              <a:t>Sağlığın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korunması</a:t>
            </a:r>
            <a:r>
              <a:rPr lang="en-US" sz="3200" dirty="0" smtClean="0">
                <a:solidFill>
                  <a:srgbClr val="FFFFFF"/>
                </a:solidFill>
              </a:rPr>
              <a:t> / </a:t>
            </a:r>
            <a:r>
              <a:rPr lang="en-US" sz="3200" dirty="0" err="1" smtClean="0">
                <a:solidFill>
                  <a:srgbClr val="FFFFFF"/>
                </a:solidFill>
              </a:rPr>
              <a:t>geliştirilmesini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önceleyen</a:t>
            </a:r>
            <a:endParaRPr lang="en-US" sz="3200" dirty="0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94460" y="6220742"/>
            <a:ext cx="4865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Mennin</a:t>
            </a:r>
            <a:r>
              <a:rPr lang="en-US" sz="2000" dirty="0" smtClean="0"/>
              <a:t> S, </a:t>
            </a:r>
            <a:r>
              <a:rPr lang="en-US" sz="2000" dirty="0" err="1" smtClean="0"/>
              <a:t>Mennin</a:t>
            </a:r>
            <a:r>
              <a:rPr lang="en-US" sz="2000" dirty="0" smtClean="0"/>
              <a:t> RP </a:t>
            </a:r>
            <a:r>
              <a:rPr lang="en-US" sz="2000" dirty="0" err="1" smtClean="0"/>
              <a:t>Clin</a:t>
            </a:r>
            <a:r>
              <a:rPr lang="en-US" sz="2000" dirty="0" smtClean="0"/>
              <a:t> Teac 2006;3:90-96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14295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Tıp </a:t>
            </a:r>
            <a:r>
              <a:rPr lang="en-US" dirty="0" err="1"/>
              <a:t>E</a:t>
            </a:r>
            <a:r>
              <a:rPr lang="en-US" dirty="0" err="1" smtClean="0"/>
              <a:t>ğitimi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İyi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oluşmasında</a:t>
            </a:r>
            <a:r>
              <a:rPr lang="en-US" dirty="0" smtClean="0"/>
              <a:t> </a:t>
            </a:r>
            <a:r>
              <a:rPr lang="en-US" dirty="0" err="1" smtClean="0"/>
              <a:t>temeldir</a:t>
            </a:r>
            <a:endParaRPr lang="en-US" dirty="0"/>
          </a:p>
          <a:p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hastalık</a:t>
            </a:r>
            <a:r>
              <a:rPr lang="en-US" dirty="0" smtClean="0"/>
              <a:t> </a:t>
            </a:r>
            <a:r>
              <a:rPr lang="en-US" dirty="0" err="1" smtClean="0"/>
              <a:t>kavramlarının</a:t>
            </a:r>
            <a:r>
              <a:rPr lang="en-US" dirty="0" smtClean="0"/>
              <a:t> </a:t>
            </a:r>
            <a:r>
              <a:rPr lang="en-US" dirty="0" err="1" smtClean="0"/>
              <a:t>etkisiyle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r>
              <a:rPr lang="en-US" dirty="0" smtClean="0"/>
              <a:t> </a:t>
            </a:r>
            <a:r>
              <a:rPr lang="en-US" dirty="0" err="1" smtClean="0"/>
              <a:t>yaşamıştır</a:t>
            </a:r>
            <a:r>
              <a:rPr lang="is-IS" dirty="0" smtClean="0"/>
              <a:t>… değişimin nedeni sağlık hizmet sunumundaki maliyet artışı ve eşitsizlikler</a:t>
            </a:r>
          </a:p>
          <a:p>
            <a:r>
              <a:rPr lang="is-IS" dirty="0" smtClean="0"/>
              <a:t>Hastalık-eğilimli/odaklı hekim yetiştirme...yüksek teknoloji ortamında eğitim </a:t>
            </a:r>
          </a:p>
          <a:p>
            <a:r>
              <a:rPr lang="is-IS" dirty="0" smtClean="0"/>
              <a:t>Sağlığın korunması ve koruyucu hekimlik yerine tedavi edici sağlık sistemine artmış kaynak ayırımı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315108" y="6363022"/>
            <a:ext cx="4593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Aziz A </a:t>
            </a:r>
            <a:r>
              <a:rPr lang="en-US" dirty="0" err="1" smtClean="0"/>
              <a:t>ve</a:t>
            </a:r>
            <a:r>
              <a:rPr lang="en-US" dirty="0" smtClean="0"/>
              <a:t> ark J Pak Med </a:t>
            </a:r>
            <a:r>
              <a:rPr lang="en-US" dirty="0" err="1" smtClean="0"/>
              <a:t>Assoc</a:t>
            </a:r>
            <a:r>
              <a:rPr lang="en-US" dirty="0" smtClean="0"/>
              <a:t> 2006;56:313-316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595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468313" y="260350"/>
            <a:ext cx="80724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AU" sz="3200" dirty="0"/>
              <a:t>Tıp </a:t>
            </a:r>
            <a:r>
              <a:rPr lang="en-AU" sz="3200" dirty="0" err="1"/>
              <a:t>eğitimi</a:t>
            </a:r>
            <a:r>
              <a:rPr lang="en-AU" sz="3200" dirty="0"/>
              <a:t> tıp </a:t>
            </a:r>
            <a:r>
              <a:rPr lang="en-AU" sz="3200" dirty="0" err="1"/>
              <a:t>fakültesine</a:t>
            </a:r>
            <a:r>
              <a:rPr lang="en-AU" sz="3200" dirty="0"/>
              <a:t> </a:t>
            </a:r>
          </a:p>
          <a:p>
            <a:pPr algn="ctr"/>
            <a:r>
              <a:rPr lang="en-AU" sz="3200" dirty="0" err="1"/>
              <a:t>girişle</a:t>
            </a:r>
            <a:r>
              <a:rPr lang="en-AU" sz="3200" dirty="0"/>
              <a:t> </a:t>
            </a:r>
            <a:r>
              <a:rPr lang="en-AU" sz="3200" dirty="0" err="1"/>
              <a:t>başlayan</a:t>
            </a:r>
            <a:r>
              <a:rPr lang="en-AU" sz="3200" dirty="0"/>
              <a:t> </a:t>
            </a:r>
            <a:r>
              <a:rPr lang="en-AU" sz="3200" dirty="0" err="1" smtClean="0"/>
              <a:t>ve</a:t>
            </a:r>
            <a:endParaRPr lang="en-AU" sz="3200" dirty="0"/>
          </a:p>
          <a:p>
            <a:pPr algn="ctr"/>
            <a:r>
              <a:rPr lang="en-AU" sz="3200" dirty="0" err="1"/>
              <a:t>yaşam</a:t>
            </a:r>
            <a:r>
              <a:rPr lang="en-AU" sz="3200" dirty="0"/>
              <a:t> </a:t>
            </a:r>
            <a:r>
              <a:rPr lang="en-AU" sz="3200" dirty="0" err="1"/>
              <a:t>boyu</a:t>
            </a:r>
            <a:r>
              <a:rPr lang="en-AU" sz="3200" dirty="0"/>
              <a:t> </a:t>
            </a:r>
            <a:r>
              <a:rPr lang="en-AU" sz="3200" dirty="0" err="1"/>
              <a:t>bir</a:t>
            </a:r>
            <a:r>
              <a:rPr lang="en-AU" sz="3200" dirty="0"/>
              <a:t> </a:t>
            </a:r>
            <a:r>
              <a:rPr lang="en-AU" sz="3200" dirty="0" err="1"/>
              <a:t>eğitimdir</a:t>
            </a:r>
            <a:r>
              <a:rPr lang="en-AU" sz="3200" dirty="0"/>
              <a:t>  </a:t>
            </a:r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73025" y="3141663"/>
            <a:ext cx="9036050" cy="2062162"/>
          </a:xfrm>
          <a:prstGeom prst="rect">
            <a:avLst/>
          </a:prstGeom>
          <a:solidFill>
            <a:srgbClr val="00009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tr-TR" sz="3200">
                <a:solidFill>
                  <a:srgbClr val="FFFFFF"/>
                </a:solidFill>
              </a:rPr>
              <a:t>Amacı sağlığın gelişmesini sağlayan ve koruyan,</a:t>
            </a:r>
          </a:p>
          <a:p>
            <a:pPr algn="ctr"/>
            <a:r>
              <a:rPr lang="en-US" sz="3200">
                <a:solidFill>
                  <a:srgbClr val="FFFFFF"/>
                </a:solidFill>
              </a:rPr>
              <a:t>sağlık belirleyicileri üzerinde çalışan ve bunun</a:t>
            </a:r>
          </a:p>
          <a:p>
            <a:pPr algn="ctr"/>
            <a:r>
              <a:rPr lang="en-US" sz="3200">
                <a:solidFill>
                  <a:srgbClr val="FFFFFF"/>
                </a:solidFill>
              </a:rPr>
              <a:t> sağlık sistemine adaptasyonuna katkı sunan,</a:t>
            </a:r>
          </a:p>
          <a:p>
            <a:pPr algn="ctr"/>
            <a:r>
              <a:rPr lang="en-US" sz="3200">
                <a:solidFill>
                  <a:srgbClr val="FFFFFF"/>
                </a:solidFill>
              </a:rPr>
              <a:t> değişim yapan</a:t>
            </a:r>
            <a:r>
              <a:rPr lang="en-AU" sz="3200">
                <a:solidFill>
                  <a:srgbClr val="FFFFFF"/>
                </a:solidFill>
              </a:rPr>
              <a:t>“</a:t>
            </a:r>
            <a:r>
              <a:rPr lang="en-AU" altLang="ja-JP" sz="3200">
                <a:solidFill>
                  <a:srgbClr val="FFFFFF"/>
                </a:solidFill>
              </a:rPr>
              <a:t>iyi hekim</a:t>
            </a:r>
            <a:r>
              <a:rPr lang="en-AU" sz="3200">
                <a:solidFill>
                  <a:srgbClr val="FFFFFF"/>
                </a:solidFill>
              </a:rPr>
              <a:t>”</a:t>
            </a:r>
            <a:r>
              <a:rPr lang="en-AU" altLang="ja-JP" sz="3200">
                <a:solidFill>
                  <a:srgbClr val="FFFFFF"/>
                </a:solidFill>
              </a:rPr>
              <a:t> yetiştirmektir</a:t>
            </a:r>
            <a:endParaRPr lang="en-AU" sz="1800">
              <a:solidFill>
                <a:srgbClr val="FFFFFF"/>
              </a:solidFill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3995738" y="1860550"/>
            <a:ext cx="838200" cy="1281113"/>
          </a:xfrm>
          <a:prstGeom prst="downArrow">
            <a:avLst>
              <a:gd name="adj1" fmla="val 50000"/>
              <a:gd name="adj2" fmla="val 382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tr-TR">
              <a:latin typeface="+mn-l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2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güvenirlik</a:t>
            </a:r>
            <a:r>
              <a:rPr lang="en-US" dirty="0" smtClean="0"/>
              <a:t> tıp </a:t>
            </a:r>
            <a:r>
              <a:rPr lang="en-US" dirty="0" err="1" smtClean="0"/>
              <a:t>fakültelerinin</a:t>
            </a:r>
            <a:r>
              <a:rPr lang="en-US" dirty="0" smtClean="0"/>
              <a:t> </a:t>
            </a:r>
            <a:r>
              <a:rPr lang="en-US" dirty="0" err="1" smtClean="0"/>
              <a:t>topluma</a:t>
            </a:r>
            <a:r>
              <a:rPr lang="en-US" dirty="0" smtClean="0"/>
              <a:t> </a:t>
            </a:r>
            <a:r>
              <a:rPr lang="en-US" dirty="0" err="1" smtClean="0"/>
              <a:t>verdikleri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değerdir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875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4572" y="4276329"/>
            <a:ext cx="5324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i="1" dirty="0" err="1" smtClean="0"/>
              <a:t>Teşekkür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ederim</a:t>
            </a:r>
            <a:r>
              <a:rPr lang="is-IS" sz="4800" i="1" dirty="0" smtClean="0"/>
              <a:t>…...</a:t>
            </a: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xmlns="" val="23940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9"/>
          <p:cNvSpPr/>
          <p:nvPr/>
        </p:nvSpPr>
        <p:spPr>
          <a:xfrm>
            <a:off x="2539870" y="91786"/>
            <a:ext cx="4033912" cy="3177662"/>
          </a:xfrm>
          <a:prstGeom prst="triangl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Toplum</a:t>
            </a:r>
            <a:endParaRPr lang="en-US" sz="4000" dirty="0"/>
          </a:p>
        </p:txBody>
      </p:sp>
      <p:sp>
        <p:nvSpPr>
          <p:cNvPr id="28" name="Isosceles Triangle 27"/>
          <p:cNvSpPr/>
          <p:nvPr/>
        </p:nvSpPr>
        <p:spPr>
          <a:xfrm>
            <a:off x="653642" y="3269448"/>
            <a:ext cx="3837614" cy="2621843"/>
          </a:xfrm>
          <a:prstGeom prst="triangl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Mezun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3311414" y="3200106"/>
            <a:ext cx="23223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Tıp</a:t>
            </a:r>
          </a:p>
          <a:p>
            <a:pPr algn="ctr"/>
            <a:r>
              <a:rPr lang="en-US" sz="4000" dirty="0" smtClean="0"/>
              <a:t> </a:t>
            </a:r>
            <a:r>
              <a:rPr lang="en-US" sz="4000" dirty="0" err="1" smtClean="0"/>
              <a:t>Fakültesi</a:t>
            </a:r>
            <a:endParaRPr lang="en-US" sz="4000" dirty="0"/>
          </a:p>
        </p:txBody>
      </p:sp>
      <p:sp>
        <p:nvSpPr>
          <p:cNvPr id="32" name="Isosceles Triangle 31"/>
          <p:cNvSpPr/>
          <p:nvPr/>
        </p:nvSpPr>
        <p:spPr>
          <a:xfrm>
            <a:off x="4518114" y="3224678"/>
            <a:ext cx="4093982" cy="2659528"/>
          </a:xfrm>
          <a:prstGeom prst="triangle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Sağlık</a:t>
            </a:r>
            <a:r>
              <a:rPr lang="en-US" sz="4000" dirty="0" smtClean="0"/>
              <a:t> </a:t>
            </a:r>
            <a:r>
              <a:rPr lang="en-US" sz="4000" dirty="0" err="1" smtClean="0"/>
              <a:t>Sistemi</a:t>
            </a:r>
            <a:endParaRPr lang="en-US" sz="4000" dirty="0"/>
          </a:p>
        </p:txBody>
      </p:sp>
      <p:sp>
        <p:nvSpPr>
          <p:cNvPr id="15" name="Title 2"/>
          <p:cNvSpPr txBox="1">
            <a:spLocks/>
          </p:cNvSpPr>
          <p:nvPr/>
        </p:nvSpPr>
        <p:spPr>
          <a:xfrm>
            <a:off x="914400" y="588420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err="1" smtClean="0"/>
              <a:t>Abdalla</a:t>
            </a:r>
            <a:r>
              <a:rPr lang="en-US" sz="1600" dirty="0" smtClean="0"/>
              <a:t> ME JCSAA 2014, </a:t>
            </a:r>
            <a:r>
              <a:rPr lang="en-US" sz="1600" dirty="0" err="1" smtClean="0"/>
              <a:t>www.aabri.com</a:t>
            </a:r>
            <a:r>
              <a:rPr lang="en-US" sz="1600" dirty="0" smtClean="0"/>
              <a:t>/manuscripts/131505.pdf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41178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Tıp </a:t>
            </a:r>
            <a:r>
              <a:rPr lang="en-US" dirty="0" err="1" smtClean="0"/>
              <a:t>Eğitimi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2694909"/>
            <a:ext cx="8229601" cy="2554545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	</a:t>
            </a:r>
            <a:r>
              <a:rPr lang="en-US" sz="3200" dirty="0" err="1" smtClean="0">
                <a:solidFill>
                  <a:srgbClr val="FFFFFF"/>
                </a:solidFill>
              </a:rPr>
              <a:t>Hastane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çevresi</a:t>
            </a:r>
            <a:endParaRPr lang="en-US" sz="3200" dirty="0">
              <a:solidFill>
                <a:srgbClr val="FFFFFF"/>
              </a:solidFill>
            </a:endParaRPr>
          </a:p>
          <a:p>
            <a:r>
              <a:rPr lang="en-US" sz="3200" dirty="0" smtClean="0">
                <a:solidFill>
                  <a:srgbClr val="FFFFFF"/>
                </a:solidFill>
              </a:rPr>
              <a:t>	</a:t>
            </a:r>
            <a:r>
              <a:rPr lang="en-US" sz="3200" dirty="0" err="1" smtClean="0">
                <a:solidFill>
                  <a:srgbClr val="FFFFFF"/>
                </a:solidFill>
              </a:rPr>
              <a:t>Aşırı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uzmanlaşma</a:t>
            </a:r>
            <a:endParaRPr lang="en-US" sz="3200" dirty="0">
              <a:solidFill>
                <a:srgbClr val="FFFFFF"/>
              </a:solidFill>
            </a:endParaRPr>
          </a:p>
          <a:p>
            <a:r>
              <a:rPr lang="en-US" sz="3200" dirty="0" smtClean="0">
                <a:solidFill>
                  <a:srgbClr val="FFFFFF"/>
                </a:solidFill>
              </a:rPr>
              <a:t>	</a:t>
            </a:r>
            <a:r>
              <a:rPr lang="en-US" sz="3200" dirty="0" err="1" smtClean="0">
                <a:solidFill>
                  <a:srgbClr val="FFFFFF"/>
                </a:solidFill>
              </a:rPr>
              <a:t>Hızlı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bir</a:t>
            </a:r>
            <a:r>
              <a:rPr lang="en-US" sz="3200" dirty="0">
                <a:solidFill>
                  <a:srgbClr val="FFFFFF"/>
                </a:solidFill>
              </a:rPr>
              <a:t> hasta </a:t>
            </a:r>
            <a:r>
              <a:rPr lang="en-US" sz="3200" dirty="0" err="1">
                <a:solidFill>
                  <a:srgbClr val="FFFFFF"/>
                </a:solidFill>
              </a:rPr>
              <a:t>değişimi</a:t>
            </a:r>
            <a:r>
              <a:rPr lang="en-US" sz="3200" dirty="0">
                <a:solidFill>
                  <a:srgbClr val="FFFFFF"/>
                </a:solidFill>
              </a:rPr>
              <a:t>/</a:t>
            </a:r>
            <a:r>
              <a:rPr lang="en-US" sz="3200" dirty="0" err="1">
                <a:solidFill>
                  <a:srgbClr val="FFFFFF"/>
                </a:solidFill>
              </a:rPr>
              <a:t>dönüşümü</a:t>
            </a:r>
            <a:endParaRPr lang="en-US" sz="3200" dirty="0">
              <a:solidFill>
                <a:srgbClr val="FFFFFF"/>
              </a:solidFill>
            </a:endParaRPr>
          </a:p>
          <a:p>
            <a:r>
              <a:rPr lang="en-US" sz="3200" dirty="0" smtClean="0">
                <a:solidFill>
                  <a:srgbClr val="FFFFFF"/>
                </a:solidFill>
              </a:rPr>
              <a:t>	</a:t>
            </a:r>
            <a:r>
              <a:rPr lang="en-US" sz="3200" dirty="0" err="1">
                <a:solidFill>
                  <a:srgbClr val="FFFFFF"/>
                </a:solidFill>
              </a:rPr>
              <a:t>S</a:t>
            </a:r>
            <a:r>
              <a:rPr lang="en-US" sz="3200" dirty="0" err="1" smtClean="0">
                <a:solidFill>
                  <a:srgbClr val="FFFFFF"/>
                </a:solidFill>
              </a:rPr>
              <a:t>ağlık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sorunlarına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dar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spektrumlu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bakış</a:t>
            </a:r>
            <a:endParaRPr lang="en-US" sz="3200" dirty="0" smtClean="0">
              <a:solidFill>
                <a:srgbClr val="FFFFFF"/>
              </a:solidFill>
            </a:endParaRPr>
          </a:p>
          <a:p>
            <a:r>
              <a:rPr lang="en-US" sz="3200" dirty="0" smtClean="0">
                <a:solidFill>
                  <a:srgbClr val="FFFFFF"/>
                </a:solidFill>
              </a:rPr>
              <a:t>	</a:t>
            </a:r>
            <a:r>
              <a:rPr lang="en-US" sz="3200" dirty="0" err="1" smtClean="0">
                <a:solidFill>
                  <a:srgbClr val="FFFFFF"/>
                </a:solidFill>
              </a:rPr>
              <a:t>Biyoteknolojinin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domine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ettiği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</a:rPr>
              <a:t>müfredat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94460" y="6220742"/>
            <a:ext cx="4865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Mennin</a:t>
            </a:r>
            <a:r>
              <a:rPr lang="en-US" sz="2000" dirty="0" smtClean="0"/>
              <a:t> S, </a:t>
            </a:r>
            <a:r>
              <a:rPr lang="en-US" sz="2000" dirty="0" err="1" smtClean="0"/>
              <a:t>Mennin</a:t>
            </a:r>
            <a:r>
              <a:rPr lang="en-US" sz="2000" dirty="0" smtClean="0"/>
              <a:t> RP </a:t>
            </a:r>
            <a:r>
              <a:rPr lang="en-US" sz="2000" dirty="0" err="1" smtClean="0"/>
              <a:t>Clin</a:t>
            </a:r>
            <a:r>
              <a:rPr lang="en-US" sz="2000" dirty="0" smtClean="0"/>
              <a:t> Teac 2006;3:90-96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6000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8874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sistemlerindeki</a:t>
            </a:r>
            <a:r>
              <a:rPr lang="en-US" dirty="0" smtClean="0"/>
              <a:t> </a:t>
            </a:r>
            <a:r>
              <a:rPr lang="en-US" dirty="0" err="1" smtClean="0"/>
              <a:t>büyüyen</a:t>
            </a:r>
            <a:r>
              <a:rPr lang="en-US" dirty="0" smtClean="0"/>
              <a:t> </a:t>
            </a:r>
            <a:r>
              <a:rPr lang="en-US" dirty="0" err="1" smtClean="0"/>
              <a:t>kriz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sağlıkta</a:t>
            </a:r>
            <a:r>
              <a:rPr lang="en-US" dirty="0" smtClean="0"/>
              <a:t> </a:t>
            </a:r>
            <a:r>
              <a:rPr lang="en-US" dirty="0" err="1" smtClean="0"/>
              <a:t>eşitsizlikler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etkin</a:t>
            </a:r>
            <a:r>
              <a:rPr lang="en-US" dirty="0" smtClean="0"/>
              <a:t>, </a:t>
            </a:r>
            <a:r>
              <a:rPr lang="en-US" dirty="0" err="1" smtClean="0"/>
              <a:t>karşılanabilir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toplum-merkezli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sunumu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endParaRPr lang="en-US" dirty="0" smtClean="0"/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güvenilir</a:t>
            </a:r>
            <a:r>
              <a:rPr lang="en-US" dirty="0" smtClean="0"/>
              <a:t>/</a:t>
            </a:r>
            <a:r>
              <a:rPr lang="en-US" dirty="0" err="1" smtClean="0"/>
              <a:t>hesap</a:t>
            </a:r>
            <a:r>
              <a:rPr lang="en-US" dirty="0" smtClean="0"/>
              <a:t> </a:t>
            </a:r>
            <a:r>
              <a:rPr lang="en-US" dirty="0" err="1" smtClean="0"/>
              <a:t>verebilir</a:t>
            </a:r>
            <a:r>
              <a:rPr lang="en-US" dirty="0" smtClean="0"/>
              <a:t> tıp </a:t>
            </a:r>
            <a:r>
              <a:rPr lang="en-US" dirty="0" err="1" smtClean="0"/>
              <a:t>eğitimi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katkı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904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418" y="202067"/>
            <a:ext cx="8229600" cy="1143000"/>
          </a:xfrm>
        </p:spPr>
        <p:txBody>
          <a:bodyPr/>
          <a:lstStyle/>
          <a:p>
            <a:r>
              <a:rPr lang="en-US" dirty="0" smtClean="0"/>
              <a:t>Tıp </a:t>
            </a:r>
            <a:r>
              <a:rPr lang="en-US" dirty="0" err="1" smtClean="0"/>
              <a:t>Fakültesi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080082" y="1234850"/>
            <a:ext cx="2966359" cy="2767466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Eğitim</a:t>
            </a:r>
            <a:endParaRPr lang="en-US" sz="3200" b="1" dirty="0"/>
          </a:p>
        </p:txBody>
      </p:sp>
      <p:sp>
        <p:nvSpPr>
          <p:cNvPr id="6" name="Oval 5"/>
          <p:cNvSpPr/>
          <p:nvPr/>
        </p:nvSpPr>
        <p:spPr>
          <a:xfrm>
            <a:off x="3218548" y="2838680"/>
            <a:ext cx="2966359" cy="27674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Hizmet</a:t>
            </a:r>
            <a:endParaRPr lang="en-US" sz="3200" b="1" dirty="0"/>
          </a:p>
        </p:txBody>
      </p:sp>
      <p:sp>
        <p:nvSpPr>
          <p:cNvPr id="7" name="Oval 6"/>
          <p:cNvSpPr/>
          <p:nvPr/>
        </p:nvSpPr>
        <p:spPr>
          <a:xfrm>
            <a:off x="4472218" y="1215575"/>
            <a:ext cx="2966359" cy="2767466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Araştırma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4170" y="5691333"/>
            <a:ext cx="8025555" cy="1077218"/>
          </a:xfrm>
          <a:prstGeom prst="rect">
            <a:avLst/>
          </a:prstGeom>
          <a:solidFill>
            <a:srgbClr val="8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FFFF"/>
                </a:solidFill>
              </a:rPr>
              <a:t>Yeni</a:t>
            </a:r>
            <a:r>
              <a:rPr lang="en-US" sz="3200" b="1" dirty="0" smtClean="0">
                <a:solidFill>
                  <a:srgbClr val="FFFFFF"/>
                </a:solidFill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</a:rPr>
              <a:t>Rol</a:t>
            </a:r>
            <a:r>
              <a:rPr lang="en-US" sz="3200" b="1" dirty="0" smtClean="0">
                <a:solidFill>
                  <a:srgbClr val="FFFFFF"/>
                </a:solidFill>
              </a:rPr>
              <a:t>: </a:t>
            </a:r>
          </a:p>
          <a:p>
            <a:pPr algn="ctr"/>
            <a:r>
              <a:rPr lang="en-US" sz="3200" b="1" dirty="0" err="1" smtClean="0">
                <a:solidFill>
                  <a:srgbClr val="FFFFFF"/>
                </a:solidFill>
              </a:rPr>
              <a:t>Sosyal</a:t>
            </a:r>
            <a:r>
              <a:rPr lang="en-US" sz="3200" b="1" dirty="0" smtClean="0">
                <a:solidFill>
                  <a:srgbClr val="FFFFFF"/>
                </a:solidFill>
              </a:rPr>
              <a:t> / </a:t>
            </a:r>
            <a:r>
              <a:rPr lang="en-US" sz="3200" b="1" dirty="0" err="1" smtClean="0">
                <a:solidFill>
                  <a:srgbClr val="FFFFFF"/>
                </a:solidFill>
              </a:rPr>
              <a:t>Toplumsal</a:t>
            </a:r>
            <a:r>
              <a:rPr lang="en-US" sz="3200" b="1" dirty="0" smtClean="0">
                <a:solidFill>
                  <a:srgbClr val="FFFFFF"/>
                </a:solidFill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</a:rPr>
              <a:t>Yükümlülükleri</a:t>
            </a:r>
            <a:r>
              <a:rPr lang="en-US" sz="3200" b="1" dirty="0" smtClean="0">
                <a:solidFill>
                  <a:srgbClr val="FFFFFF"/>
                </a:solidFill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</a:rPr>
              <a:t>Karşılamak</a:t>
            </a:r>
            <a:endParaRPr lang="en-US" sz="3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760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23177</TotalTime>
  <Words>2293</Words>
  <Application>Microsoft Macintosh PowerPoint</Application>
  <PresentationFormat>Ekran Gösterisi (4:3)</PresentationFormat>
  <Paragraphs>481</Paragraphs>
  <Slides>52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53" baseType="lpstr">
      <vt:lpstr>Office Theme</vt:lpstr>
      <vt:lpstr>Tıp Fakültelerinin Yeni Rolü: Sosyal Güvenirlik</vt:lpstr>
      <vt:lpstr>Slayt 2</vt:lpstr>
      <vt:lpstr>21. Yüzyılda Sağlık</vt:lpstr>
      <vt:lpstr>Slayt 4</vt:lpstr>
      <vt:lpstr>Tıp Eğitimi </vt:lpstr>
      <vt:lpstr>Slayt 6</vt:lpstr>
      <vt:lpstr>Tıp Eğitimi</vt:lpstr>
      <vt:lpstr>Slayt 8</vt:lpstr>
      <vt:lpstr>Tıp Fakültesi</vt:lpstr>
      <vt:lpstr>Slayt 10</vt:lpstr>
      <vt:lpstr>Slayt 11</vt:lpstr>
      <vt:lpstr>Slayt 12</vt:lpstr>
      <vt:lpstr>Slayt 13</vt:lpstr>
      <vt:lpstr>Sosyal Güvenirlik (Hesap Verebilirlik)</vt:lpstr>
      <vt:lpstr>Slayt 15</vt:lpstr>
      <vt:lpstr>Slayt 16</vt:lpstr>
      <vt:lpstr>Slayt 17</vt:lpstr>
      <vt:lpstr>Slayt 18</vt:lpstr>
      <vt:lpstr>Müfredat Hastalıkları</vt:lpstr>
      <vt:lpstr>Adaptif Müfredat : Değişebilen</vt:lpstr>
      <vt:lpstr>Müfredat ve Sosyal Güvenilirlik</vt:lpstr>
      <vt:lpstr>Müfredat/Eğitim Programı</vt:lpstr>
      <vt:lpstr>Sorumluluklar</vt:lpstr>
      <vt:lpstr>Sosyal Güvenilir/Hesap Verebilir                 Tıp Fakültesi Olmak ? </vt:lpstr>
      <vt:lpstr>Slayt 25</vt:lpstr>
      <vt:lpstr>Slayt 26</vt:lpstr>
      <vt:lpstr>Sağlığın Sosyal Belirleyicileri</vt:lpstr>
      <vt:lpstr>Sağlığın Sosyal Belirleyicileri</vt:lpstr>
      <vt:lpstr>Sosyal Yükümlülük Değerlendirmesi</vt:lpstr>
      <vt:lpstr>Slayt 30</vt:lpstr>
      <vt:lpstr>Sosyal Güvenirlilik :  “Global Consensus” 10 Stratejik Yönü</vt:lpstr>
      <vt:lpstr>Sosyal Güvenirlilik :  “Global Consensus” Yol Haritası</vt:lpstr>
      <vt:lpstr>thenet.community.org</vt:lpstr>
      <vt:lpstr>Slayt 34</vt:lpstr>
      <vt:lpstr>THEnet : Sağlıkta Eşitlik için Eğitim Stratejileri</vt:lpstr>
      <vt:lpstr>THEnet : Sağlıkta Eşitlik için Eğitim Stratejileri </vt:lpstr>
      <vt:lpstr>THEnet’in Beklentileri</vt:lpstr>
      <vt:lpstr>Edinburgh Deklarasyonu: 1988</vt:lpstr>
      <vt:lpstr>Edinburgh Deklarasyonu: 1988</vt:lpstr>
      <vt:lpstr>World Summit on Medical Education: 1993 “The Changing Medical Profession”</vt:lpstr>
      <vt:lpstr>World Summit on Medical Education: 1993 “The Changing Medical Profession”</vt:lpstr>
      <vt:lpstr>Sosyal Güvenirliğin Sağlanması</vt:lpstr>
      <vt:lpstr>Akreditasyon</vt:lpstr>
      <vt:lpstr>TEPDAD/UTEAK Standartları</vt:lpstr>
      <vt:lpstr>Slayt 45</vt:lpstr>
      <vt:lpstr>Slayt 46</vt:lpstr>
      <vt:lpstr>Slayt 47</vt:lpstr>
      <vt:lpstr>Slayt 48</vt:lpstr>
      <vt:lpstr>Tıp Eğitimi</vt:lpstr>
      <vt:lpstr>Slayt 50</vt:lpstr>
      <vt:lpstr>Slayt 51</vt:lpstr>
      <vt:lpstr>Slayt 52</vt:lpstr>
    </vt:vector>
  </TitlesOfParts>
  <Company>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Accountability</dc:title>
  <dc:creator>İskender Sayek</dc:creator>
  <cp:lastModifiedBy>Administrator</cp:lastModifiedBy>
  <cp:revision>203</cp:revision>
  <cp:lastPrinted>2016-04-30T05:19:29Z</cp:lastPrinted>
  <dcterms:created xsi:type="dcterms:W3CDTF">2015-11-21T16:37:40Z</dcterms:created>
  <dcterms:modified xsi:type="dcterms:W3CDTF">2016-05-09T10:42:05Z</dcterms:modified>
</cp:coreProperties>
</file>