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9" r:id="rId5"/>
    <p:sldId id="261" r:id="rId6"/>
    <p:sldId id="270" r:id="rId7"/>
    <p:sldId id="268" r:id="rId8"/>
    <p:sldId id="262" r:id="rId9"/>
    <p:sldId id="271" r:id="rId10"/>
    <p:sldId id="263" r:id="rId11"/>
    <p:sldId id="264" r:id="rId12"/>
    <p:sldId id="258" r:id="rId13"/>
    <p:sldId id="27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B1CD7-1048-4C48-8D18-B95968D05A0E}" type="datetimeFigureOut">
              <a:rPr lang="tr-TR" smtClean="0"/>
              <a:pPr/>
              <a:t>02/11/2017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DBB32-AEC8-4CC3-970E-576655257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44827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Eğitim ile İlgili Bilgilendirme ve Değerlendirme Toplantısı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i="1" dirty="0" smtClean="0">
                <a:solidFill>
                  <a:schemeClr val="accent1"/>
                </a:solidFill>
              </a:rPr>
              <a:t>(Bölüm, Anabilim ve Bilim Dalı Başkanları )</a:t>
            </a:r>
            <a:endParaRPr lang="tr-TR" sz="2400" i="1" dirty="0">
              <a:solidFill>
                <a:schemeClr val="accent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94312"/>
            <a:ext cx="6400800" cy="910952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1 Kasım 2017</a:t>
            </a:r>
          </a:p>
          <a:p>
            <a:r>
              <a:rPr lang="tr-TR" dirty="0" smtClean="0"/>
              <a:t>Tıp Fakültesi Dekanlığı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Sorunlar/Eksiklikler…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77280" y="1268760"/>
            <a:ext cx="7499176" cy="52565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Sınıf ve sınav salonlarının yetersizliği                        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(Önümüzdeki yıllarda bizi çok zorlayacak)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Bazı sınavlar için bilgisayar destekli sistem gerekliliği </a:t>
            </a:r>
          </a:p>
          <a:p>
            <a:pPr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	(Dekanlık olarak bir BAP desteği ile bilgisayar destekli </a:t>
            </a:r>
            <a:r>
              <a:rPr lang="tr-TR" sz="2800" dirty="0" err="1" smtClean="0">
                <a:solidFill>
                  <a:srgbClr val="FF0000"/>
                </a:solidFill>
              </a:rPr>
              <a:t>multidisipliner</a:t>
            </a:r>
            <a:r>
              <a:rPr lang="tr-TR" sz="2800" dirty="0" smtClean="0">
                <a:solidFill>
                  <a:srgbClr val="FF0000"/>
                </a:solidFill>
              </a:rPr>
              <a:t> bir birim oluşturmak için çalışılıyor)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Öğretim üyelerinin motivasyonunun azalması            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	(Einstein’ın Mutluluk Formülü ???)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Öğrenci sayılarının fazla olması nedeni ile PDÖ sayılarının arttırılamaması  </a:t>
            </a:r>
          </a:p>
          <a:p>
            <a:pPr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0000"/>
                </a:solidFill>
              </a:rPr>
              <a:t>	(Var olan </a:t>
            </a:r>
            <a:r>
              <a:rPr lang="tr-TR" sz="2800" dirty="0" err="1" smtClean="0">
                <a:solidFill>
                  <a:srgbClr val="FF0000"/>
                </a:solidFill>
              </a:rPr>
              <a:t>PDÖ’ler</a:t>
            </a:r>
            <a:r>
              <a:rPr lang="tr-TR" sz="2800" dirty="0" smtClean="0">
                <a:solidFill>
                  <a:srgbClr val="FF0000"/>
                </a:solidFill>
              </a:rPr>
              <a:t> için bile sıkıntı var)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Yönetimin Beklentileri…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268760"/>
            <a:ext cx="7848872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tr-TR" sz="2800" dirty="0" smtClean="0"/>
              <a:t>Klinik öncesi ve stajlarda ders programlarına uyulmuyor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(Ders programlarına uyulması </a:t>
            </a:r>
            <a:r>
              <a:rPr lang="tr-TR" sz="2800" u="sng" dirty="0" smtClean="0">
                <a:solidFill>
                  <a:srgbClr val="FF0000"/>
                </a:solidFill>
              </a:rPr>
              <a:t>önceliğimiz</a:t>
            </a:r>
            <a:r>
              <a:rPr lang="tr-TR" sz="2800" dirty="0" smtClean="0">
                <a:solidFill>
                  <a:srgbClr val="FF0000"/>
                </a:solidFill>
              </a:rPr>
              <a:t> olmalıdır)</a:t>
            </a:r>
          </a:p>
          <a:p>
            <a:pPr>
              <a:lnSpc>
                <a:spcPct val="160000"/>
              </a:lnSpc>
            </a:pPr>
            <a:r>
              <a:rPr lang="tr-TR" sz="2800" dirty="0" smtClean="0"/>
              <a:t>PDÖ ve TODUP görevlendirmeleri reddediliyor                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(Bu da temel görevlerden biridir)</a:t>
            </a:r>
          </a:p>
          <a:p>
            <a:pPr>
              <a:lnSpc>
                <a:spcPct val="160000"/>
              </a:lnSpc>
            </a:pPr>
            <a:r>
              <a:rPr lang="tr-TR" sz="2800" dirty="0" smtClean="0"/>
              <a:t>Öğrenci istirahat raporlar                                        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(Sınavlara denk gelenler, mutlaka uzman imzası olmalı)</a:t>
            </a:r>
          </a:p>
          <a:p>
            <a:pPr>
              <a:lnSpc>
                <a:spcPct val="160000"/>
              </a:lnSpc>
            </a:pPr>
            <a:r>
              <a:rPr lang="tr-TR" sz="2800" dirty="0" smtClean="0"/>
              <a:t>Kongre izinleri, </a:t>
            </a:r>
            <a:r>
              <a:rPr lang="tr-TR" sz="2800" u="sng" dirty="0" smtClean="0"/>
              <a:t>yurt dışı çıkış izinleri</a:t>
            </a:r>
            <a:r>
              <a:rPr lang="tr-TR" sz="2800" dirty="0" smtClean="0"/>
              <a:t>                                                                   </a:t>
            </a:r>
            <a:r>
              <a:rPr lang="tr-TR" sz="2800" dirty="0" smtClean="0">
                <a:solidFill>
                  <a:srgbClr val="FF0000"/>
                </a:solidFill>
              </a:rPr>
              <a:t>(Anabilim dalı öğretim üyelerinin hepsinin kongreye gitmesi ve                      sınav yönteminin değişikliği kabul edilemez)</a:t>
            </a:r>
          </a:p>
          <a:p>
            <a:pPr>
              <a:lnSpc>
                <a:spcPct val="160000"/>
              </a:lnSpc>
            </a:pPr>
            <a:r>
              <a:rPr lang="tr-TR" sz="2800" dirty="0" smtClean="0"/>
              <a:t>Mesai…..</a:t>
            </a:r>
            <a:r>
              <a:rPr lang="tr-TR" sz="2800" dirty="0" smtClean="0">
                <a:solidFill>
                  <a:srgbClr val="FF0000"/>
                </a:solidFill>
              </a:rPr>
              <a:t>(Deniz bitti arkadaşlar !)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Mutluluğun Formülü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836712"/>
            <a:ext cx="7427168" cy="2764904"/>
          </a:xfrm>
          <a:ln>
            <a:solidFill>
              <a:srgbClr val="FF0000"/>
            </a:solidFill>
          </a:ln>
        </p:spPr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	Einstein; 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	“Sakin ve mütevazi bir hayat,                            başarı peşinde koşmanın neden olduğu  daimi huzursuzluktan çok daha fazla  mutluluk getirir”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899592" y="3792289"/>
            <a:ext cx="756084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Agresifliğin çok arttığı, herkesin sürekli huzursuzlukla             başarı peşinden koştuğu, mütevaziliğin neredeyse silindiği bu dünyanın tam da merkezinde olan ülkemizde ve              küçük ölçekte kurumumuzda, </a:t>
            </a:r>
            <a:r>
              <a:rPr lang="tr-TR" sz="2400" b="1" dirty="0" smtClean="0"/>
              <a:t>Einstein</a:t>
            </a:r>
            <a:r>
              <a:rPr lang="tr-TR" sz="2400" dirty="0" smtClean="0"/>
              <a:t>’ın bu sözü                         bir gerçekçilik kontrolü rolü oynayabilir.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53344" y="1600201"/>
            <a:ext cx="5770984" cy="2044824"/>
          </a:xfrm>
        </p:spPr>
        <p:txBody>
          <a:bodyPr/>
          <a:lstStyle/>
          <a:p>
            <a:r>
              <a:rPr lang="tr-TR" dirty="0" smtClean="0"/>
              <a:t>KALKINMA BAKANLIĞI PROJESİ</a:t>
            </a:r>
          </a:p>
          <a:p>
            <a:r>
              <a:rPr lang="tr-TR" dirty="0" smtClean="0"/>
              <a:t>DETAB</a:t>
            </a:r>
          </a:p>
          <a:p>
            <a:r>
              <a:rPr lang="tr-TR" dirty="0" smtClean="0"/>
              <a:t>POLİKLİNİK BİNASI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35696" y="1484784"/>
            <a:ext cx="6635080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UTEAK Süreci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Eylül’de akademik sezonun başında                         Öz Değerlendirme Raporu’nu (ÖDR) gönderdik.</a:t>
            </a:r>
          </a:p>
          <a:p>
            <a:pPr lvl="1"/>
            <a:r>
              <a:rPr lang="tr-TR" dirty="0" smtClean="0"/>
              <a:t>Prof. Dr. Dilek </a:t>
            </a:r>
            <a:r>
              <a:rPr lang="tr-TR" dirty="0" err="1" smtClean="0"/>
              <a:t>Bayramgürler</a:t>
            </a:r>
            <a:endParaRPr lang="tr-TR" dirty="0" smtClean="0"/>
          </a:p>
          <a:p>
            <a:pPr lvl="1"/>
            <a:r>
              <a:rPr lang="tr-TR" dirty="0" smtClean="0"/>
              <a:t>Prof. Dr. Devrim Dündar</a:t>
            </a:r>
          </a:p>
          <a:p>
            <a:pPr lvl="1"/>
            <a:r>
              <a:rPr lang="tr-TR" dirty="0" smtClean="0"/>
              <a:t>Prof. Dr. Tuncay Çolak</a:t>
            </a:r>
          </a:p>
          <a:p>
            <a:pPr lvl="1"/>
            <a:r>
              <a:rPr lang="tr-TR" dirty="0" smtClean="0"/>
              <a:t>Emeği geçen tüm koordinatörler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Güçlü Yönlerimiz…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Mezuniyet Öncesi Tıp Eğitimi </a:t>
            </a:r>
            <a:r>
              <a:rPr lang="tr-TR" dirty="0" err="1" smtClean="0"/>
              <a:t>Çalıştayları</a:t>
            </a:r>
            <a:endParaRPr lang="tr-TR" dirty="0" smtClean="0"/>
          </a:p>
          <a:p>
            <a:r>
              <a:rPr lang="tr-TR" dirty="0" smtClean="0"/>
              <a:t>Müfredatın </a:t>
            </a:r>
            <a:r>
              <a:rPr lang="tr-TR" dirty="0" err="1" smtClean="0"/>
              <a:t>ÇEP’e</a:t>
            </a:r>
            <a:r>
              <a:rPr lang="tr-TR" dirty="0" smtClean="0"/>
              <a:t> uyumluluğu</a:t>
            </a:r>
          </a:p>
          <a:p>
            <a:r>
              <a:rPr lang="tr-TR" dirty="0" smtClean="0"/>
              <a:t>Öğrenci araştırmaları programı</a:t>
            </a:r>
          </a:p>
          <a:p>
            <a:r>
              <a:rPr lang="tr-TR" dirty="0" smtClean="0"/>
              <a:t>Ölçme ve değerlendirmede çoklu değerlendirme sistemlerinin uygulanıyor olması</a:t>
            </a:r>
          </a:p>
          <a:p>
            <a:r>
              <a:rPr lang="tr-TR" dirty="0" smtClean="0"/>
              <a:t>Eğitim-öğretim ile ilgili tüm süreçlerde                öğrenci katılımının en üst düzeyde sağlanıyor olması</a:t>
            </a:r>
          </a:p>
          <a:p>
            <a:r>
              <a:rPr lang="tr-TR" dirty="0" smtClean="0"/>
              <a:t>Öğrencilerin akademik, sosyal, kültürel ve sportif faaliyetlerine katılımının destekleniyor olması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Güçlü Yönlerimiz…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Sürekli Gelişim Koordinatörlüğü tarafından verilen geri bildirimler doğrultusunda dekanlık tarafından anabilim dalları ile yapılan eğitimi değerlendirme toplantıları yapılması</a:t>
            </a:r>
          </a:p>
          <a:p>
            <a:r>
              <a:rPr lang="tr-TR" dirty="0" smtClean="0"/>
              <a:t>Her biri alanında yetkin, yeniliklere ve kendini geliştirmeye açık, çağdaş ve eğitime değer veren bir akademik personel yapısına sahip olunması</a:t>
            </a:r>
          </a:p>
          <a:p>
            <a:r>
              <a:rPr lang="tr-TR" dirty="0" smtClean="0"/>
              <a:t>Öğretim üyelerinin gerek atama ve yükseltmeler gerekse sürekli mesleksel gelişim imkanları açısından yönetim tarafından desteklenmesi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Yeni Akademik Dönemde…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Özellikle klinik öncesi dönemde öğretim üyelerine                        ders hatırlatmaları yapıldı.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(Klinikte </a:t>
            </a:r>
            <a:r>
              <a:rPr lang="tr-TR" dirty="0" err="1" smtClean="0">
                <a:solidFill>
                  <a:srgbClr val="FF0000"/>
                </a:solidFill>
              </a:rPr>
              <a:t>vizit</a:t>
            </a:r>
            <a:r>
              <a:rPr lang="tr-TR" dirty="0" smtClean="0">
                <a:solidFill>
                  <a:srgbClr val="FF0000"/>
                </a:solidFill>
              </a:rPr>
              <a:t> yaptığı için derse gelemeyenler, derslerini ayrılan  ders süresinden daha kısa sürede anlatanlar öğretim üyelerimiz var) </a:t>
            </a:r>
          </a:p>
          <a:p>
            <a:r>
              <a:rPr lang="tr-TR" dirty="0" smtClean="0"/>
              <a:t>Ders değişiklikleri koordinatörün imzaladığı bir formla yapılıyor. Öğrencilere duyuruluyor. 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(Öğrenciler değişiklikleri idare ediyor, yönetiyor, öğrenci işlerinin ve koordinatörün haberi yok)</a:t>
            </a:r>
          </a:p>
          <a:p>
            <a:r>
              <a:rPr lang="tr-TR" dirty="0" smtClean="0"/>
              <a:t>Geri bildirimler- ‘</a:t>
            </a:r>
            <a:r>
              <a:rPr lang="tr-TR" i="1" dirty="0" smtClean="0"/>
              <a:t>Meraklı </a:t>
            </a:r>
            <a:r>
              <a:rPr lang="tr-TR" i="1" dirty="0" err="1" smtClean="0"/>
              <a:t>Merlow</a:t>
            </a:r>
            <a:r>
              <a:rPr lang="tr-TR" dirty="0" smtClean="0"/>
              <a:t>’ programı.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(Kurum dışından usulüne uygun olarak hizmet alımı              şeklinde yapıldı, ilk kurullar-stajlar için uygulandı)</a:t>
            </a:r>
          </a:p>
          <a:p>
            <a:r>
              <a:rPr lang="tr-TR" dirty="0" smtClean="0"/>
              <a:t>TODUP, PDÖ görevlendirmeleri sene başında yapıldı, duyuruldu.                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(PDÖ görevlendirmeleri iade edilmeye çalışılıyor)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Yeni Akademik Dönemde…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Kurul sınavları için sınav görevlendirmeleri AD bazında ders ağırlıkları gözetilerek </a:t>
            </a:r>
            <a:r>
              <a:rPr lang="tr-TR" u="sng" dirty="0" smtClean="0"/>
              <a:t>yıllık</a:t>
            </a:r>
            <a:r>
              <a:rPr lang="tr-TR" dirty="0" smtClean="0"/>
              <a:t> olarak hazırlandı, paylaşıldı. </a:t>
            </a:r>
            <a:r>
              <a:rPr lang="tr-TR" dirty="0" smtClean="0">
                <a:solidFill>
                  <a:srgbClr val="FF0000"/>
                </a:solidFill>
              </a:rPr>
              <a:t>(Daha çok görev aldığını iddia eden öğretim üyelerimiz vardı, </a:t>
            </a:r>
            <a:r>
              <a:rPr lang="tr-TR" u="sng" dirty="0" smtClean="0">
                <a:solidFill>
                  <a:srgbClr val="FF0000"/>
                </a:solidFill>
              </a:rPr>
              <a:t>yıllık</a:t>
            </a:r>
            <a:r>
              <a:rPr lang="tr-TR" dirty="0" smtClean="0">
                <a:solidFill>
                  <a:srgbClr val="FF0000"/>
                </a:solidFill>
              </a:rPr>
              <a:t> olarak eşitlenmeye çalışıldı)</a:t>
            </a:r>
          </a:p>
          <a:p>
            <a:r>
              <a:rPr lang="tr-TR" dirty="0" smtClean="0"/>
              <a:t>Sürekli Gelişim Koordinatörlüğü ve                                     Ölçme Değerlendirme Komisyonu ile                           akademik sezonun başında toplantılar yapıldı.</a:t>
            </a:r>
          </a:p>
          <a:p>
            <a:r>
              <a:rPr lang="tr-TR" dirty="0" smtClean="0"/>
              <a:t>Kurul başkanları ve staj sorumluları ile toplantılar planlandı.                      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	(Kurul başkanları ile toplantı yapıldı.                                     Kasım başında da staj sorumlusu ya da eğitimden sorumlu öğretim üyeleri ile toplantı yapılacak)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203848" y="908720"/>
            <a:ext cx="2232248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Ders</a:t>
            </a:r>
          </a:p>
          <a:p>
            <a:pPr algn="ctr"/>
            <a:r>
              <a:rPr lang="tr-TR" sz="2400" dirty="0" smtClean="0"/>
              <a:t>Kurulu </a:t>
            </a:r>
          </a:p>
          <a:p>
            <a:pPr algn="ctr"/>
            <a:r>
              <a:rPr lang="tr-TR" sz="2400" dirty="0" smtClean="0"/>
              <a:t>Başkanları</a:t>
            </a:r>
            <a:endParaRPr lang="tr-TR" sz="2400" dirty="0"/>
          </a:p>
        </p:txBody>
      </p:sp>
      <p:sp>
        <p:nvSpPr>
          <p:cNvPr id="5" name="4 Metin kutusu"/>
          <p:cNvSpPr txBox="1"/>
          <p:nvPr/>
        </p:nvSpPr>
        <p:spPr>
          <a:xfrm>
            <a:off x="475928" y="2285256"/>
            <a:ext cx="2367880" cy="19082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tr-TR" sz="2800" dirty="0" smtClean="0"/>
          </a:p>
          <a:p>
            <a:r>
              <a:rPr lang="tr-TR" sz="2400" b="1" dirty="0" smtClean="0"/>
              <a:t>Sürekli </a:t>
            </a:r>
          </a:p>
          <a:p>
            <a:r>
              <a:rPr lang="tr-TR" sz="2400" b="1" dirty="0" smtClean="0"/>
              <a:t>Gelişim</a:t>
            </a:r>
          </a:p>
          <a:p>
            <a:r>
              <a:rPr lang="tr-TR" sz="2400" b="1" dirty="0" smtClean="0"/>
              <a:t>Koordinatörlüğü</a:t>
            </a:r>
          </a:p>
          <a:p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275856" y="4509120"/>
            <a:ext cx="2232248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Staj</a:t>
            </a:r>
          </a:p>
          <a:p>
            <a:pPr algn="ctr"/>
            <a:r>
              <a:rPr lang="tr-TR" sz="2400" dirty="0" smtClean="0"/>
              <a:t>Sorumluları</a:t>
            </a:r>
          </a:p>
          <a:p>
            <a:pPr algn="ctr"/>
            <a:endParaRPr lang="tr-TR" sz="2400" dirty="0" smtClean="0"/>
          </a:p>
        </p:txBody>
      </p:sp>
      <p:sp>
        <p:nvSpPr>
          <p:cNvPr id="7" name="6 Oval"/>
          <p:cNvSpPr/>
          <p:nvPr/>
        </p:nvSpPr>
        <p:spPr>
          <a:xfrm>
            <a:off x="3635896" y="2636912"/>
            <a:ext cx="1440160" cy="144016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eğitim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3707904" y="21328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26.10.2017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779912" y="57332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9 Kasım 2017</a:t>
            </a:r>
            <a:endParaRPr lang="tr-TR" dirty="0"/>
          </a:p>
        </p:txBody>
      </p:sp>
      <p:sp>
        <p:nvSpPr>
          <p:cNvPr id="10" name="9 Sağ Ok"/>
          <p:cNvSpPr/>
          <p:nvPr/>
        </p:nvSpPr>
        <p:spPr>
          <a:xfrm>
            <a:off x="5148064" y="1340768"/>
            <a:ext cx="1584176" cy="288032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6732240" y="332656"/>
            <a:ext cx="2232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Kurullardaki dersler, her kurul sonunda yapılacak</a:t>
            </a:r>
          </a:p>
          <a:p>
            <a:r>
              <a:rPr lang="tr-TR" sz="2400" dirty="0" smtClean="0"/>
              <a:t>toplantılar  ile yatay entegrasyon açısından kontrol edilecek</a:t>
            </a:r>
            <a:endParaRPr lang="tr-TR" sz="2400" dirty="0"/>
          </a:p>
        </p:txBody>
      </p:sp>
      <p:cxnSp>
        <p:nvCxnSpPr>
          <p:cNvPr id="13" name="12 Düz Bağlayıcı"/>
          <p:cNvCxnSpPr/>
          <p:nvPr/>
        </p:nvCxnSpPr>
        <p:spPr>
          <a:xfrm flipV="1">
            <a:off x="2843808" y="2132856"/>
            <a:ext cx="360040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/>
        </p:nvCxnSpPr>
        <p:spPr>
          <a:xfrm>
            <a:off x="2843808" y="4149080"/>
            <a:ext cx="432048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tr-TR" dirty="0" smtClean="0"/>
              <a:t>Zayıf Yönlerimiz…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726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Öğrenci sayılarının fazla olması nedeni ile yaşanan zorluklar        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(küçük grup çalışmaları, </a:t>
            </a:r>
            <a:r>
              <a:rPr lang="tr-TR" dirty="0" err="1" smtClean="0">
                <a:solidFill>
                  <a:srgbClr val="FF0000"/>
                </a:solidFill>
              </a:rPr>
              <a:t>laboratuvar</a:t>
            </a:r>
            <a:r>
              <a:rPr lang="tr-TR" dirty="0" smtClean="0">
                <a:solidFill>
                  <a:srgbClr val="FF0000"/>
                </a:solidFill>
              </a:rPr>
              <a:t> dersleri,                      staj grupları)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Seçmeli ders sisteminin henüz uygulanamıyor olması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(alt yapı çalışmaları yapılıyor, önümüzdeki dönem hedeflerimiz arasında)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Ölçme Değerlendirme yöntemlerinin geçerliliğinin ve güvenirliğinin değerlendirilmesinde eksiklikler </a:t>
            </a:r>
          </a:p>
          <a:p>
            <a:pPr>
              <a:lnSpc>
                <a:spcPct val="120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	(Ölçme Değerlendirme Komisyonu daha aktif hale getirilmeye çalışılıyor)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Zayıf Yönlerimiz…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Öğrenci danışmanlık sisteminin tam olarak uygulanamıyor olması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Program değerlendirme sonuçlarının geçerlik ve güvenilirliğine yönelik çalışmaların olmaması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Öğretim üyelerinin eğitsel performanslarının değerlendirilmesi ve ödüllendirilmesinin istenen düzeyde olmaması</a:t>
            </a:r>
          </a:p>
          <a:p>
            <a:pPr>
              <a:lnSpc>
                <a:spcPct val="120000"/>
              </a:lnSpc>
            </a:pPr>
            <a:r>
              <a:rPr lang="tr-TR" dirty="0" smtClean="0"/>
              <a:t>Tıp Eğitimi Anabilim Dalı dahil olmak üzere                      bazı anabilim dallarındaki öğretim üyesi eksiklikleri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440</Words>
  <Application>Microsoft Office PowerPoint</Application>
  <PresentationFormat>Ekran Gösterisi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Eğitim ile İlgili Bilgilendirme ve Değerlendirme Toplantısı (Bölüm, Anabilim ve Bilim Dalı Başkanları )</vt:lpstr>
      <vt:lpstr>Slayt 2</vt:lpstr>
      <vt:lpstr>Güçlü Yönlerimiz…</vt:lpstr>
      <vt:lpstr>Güçlü Yönlerimiz…</vt:lpstr>
      <vt:lpstr>Yeni Akademik Dönemde…</vt:lpstr>
      <vt:lpstr>Yeni Akademik Dönemde…</vt:lpstr>
      <vt:lpstr>Slayt 7</vt:lpstr>
      <vt:lpstr>Zayıf Yönlerimiz…</vt:lpstr>
      <vt:lpstr>Zayıf Yönlerimiz…</vt:lpstr>
      <vt:lpstr>Sorunlar/Eksiklikler…</vt:lpstr>
      <vt:lpstr>Yönetimin Beklentileri…</vt:lpstr>
      <vt:lpstr>Mutluluğun Formülü</vt:lpstr>
      <vt:lpstr>Slayt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Bölüm, Anabilim, Bilim Dalı Başkanları İle Toplantı (Eğitim)</dc:title>
  <dc:creator>Zafer UTKAN</dc:creator>
  <cp:lastModifiedBy>Administrator</cp:lastModifiedBy>
  <cp:revision>85</cp:revision>
  <dcterms:created xsi:type="dcterms:W3CDTF">2017-10-30T11:53:28Z</dcterms:created>
  <dcterms:modified xsi:type="dcterms:W3CDTF">2017-11-02T07:38:09Z</dcterms:modified>
</cp:coreProperties>
</file>