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306" r:id="rId2"/>
    <p:sldId id="328" r:id="rId3"/>
    <p:sldId id="329" r:id="rId4"/>
    <p:sldId id="330" r:id="rId5"/>
    <p:sldId id="307" r:id="rId6"/>
    <p:sldId id="326" r:id="rId7"/>
    <p:sldId id="331" r:id="rId8"/>
    <p:sldId id="332" r:id="rId9"/>
    <p:sldId id="334" r:id="rId10"/>
    <p:sldId id="348" r:id="rId11"/>
    <p:sldId id="335" r:id="rId12"/>
    <p:sldId id="349" r:id="rId13"/>
    <p:sldId id="315" r:id="rId14"/>
    <p:sldId id="336" r:id="rId15"/>
    <p:sldId id="350" r:id="rId16"/>
    <p:sldId id="339" r:id="rId17"/>
    <p:sldId id="337" r:id="rId18"/>
    <p:sldId id="338" r:id="rId19"/>
    <p:sldId id="351" r:id="rId20"/>
    <p:sldId id="340" r:id="rId21"/>
    <p:sldId id="352" r:id="rId22"/>
    <p:sldId id="344" r:id="rId23"/>
    <p:sldId id="343" r:id="rId24"/>
    <p:sldId id="322" r:id="rId25"/>
    <p:sldId id="347" r:id="rId26"/>
    <p:sldId id="345" r:id="rId27"/>
    <p:sldId id="346" r:id="rId28"/>
  </p:sldIdLst>
  <p:sldSz cx="9144000" cy="6858000" type="screen4x3"/>
  <p:notesSz cx="6669088" cy="9802813"/>
  <p:defaultTextStyle>
    <a:defPPr>
      <a:defRPr lang="tr-T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33CC"/>
    <a:srgbClr val="6600CC"/>
    <a:srgbClr val="6600FF"/>
    <a:srgbClr val="FF66FF"/>
    <a:srgbClr val="FF00FF"/>
    <a:srgbClr val="873624"/>
    <a:srgbClr val="663300"/>
    <a:srgbClr val="DFD3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72" y="-1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889250" cy="490538"/>
          </a:xfrm>
          <a:prstGeom prst="rect">
            <a:avLst/>
          </a:prstGeom>
        </p:spPr>
        <p:txBody>
          <a:bodyPr vert="horz" lIns="94115" tIns="47058" rIns="94115" bIns="47058" rtlCol="0"/>
          <a:lstStyle>
            <a:lvl1pPr algn="l">
              <a:defRPr sz="1200">
                <a:latin typeface="Arial" charset="0"/>
              </a:defRPr>
            </a:lvl1pPr>
          </a:lstStyle>
          <a:p>
            <a:pPr>
              <a:defRPr/>
            </a:pPr>
            <a:endParaRPr lang="en-US"/>
          </a:p>
        </p:txBody>
      </p:sp>
      <p:sp>
        <p:nvSpPr>
          <p:cNvPr id="3" name="2 Veri Yer Tutucusu"/>
          <p:cNvSpPr>
            <a:spLocks noGrp="1"/>
          </p:cNvSpPr>
          <p:nvPr>
            <p:ph type="dt" idx="1"/>
          </p:nvPr>
        </p:nvSpPr>
        <p:spPr>
          <a:xfrm>
            <a:off x="3778250" y="0"/>
            <a:ext cx="2889250" cy="490538"/>
          </a:xfrm>
          <a:prstGeom prst="rect">
            <a:avLst/>
          </a:prstGeom>
        </p:spPr>
        <p:txBody>
          <a:bodyPr vert="horz" lIns="94115" tIns="47058" rIns="94115" bIns="47058" rtlCol="0"/>
          <a:lstStyle>
            <a:lvl1pPr algn="r">
              <a:defRPr sz="1200">
                <a:latin typeface="Arial" charset="0"/>
              </a:defRPr>
            </a:lvl1pPr>
          </a:lstStyle>
          <a:p>
            <a:pPr>
              <a:defRPr/>
            </a:pPr>
            <a:fld id="{BB7828CB-2E77-4560-8B81-430E8D259435}" type="datetimeFigureOut">
              <a:rPr lang="tr-TR"/>
              <a:pPr>
                <a:defRPr/>
              </a:pPr>
              <a:t>15.07.2018</a:t>
            </a:fld>
            <a:endParaRPr lang="en-US" dirty="0"/>
          </a:p>
        </p:txBody>
      </p:sp>
      <p:sp>
        <p:nvSpPr>
          <p:cNvPr id="4" name="3 Slayt Görüntüsü Yer Tutucusu"/>
          <p:cNvSpPr>
            <a:spLocks noGrp="1" noRot="1" noChangeAspect="1"/>
          </p:cNvSpPr>
          <p:nvPr>
            <p:ph type="sldImg" idx="2"/>
          </p:nvPr>
        </p:nvSpPr>
        <p:spPr>
          <a:xfrm>
            <a:off x="885825" y="736600"/>
            <a:ext cx="4897438" cy="3675063"/>
          </a:xfrm>
          <a:prstGeom prst="rect">
            <a:avLst/>
          </a:prstGeom>
          <a:noFill/>
          <a:ln w="12700">
            <a:solidFill>
              <a:prstClr val="black"/>
            </a:solidFill>
          </a:ln>
        </p:spPr>
        <p:txBody>
          <a:bodyPr vert="horz" lIns="94115" tIns="47058" rIns="94115" bIns="47058" rtlCol="0" anchor="ctr"/>
          <a:lstStyle/>
          <a:p>
            <a:pPr lvl="0"/>
            <a:endParaRPr lang="en-US" noProof="0" dirty="0"/>
          </a:p>
        </p:txBody>
      </p:sp>
      <p:sp>
        <p:nvSpPr>
          <p:cNvPr id="5" name="4 Not Yer Tutucusu"/>
          <p:cNvSpPr>
            <a:spLocks noGrp="1"/>
          </p:cNvSpPr>
          <p:nvPr>
            <p:ph type="body" sz="quarter" idx="3"/>
          </p:nvPr>
        </p:nvSpPr>
        <p:spPr>
          <a:xfrm>
            <a:off x="666750" y="4656138"/>
            <a:ext cx="5335588" cy="4411662"/>
          </a:xfrm>
          <a:prstGeom prst="rect">
            <a:avLst/>
          </a:prstGeom>
        </p:spPr>
        <p:txBody>
          <a:bodyPr vert="horz" lIns="94115" tIns="47058" rIns="94115" bIns="47058"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en-US" noProof="0"/>
          </a:p>
        </p:txBody>
      </p:sp>
      <p:sp>
        <p:nvSpPr>
          <p:cNvPr id="6" name="5 Altbilgi Yer Tutucusu"/>
          <p:cNvSpPr>
            <a:spLocks noGrp="1"/>
          </p:cNvSpPr>
          <p:nvPr>
            <p:ph type="ftr" sz="quarter" idx="4"/>
          </p:nvPr>
        </p:nvSpPr>
        <p:spPr>
          <a:xfrm>
            <a:off x="0" y="9310688"/>
            <a:ext cx="2889250" cy="490537"/>
          </a:xfrm>
          <a:prstGeom prst="rect">
            <a:avLst/>
          </a:prstGeom>
        </p:spPr>
        <p:txBody>
          <a:bodyPr vert="horz" lIns="94115" tIns="47058" rIns="94115" bIns="47058" rtlCol="0" anchor="b"/>
          <a:lstStyle>
            <a:lvl1pPr algn="l">
              <a:defRPr sz="1200">
                <a:latin typeface="Arial" charset="0"/>
              </a:defRPr>
            </a:lvl1pPr>
          </a:lstStyle>
          <a:p>
            <a:pPr>
              <a:defRPr/>
            </a:pPr>
            <a:endParaRPr lang="en-US"/>
          </a:p>
        </p:txBody>
      </p:sp>
      <p:sp>
        <p:nvSpPr>
          <p:cNvPr id="7" name="6 Slayt Numarası Yer Tutucusu"/>
          <p:cNvSpPr>
            <a:spLocks noGrp="1"/>
          </p:cNvSpPr>
          <p:nvPr>
            <p:ph type="sldNum" sz="quarter" idx="5"/>
          </p:nvPr>
        </p:nvSpPr>
        <p:spPr>
          <a:xfrm>
            <a:off x="3778250" y="9310688"/>
            <a:ext cx="2889250" cy="490537"/>
          </a:xfrm>
          <a:prstGeom prst="rect">
            <a:avLst/>
          </a:prstGeom>
        </p:spPr>
        <p:txBody>
          <a:bodyPr vert="horz" lIns="94115" tIns="47058" rIns="94115" bIns="47058" rtlCol="0" anchor="b"/>
          <a:lstStyle>
            <a:lvl1pPr algn="r">
              <a:defRPr sz="1200">
                <a:latin typeface="Arial" charset="0"/>
              </a:defRPr>
            </a:lvl1pPr>
          </a:lstStyle>
          <a:p>
            <a:pPr>
              <a:defRPr/>
            </a:pPr>
            <a:fld id="{347F7E96-B655-4B37-9492-C48204DADE15}" type="slidenum">
              <a:rPr lang="en-US"/>
              <a:pPr>
                <a:defRPr/>
              </a:pPr>
              <a:t>‹#›</a:t>
            </a:fld>
            <a:endParaRPr lang="en-US" dirty="0"/>
          </a:p>
        </p:txBody>
      </p:sp>
    </p:spTree>
    <p:extLst>
      <p:ext uri="{BB962C8B-B14F-4D97-AF65-F5344CB8AC3E}">
        <p14:creationId xmlns:p14="http://schemas.microsoft.com/office/powerpoint/2010/main" val="30963935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347F7E96-B655-4B37-9492-C48204DADE15}" type="slidenum">
              <a:rPr lang="en-US" smtClean="0"/>
              <a:pPr>
                <a:defRPr/>
              </a:pPr>
              <a:t>5</a:t>
            </a:fld>
            <a:endParaRPr lang="en-US" dirty="0"/>
          </a:p>
        </p:txBody>
      </p:sp>
    </p:spTree>
    <p:extLst>
      <p:ext uri="{BB962C8B-B14F-4D97-AF65-F5344CB8AC3E}">
        <p14:creationId xmlns:p14="http://schemas.microsoft.com/office/powerpoint/2010/main" val="8507772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defRPr/>
            </a:pPr>
            <a:fld id="{26A1F2C5-C424-404F-9C9F-5EA0D0CAB0B8}" type="datetime1">
              <a:rPr lang="tr-TR" smtClean="0"/>
              <a:pPr>
                <a:defRPr/>
              </a:pPr>
              <a:t>15.07.2018</a:t>
            </a:fld>
            <a:endParaRPr lang="tr-TR" dirty="0"/>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pPr>
              <a:defRPr/>
            </a:pPr>
            <a:fld id="{4B28D0CB-9D14-43FD-A7C1-C224071469E3}" type="slidenum">
              <a:rPr lang="tr-TR" smtClean="0"/>
              <a:pPr>
                <a:defRPr/>
              </a:pPr>
              <a:t>‹#›</a:t>
            </a:fld>
            <a:endParaRPr lang="tr-TR"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transition spd="med">
    <p:pull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fld id="{7A2E41CA-5A83-4438-8EEC-12C5455588F4}" type="datetime1">
              <a:rPr lang="tr-TR" smtClean="0"/>
              <a:pPr>
                <a:defRPr/>
              </a:pPr>
              <a:t>15.07.2018</a:t>
            </a:fld>
            <a:endParaRPr lang="tr-TR" dirty="0"/>
          </a:p>
        </p:txBody>
      </p:sp>
      <p:sp>
        <p:nvSpPr>
          <p:cNvPr id="5" name="Footer Placeholder 4"/>
          <p:cNvSpPr>
            <a:spLocks noGrp="1"/>
          </p:cNvSpPr>
          <p:nvPr>
            <p:ph type="ftr" sz="quarter" idx="11"/>
          </p:nvPr>
        </p:nvSpPr>
        <p:spPr/>
        <p:txBody>
          <a:body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p>
            <a:pPr>
              <a:defRPr/>
            </a:pPr>
            <a:fld id="{258148B8-7C95-4E98-AB45-5B558D71CC9E}" type="slidenum">
              <a:rPr lang="tr-TR" smtClean="0"/>
              <a:pPr>
                <a:defRPr/>
              </a:pPr>
              <a:t>‹#›</a:t>
            </a:fld>
            <a:endParaRPr lang="tr-TR"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pull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fld id="{B75767B5-C242-4E0B-B5C4-CFB6518864C0}" type="datetime1">
              <a:rPr lang="tr-TR" smtClean="0"/>
              <a:pPr>
                <a:defRPr/>
              </a:pPr>
              <a:t>15.07.2018</a:t>
            </a:fld>
            <a:endParaRPr lang="tr-TR" dirty="0"/>
          </a:p>
        </p:txBody>
      </p:sp>
      <p:sp>
        <p:nvSpPr>
          <p:cNvPr id="5" name="Footer Placeholder 4"/>
          <p:cNvSpPr>
            <a:spLocks noGrp="1"/>
          </p:cNvSpPr>
          <p:nvPr>
            <p:ph type="ftr" sz="quarter" idx="11"/>
          </p:nvPr>
        </p:nvSpPr>
        <p:spPr/>
        <p:txBody>
          <a:body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p>
            <a:pPr>
              <a:defRPr/>
            </a:pPr>
            <a:fld id="{CC026611-504B-448B-834D-EFEE3B468919}" type="slidenum">
              <a:rPr lang="tr-TR" smtClean="0"/>
              <a:pPr>
                <a:defRPr/>
              </a:pPr>
              <a:t>‹#›</a:t>
            </a:fld>
            <a:endParaRPr lang="tr-TR"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pull dir="u"/>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1370013" y="301625"/>
            <a:ext cx="7313612"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1370013" y="1827213"/>
            <a:ext cx="7313612"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1370013" y="3960813"/>
            <a:ext cx="7313612"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8400"/>
            <a:ext cx="2133600" cy="457200"/>
          </a:xfrm>
        </p:spPr>
        <p:txBody>
          <a:bodyPr/>
          <a:lstStyle>
            <a:lvl1pPr>
              <a:defRPr/>
            </a:lvl1pPr>
          </a:lstStyle>
          <a:p>
            <a:pPr>
              <a:defRPr/>
            </a:pPr>
            <a:endParaRPr lang="tr-TR"/>
          </a:p>
        </p:txBody>
      </p:sp>
      <p:sp>
        <p:nvSpPr>
          <p:cNvPr id="6" name="5 Altbilgi Yer Tutucusu"/>
          <p:cNvSpPr>
            <a:spLocks noGrp="1"/>
          </p:cNvSpPr>
          <p:nvPr>
            <p:ph type="ftr" sz="quarter" idx="11"/>
          </p:nvPr>
        </p:nvSpPr>
        <p:spPr>
          <a:xfrm>
            <a:off x="3124200" y="6248400"/>
            <a:ext cx="2895600" cy="457200"/>
          </a:xfrm>
        </p:spPr>
        <p:txBody>
          <a:bodyPr/>
          <a:lstStyle>
            <a:lvl1pPr>
              <a:defRPr/>
            </a:lvl1pPr>
          </a:lstStyle>
          <a:p>
            <a:pPr>
              <a:defRPr/>
            </a:pPr>
            <a:endParaRPr lang="tr-TR"/>
          </a:p>
        </p:txBody>
      </p:sp>
      <p:sp>
        <p:nvSpPr>
          <p:cNvPr id="7" name="6 Slayt Numarası Yer Tutucusu"/>
          <p:cNvSpPr>
            <a:spLocks noGrp="1"/>
          </p:cNvSpPr>
          <p:nvPr>
            <p:ph type="sldNum" sz="quarter" idx="12"/>
          </p:nvPr>
        </p:nvSpPr>
        <p:spPr>
          <a:xfrm>
            <a:off x="6553200" y="6248400"/>
            <a:ext cx="2133600" cy="457200"/>
          </a:xfrm>
        </p:spPr>
        <p:txBody>
          <a:bodyPr/>
          <a:lstStyle>
            <a:lvl1pPr>
              <a:defRPr/>
            </a:lvl1pPr>
          </a:lstStyle>
          <a:p>
            <a:fld id="{A7CDEE90-C512-41E9-A85B-43D8BE5020F0}" type="slidenum">
              <a:rPr lang="tr-TR" altLang="tr-TR"/>
              <a:pPr/>
              <a:t>‹#›</a:t>
            </a:fld>
            <a:endParaRPr lang="tr-TR" altLang="tr-TR"/>
          </a:p>
        </p:txBody>
      </p:sp>
    </p:spTree>
    <p:extLst>
      <p:ext uri="{BB962C8B-B14F-4D97-AF65-F5344CB8AC3E}">
        <p14:creationId xmlns:p14="http://schemas.microsoft.com/office/powerpoint/2010/main" val="2748867963"/>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fld id="{55BFCE2E-7966-4810-8E1E-CACEB783404C}" type="datetime1">
              <a:rPr lang="tr-TR" smtClean="0"/>
              <a:pPr>
                <a:defRPr/>
              </a:pPr>
              <a:t>15.07.2018</a:t>
            </a:fld>
            <a:endParaRPr lang="tr-TR" dirty="0"/>
          </a:p>
        </p:txBody>
      </p:sp>
      <p:sp>
        <p:nvSpPr>
          <p:cNvPr id="5" name="Footer Placeholder 4"/>
          <p:cNvSpPr>
            <a:spLocks noGrp="1"/>
          </p:cNvSpPr>
          <p:nvPr>
            <p:ph type="ftr" sz="quarter" idx="11"/>
          </p:nvPr>
        </p:nvSpPr>
        <p:spPr/>
        <p:txBody>
          <a:body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p>
            <a:pPr>
              <a:defRPr/>
            </a:pPr>
            <a:fld id="{A0610C87-472C-46A2-99C3-FB49D1CE2074}" type="slidenum">
              <a:rPr lang="tr-TR" smtClean="0"/>
              <a:pPr>
                <a:defRPr/>
              </a:pPr>
              <a:t>‹#›</a:t>
            </a:fld>
            <a:endParaRPr lang="tr-TR" dirty="0"/>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transition spd="med">
    <p:pull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16408D76-33EF-488A-9251-C72C1AC1BE08}" type="datetime1">
              <a:rPr lang="tr-TR" smtClean="0"/>
              <a:pPr>
                <a:defRPr/>
              </a:pPr>
              <a:t>15.07.2018</a:t>
            </a:fld>
            <a:endParaRPr lang="tr-TR" dirty="0"/>
          </a:p>
        </p:txBody>
      </p:sp>
      <p:sp>
        <p:nvSpPr>
          <p:cNvPr id="5" name="Footer Placeholder 4"/>
          <p:cNvSpPr>
            <a:spLocks noGrp="1"/>
          </p:cNvSpPr>
          <p:nvPr>
            <p:ph type="ftr" sz="quarter" idx="11"/>
          </p:nvPr>
        </p:nvSpPr>
        <p:spPr/>
        <p:txBody>
          <a:body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p>
            <a:pPr>
              <a:defRPr/>
            </a:pPr>
            <a:fld id="{D43B349B-D0BF-4759-BA79-63284860DE10}" type="slidenum">
              <a:rPr lang="tr-TR" smtClean="0"/>
              <a:pPr>
                <a:defRPr/>
              </a:pPr>
              <a:t>‹#›</a:t>
            </a:fld>
            <a:endParaRPr lang="tr-TR" dirty="0"/>
          </a:p>
        </p:txBody>
      </p:sp>
    </p:spTree>
  </p:cSld>
  <p:clrMapOvr>
    <a:overrideClrMapping bg1="lt1" tx1="dk1" bg2="lt2" tx2="dk2" accent1="accent1" accent2="accent2" accent3="accent3" accent4="accent4" accent5="accent5" accent6="accent6" hlink="hlink" folHlink="folHlink"/>
  </p:clrMapOvr>
  <p:transition spd="med">
    <p:pull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C8391E99-404C-42FA-84C7-9248252CC71F}" type="datetime1">
              <a:rPr lang="tr-TR" smtClean="0"/>
              <a:pPr>
                <a:defRPr/>
              </a:pPr>
              <a:t>15.07.2018</a:t>
            </a:fld>
            <a:endParaRPr lang="tr-TR" dirty="0"/>
          </a:p>
        </p:txBody>
      </p:sp>
      <p:sp>
        <p:nvSpPr>
          <p:cNvPr id="6" name="Footer Placeholder 5"/>
          <p:cNvSpPr>
            <a:spLocks noGrp="1"/>
          </p:cNvSpPr>
          <p:nvPr>
            <p:ph type="ftr" sz="quarter" idx="11"/>
          </p:nvPr>
        </p:nvSpPr>
        <p:spPr/>
        <p:txBody>
          <a:bodyPr/>
          <a:lstStyle/>
          <a:p>
            <a:pPr>
              <a:defRPr/>
            </a:pPr>
            <a:r>
              <a:rPr lang="tr-TR" smtClean="0"/>
              <a:t>Dr. Ertuğrul Çolak</a:t>
            </a:r>
            <a:endParaRPr lang="tr-TR"/>
          </a:p>
        </p:txBody>
      </p:sp>
      <p:sp>
        <p:nvSpPr>
          <p:cNvPr id="7" name="Slide Number Placeholder 6"/>
          <p:cNvSpPr>
            <a:spLocks noGrp="1"/>
          </p:cNvSpPr>
          <p:nvPr>
            <p:ph type="sldNum" sz="quarter" idx="12"/>
          </p:nvPr>
        </p:nvSpPr>
        <p:spPr/>
        <p:txBody>
          <a:bodyPr/>
          <a:lstStyle/>
          <a:p>
            <a:pPr>
              <a:defRPr/>
            </a:pPr>
            <a:fld id="{E55BCC33-F40C-49B5-95A3-8FDD1167E70B}" type="slidenum">
              <a:rPr lang="tr-TR" smtClean="0"/>
              <a:pPr>
                <a:defRPr/>
              </a:pPr>
              <a:t>‹#›</a:t>
            </a:fld>
            <a:endParaRPr lang="tr-TR" dirty="0"/>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ransition spd="med">
    <p:pull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fld id="{06D52D10-C284-4B82-A7F8-753587311F49}" type="datetime1">
              <a:rPr lang="tr-TR" smtClean="0"/>
              <a:pPr>
                <a:defRPr/>
              </a:pPr>
              <a:t>15.07.2018</a:t>
            </a:fld>
            <a:endParaRPr lang="tr-TR" dirty="0"/>
          </a:p>
        </p:txBody>
      </p:sp>
      <p:sp>
        <p:nvSpPr>
          <p:cNvPr id="8" name="Footer Placeholder 7"/>
          <p:cNvSpPr>
            <a:spLocks noGrp="1"/>
          </p:cNvSpPr>
          <p:nvPr>
            <p:ph type="ftr" sz="quarter" idx="11"/>
          </p:nvPr>
        </p:nvSpPr>
        <p:spPr/>
        <p:txBody>
          <a:bodyPr/>
          <a:lstStyle/>
          <a:p>
            <a:pPr>
              <a:defRPr/>
            </a:pPr>
            <a:r>
              <a:rPr lang="tr-TR" smtClean="0"/>
              <a:t>Dr. Ertuğrul Çolak</a:t>
            </a:r>
            <a:endParaRPr lang="tr-TR"/>
          </a:p>
        </p:txBody>
      </p:sp>
      <p:sp>
        <p:nvSpPr>
          <p:cNvPr id="9" name="Slide Number Placeholder 8"/>
          <p:cNvSpPr>
            <a:spLocks noGrp="1"/>
          </p:cNvSpPr>
          <p:nvPr>
            <p:ph type="sldNum" sz="quarter" idx="12"/>
          </p:nvPr>
        </p:nvSpPr>
        <p:spPr/>
        <p:txBody>
          <a:bodyPr/>
          <a:lstStyle/>
          <a:p>
            <a:pPr>
              <a:defRPr/>
            </a:pPr>
            <a:fld id="{6ACC411D-8028-4095-92EB-A0B6C4308AC4}" type="slidenum">
              <a:rPr lang="tr-TR" smtClean="0"/>
              <a:pPr>
                <a:defRPr/>
              </a:pPr>
              <a:t>‹#›</a:t>
            </a:fld>
            <a:endParaRPr lang="tr-TR"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pull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fld id="{44A6B9C5-911D-4A41-AFC1-56CE78BEC2B4}" type="datetime1">
              <a:rPr lang="tr-TR" smtClean="0"/>
              <a:pPr>
                <a:defRPr/>
              </a:pPr>
              <a:t>15.07.2018</a:t>
            </a:fld>
            <a:endParaRPr lang="tr-TR" dirty="0"/>
          </a:p>
        </p:txBody>
      </p:sp>
      <p:sp>
        <p:nvSpPr>
          <p:cNvPr id="4" name="Footer Placeholder 3"/>
          <p:cNvSpPr>
            <a:spLocks noGrp="1"/>
          </p:cNvSpPr>
          <p:nvPr>
            <p:ph type="ftr" sz="quarter" idx="11"/>
          </p:nvPr>
        </p:nvSpPr>
        <p:spPr/>
        <p:txBody>
          <a:bodyPr/>
          <a:lstStyle/>
          <a:p>
            <a:pPr>
              <a:defRPr/>
            </a:pPr>
            <a:r>
              <a:rPr lang="tr-TR" smtClean="0"/>
              <a:t>Dr. Ertuğrul Çolak</a:t>
            </a:r>
            <a:endParaRPr lang="tr-TR"/>
          </a:p>
        </p:txBody>
      </p:sp>
      <p:sp>
        <p:nvSpPr>
          <p:cNvPr id="5" name="Slide Number Placeholder 4"/>
          <p:cNvSpPr>
            <a:spLocks noGrp="1"/>
          </p:cNvSpPr>
          <p:nvPr>
            <p:ph type="sldNum" sz="quarter" idx="12"/>
          </p:nvPr>
        </p:nvSpPr>
        <p:spPr/>
        <p:txBody>
          <a:bodyPr/>
          <a:lstStyle/>
          <a:p>
            <a:pPr>
              <a:defRPr/>
            </a:pPr>
            <a:fld id="{87D8080D-E778-4AA0-959A-D37CCCFB44BB}" type="slidenum">
              <a:rPr lang="tr-TR" smtClean="0"/>
              <a:pPr>
                <a:defRPr/>
              </a:pPr>
              <a:t>‹#›</a:t>
            </a:fld>
            <a:endParaRPr lang="tr-TR"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spd="med">
    <p:pull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8610EEA-05F0-4885-839F-356D5125EA4B}" type="datetime1">
              <a:rPr lang="tr-TR" smtClean="0"/>
              <a:pPr>
                <a:defRPr/>
              </a:pPr>
              <a:t>15.07.2018</a:t>
            </a:fld>
            <a:endParaRPr lang="tr-TR" dirty="0"/>
          </a:p>
        </p:txBody>
      </p:sp>
      <p:sp>
        <p:nvSpPr>
          <p:cNvPr id="3" name="Footer Placeholder 2"/>
          <p:cNvSpPr>
            <a:spLocks noGrp="1"/>
          </p:cNvSpPr>
          <p:nvPr>
            <p:ph type="ftr" sz="quarter" idx="11"/>
          </p:nvPr>
        </p:nvSpPr>
        <p:spPr/>
        <p:txBody>
          <a:bodyPr/>
          <a:lstStyle/>
          <a:p>
            <a:pPr>
              <a:defRPr/>
            </a:pPr>
            <a:r>
              <a:rPr lang="tr-TR" smtClean="0"/>
              <a:t>Dr. Ertuğrul Çolak</a:t>
            </a:r>
            <a:endParaRPr lang="tr-TR"/>
          </a:p>
        </p:txBody>
      </p:sp>
      <p:sp>
        <p:nvSpPr>
          <p:cNvPr id="4" name="Slide Number Placeholder 3"/>
          <p:cNvSpPr>
            <a:spLocks noGrp="1"/>
          </p:cNvSpPr>
          <p:nvPr>
            <p:ph type="sldNum" sz="quarter" idx="12"/>
          </p:nvPr>
        </p:nvSpPr>
        <p:spPr/>
        <p:txBody>
          <a:bodyPr/>
          <a:lstStyle/>
          <a:p>
            <a:pPr>
              <a:defRPr/>
            </a:pPr>
            <a:fld id="{6A6AB67F-4E9B-4031-A324-484208223FF6}"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62403421-D99E-4503-9860-ED546F9EFCA7}" type="datetime1">
              <a:rPr lang="tr-TR" smtClean="0"/>
              <a:pPr>
                <a:defRPr/>
              </a:pPr>
              <a:t>15.07.2018</a:t>
            </a:fld>
            <a:endParaRPr lang="tr-TR" dirty="0"/>
          </a:p>
        </p:txBody>
      </p:sp>
      <p:sp>
        <p:nvSpPr>
          <p:cNvPr id="6" name="Footer Placeholder 5"/>
          <p:cNvSpPr>
            <a:spLocks noGrp="1"/>
          </p:cNvSpPr>
          <p:nvPr>
            <p:ph type="ftr" sz="quarter" idx="11"/>
          </p:nvPr>
        </p:nvSpPr>
        <p:spPr/>
        <p:txBody>
          <a:bodyPr/>
          <a:lstStyle/>
          <a:p>
            <a:pPr>
              <a:defRPr/>
            </a:pPr>
            <a:r>
              <a:rPr lang="tr-TR" smtClean="0"/>
              <a:t>Dr. Ertuğrul Çolak</a:t>
            </a:r>
            <a:endParaRPr lang="tr-TR"/>
          </a:p>
        </p:txBody>
      </p:sp>
      <p:sp>
        <p:nvSpPr>
          <p:cNvPr id="7" name="Slide Number Placeholder 6"/>
          <p:cNvSpPr>
            <a:spLocks noGrp="1"/>
          </p:cNvSpPr>
          <p:nvPr>
            <p:ph type="sldNum" sz="quarter" idx="12"/>
          </p:nvPr>
        </p:nvSpPr>
        <p:spPr/>
        <p:txBody>
          <a:bodyPr/>
          <a:lstStyle/>
          <a:p>
            <a:pPr>
              <a:defRPr/>
            </a:pPr>
            <a:fld id="{C189BED7-6040-4F9E-8111-3E9AF0F2A487}"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9623E7B1-C2F5-4FDC-A2B6-D1DE953F5C02}" type="datetime1">
              <a:rPr lang="tr-TR" smtClean="0"/>
              <a:pPr>
                <a:defRPr/>
              </a:pPr>
              <a:t>15.07.2018</a:t>
            </a:fld>
            <a:endParaRPr lang="tr-TR" dirty="0"/>
          </a:p>
        </p:txBody>
      </p:sp>
      <p:sp>
        <p:nvSpPr>
          <p:cNvPr id="6" name="Footer Placeholder 5"/>
          <p:cNvSpPr>
            <a:spLocks noGrp="1"/>
          </p:cNvSpPr>
          <p:nvPr>
            <p:ph type="ftr" sz="quarter" idx="11"/>
          </p:nvPr>
        </p:nvSpPr>
        <p:spPr/>
        <p:txBody>
          <a:bodyPr/>
          <a:lstStyle/>
          <a:p>
            <a:pPr>
              <a:defRPr/>
            </a:pPr>
            <a:r>
              <a:rPr lang="tr-TR" smtClean="0"/>
              <a:t>Dr. Ertuğrul Çolak</a:t>
            </a:r>
            <a:endParaRPr lang="tr-TR"/>
          </a:p>
        </p:txBody>
      </p:sp>
      <p:sp>
        <p:nvSpPr>
          <p:cNvPr id="7" name="Slide Number Placeholder 6"/>
          <p:cNvSpPr>
            <a:spLocks noGrp="1"/>
          </p:cNvSpPr>
          <p:nvPr>
            <p:ph type="sldNum" sz="quarter" idx="12"/>
          </p:nvPr>
        </p:nvSpPr>
        <p:spPr/>
        <p:txBody>
          <a:bodyPr/>
          <a:lstStyle/>
          <a:p>
            <a:pPr>
              <a:defRPr/>
            </a:pPr>
            <a:fld id="{D2711599-43CC-47AC-B490-884671B49E79}"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pPr>
              <a:defRPr/>
            </a:pPr>
            <a:fld id="{D3B859A8-5E90-4EC9-8083-8309CE519FA3}" type="datetime1">
              <a:rPr lang="tr-TR" smtClean="0"/>
              <a:pPr>
                <a:defRPr/>
              </a:pPr>
              <a:t>15.07.2018</a:t>
            </a:fld>
            <a:endParaRPr lang="tr-TR"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pPr>
              <a:defRPr/>
            </a:pPr>
            <a:r>
              <a:rPr lang="tr-TR" smtClean="0"/>
              <a:t>Dr. Ertuğrul Çolak</a:t>
            </a:r>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pPr>
              <a:defRPr/>
            </a:pPr>
            <a:fld id="{C30637FC-09AB-4D09-8538-30806A5A94B4}" type="slidenum">
              <a:rPr lang="tr-TR" smtClean="0"/>
              <a:pPr>
                <a:defRPr/>
              </a:pPr>
              <a:t>‹#›</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pull dir="u"/>
  </p:transition>
  <p:timing>
    <p:tnLst>
      <p:par>
        <p:cTn id="1" dur="indefinite" restart="never" nodeType="tmRoot"/>
      </p:par>
    </p:tnLst>
  </p:timing>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4" name="6 Başlık"/>
          <p:cNvSpPr txBox="1">
            <a:spLocks/>
          </p:cNvSpPr>
          <p:nvPr/>
        </p:nvSpPr>
        <p:spPr bwMode="auto">
          <a:xfrm>
            <a:off x="539552" y="3140968"/>
            <a:ext cx="7772400" cy="2520280"/>
          </a:xfrm>
          <a:prstGeom prst="rect">
            <a:avLst/>
          </a:prstGeom>
          <a:solidFill>
            <a:schemeClr val="bg1">
              <a:lumMod val="20000"/>
              <a:lumOff val="80000"/>
              <a:alpha val="0"/>
            </a:schemeClr>
          </a:solidFill>
          <a:ln w="9525">
            <a:noFill/>
            <a:miter lim="800000"/>
            <a:headEnd/>
            <a:tailEnd/>
          </a:ln>
        </p:spPr>
        <p:txBody>
          <a:bodyPr vert="horz" wrap="square" lIns="91440" tIns="45720" rIns="91440" bIns="45720" numCol="1" anchor="ctr" anchorCtr="0" compatLnSpc="1">
            <a:prstTxWarp prst="textNoShape">
              <a:avLst/>
            </a:prstTxWarp>
          </a:bodyPr>
          <a:lstStyle/>
          <a:p>
            <a:pPr algn="ctr">
              <a:defRPr/>
            </a:pPr>
            <a:r>
              <a:rPr lang="tr-TR" sz="3200" b="1" kern="0" noProof="1" smtClean="0">
                <a:solidFill>
                  <a:srgbClr val="3333CC"/>
                </a:solidFill>
                <a:latin typeface="Arial Narrow" pitchFamily="34" charset="0"/>
                <a:ea typeface="Segoe UI Emoji" pitchFamily="34" charset="0"/>
              </a:rPr>
              <a:t>Kocaeli Üniversitesi Tıp Fakültesi</a:t>
            </a:r>
            <a:br>
              <a:rPr lang="tr-TR" sz="3200" b="1" kern="0" noProof="1" smtClean="0">
                <a:solidFill>
                  <a:srgbClr val="3333CC"/>
                </a:solidFill>
                <a:latin typeface="Arial Narrow" pitchFamily="34" charset="0"/>
                <a:ea typeface="Segoe UI Emoji" pitchFamily="34" charset="0"/>
              </a:rPr>
            </a:br>
            <a:r>
              <a:rPr lang="tr-TR" sz="3200" b="1" kern="0" noProof="1" smtClean="0">
                <a:solidFill>
                  <a:srgbClr val="3333CC"/>
                </a:solidFill>
                <a:latin typeface="Arial Narrow" pitchFamily="34" charset="0"/>
                <a:ea typeface="Segoe UI Emoji" pitchFamily="34" charset="0"/>
              </a:rPr>
              <a:t>Biyoistatistik ve Tıp Bilişimi Anabilim Dalı</a:t>
            </a:r>
            <a:br>
              <a:rPr lang="tr-TR" sz="3200" b="1" kern="0" noProof="1" smtClean="0">
                <a:solidFill>
                  <a:srgbClr val="3333CC"/>
                </a:solidFill>
                <a:latin typeface="Arial Narrow" pitchFamily="34" charset="0"/>
                <a:ea typeface="Segoe UI Emoji" pitchFamily="34" charset="0"/>
              </a:rPr>
            </a:br>
            <a:r>
              <a:rPr lang="tr-TR" sz="3200" b="1" kern="0" noProof="1" smtClean="0">
                <a:solidFill>
                  <a:srgbClr val="3333CC"/>
                </a:solidFill>
                <a:latin typeface="Arial Narrow" pitchFamily="34" charset="0"/>
                <a:ea typeface="Segoe UI Emoji" pitchFamily="34" charset="0"/>
              </a:rPr>
              <a:t>  Stratejik Plan Çalışması</a:t>
            </a:r>
            <a:endParaRPr lang="tr-TR" sz="3200" b="1" kern="0" noProof="1">
              <a:solidFill>
                <a:srgbClr val="3333CC"/>
              </a:solidFill>
              <a:latin typeface="Arial Narrow" pitchFamily="34" charset="0"/>
              <a:ea typeface="Segoe UI Emoji" pitchFamily="34" charset="0"/>
            </a:endParaRPr>
          </a:p>
        </p:txBody>
      </p:sp>
      <p:pic>
        <p:nvPicPr>
          <p:cNvPr id="7" name="6 Resim" descr="images (2).jpg"/>
          <p:cNvPicPr>
            <a:picLocks noChangeAspect="1"/>
          </p:cNvPicPr>
          <p:nvPr/>
        </p:nvPicPr>
        <p:blipFill>
          <a:blip r:embed="rId2" cstate="print"/>
          <a:stretch>
            <a:fillRect/>
          </a:stretch>
        </p:blipFill>
        <p:spPr>
          <a:xfrm>
            <a:off x="6876256" y="980728"/>
            <a:ext cx="1224136" cy="1224136"/>
          </a:xfrm>
          <a:prstGeom prst="rect">
            <a:avLst/>
          </a:prstGeom>
        </p:spPr>
      </p:pic>
      <p:pic>
        <p:nvPicPr>
          <p:cNvPr id="2" name="Picture 1" descr="LogoSon.png"/>
          <p:cNvPicPr>
            <a:picLocks noChangeAspect="1"/>
          </p:cNvPicPr>
          <p:nvPr/>
        </p:nvPicPr>
        <p:blipFill>
          <a:blip r:embed="rId3" cstate="print">
            <a:lum bright="-32000" contrast="-27000"/>
            <a:extLst>
              <a:ext uri="{28A0092B-C50C-407E-A947-70E740481C1C}">
                <a14:useLocalDpi xmlns:a14="http://schemas.microsoft.com/office/drawing/2010/main" val="0"/>
              </a:ext>
            </a:extLst>
          </a:blip>
          <a:stretch>
            <a:fillRect/>
          </a:stretch>
        </p:blipFill>
        <p:spPr>
          <a:xfrm>
            <a:off x="683568" y="764704"/>
            <a:ext cx="2736304" cy="1891967"/>
          </a:xfrm>
          <a:prstGeom prst="rect">
            <a:avLst/>
          </a:prstGeom>
        </p:spPr>
      </p:pic>
    </p:spTree>
  </p:cSld>
  <p:clrMapOvr>
    <a:masterClrMapping/>
  </p:clrMapOvr>
  <p:transition spd="med" advTm="3000">
    <p:pull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Öğrencilerimiz </a:t>
            </a:r>
            <a:r>
              <a:rPr lang="tr-TR" noProof="1" smtClean="0">
                <a:solidFill>
                  <a:schemeClr val="tx1">
                    <a:lumMod val="65000"/>
                    <a:lumOff val="35000"/>
                  </a:schemeClr>
                </a:solidFill>
                <a:latin typeface="Calibri" panose="020F0502020204030204" pitchFamily="34" charset="0"/>
                <a:cs typeface="Calibri" panose="020F0502020204030204" pitchFamily="34" charset="0"/>
              </a:rPr>
              <a:t>ve </a:t>
            </a:r>
            <a:r>
              <a:rPr lang="tr-TR" noProof="1" smtClean="0">
                <a:solidFill>
                  <a:schemeClr val="tx1">
                    <a:lumMod val="65000"/>
                    <a:lumOff val="35000"/>
                  </a:schemeClr>
                </a:solidFill>
                <a:latin typeface="Calibri" panose="020F0502020204030204" pitchFamily="34" charset="0"/>
                <a:cs typeface="Calibri" panose="020F0502020204030204" pitchFamily="34" charset="0"/>
              </a:rPr>
              <a:t>aileleri,</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Akademik ve idari personelimiz </a:t>
            </a:r>
            <a:r>
              <a:rPr lang="tr-TR" noProof="1" smtClean="0">
                <a:solidFill>
                  <a:schemeClr val="tx1">
                    <a:lumMod val="65000"/>
                    <a:lumOff val="35000"/>
                  </a:schemeClr>
                </a:solidFill>
                <a:latin typeface="Calibri" panose="020F0502020204030204" pitchFamily="34" charset="0"/>
                <a:cs typeface="Calibri" panose="020F0502020204030204" pitchFamily="34" charset="0"/>
              </a:rPr>
              <a:t>ve </a:t>
            </a:r>
            <a:r>
              <a:rPr lang="tr-TR" noProof="1" smtClean="0">
                <a:solidFill>
                  <a:schemeClr val="tx1">
                    <a:lumMod val="65000"/>
                    <a:lumOff val="35000"/>
                  </a:schemeClr>
                </a:solidFill>
                <a:latin typeface="Calibri" panose="020F0502020204030204" pitchFamily="34" charset="0"/>
                <a:cs typeface="Calibri" panose="020F0502020204030204" pitchFamily="34" charset="0"/>
              </a:rPr>
              <a:t>aileleri,</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Mezunlarımız,</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Ulusal ve uluslar arası diğer </a:t>
            </a: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a:t>
            </a:r>
            <a:r>
              <a:rPr lang="tr-TR" noProof="1" smtClean="0">
                <a:solidFill>
                  <a:schemeClr val="tx1">
                    <a:lumMod val="65000"/>
                    <a:lumOff val="35000"/>
                  </a:schemeClr>
                </a:solidFill>
                <a:latin typeface="Calibri" panose="020F0502020204030204" pitchFamily="34" charset="0"/>
                <a:cs typeface="Calibri" panose="020F0502020204030204" pitchFamily="34" charset="0"/>
              </a:rPr>
              <a:t>bölümleri,</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Özel </a:t>
            </a:r>
            <a:r>
              <a:rPr lang="tr-TR" noProof="1" smtClean="0">
                <a:solidFill>
                  <a:schemeClr val="tx1">
                    <a:lumMod val="65000"/>
                    <a:lumOff val="35000"/>
                  </a:schemeClr>
                </a:solidFill>
                <a:latin typeface="Calibri" panose="020F0502020204030204" pitchFamily="34" charset="0"/>
                <a:cs typeface="Calibri" panose="020F0502020204030204" pitchFamily="34" charset="0"/>
              </a:rPr>
              <a:t>sektör </a:t>
            </a:r>
            <a:r>
              <a:rPr lang="tr-TR" noProof="1" smtClean="0">
                <a:solidFill>
                  <a:schemeClr val="tx1">
                    <a:lumMod val="65000"/>
                    <a:lumOff val="35000"/>
                  </a:schemeClr>
                </a:solidFill>
                <a:latin typeface="Calibri" panose="020F0502020204030204" pitchFamily="34" charset="0"/>
                <a:cs typeface="Calibri" panose="020F0502020204030204" pitchFamily="34" charset="0"/>
              </a:rPr>
              <a:t>kuruluşları,</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Sivil toplum kuruluşları (Biyoistatistik Derneği </a:t>
            </a:r>
            <a:r>
              <a:rPr lang="tr-TR" noProof="1" smtClean="0">
                <a:solidFill>
                  <a:schemeClr val="tx1">
                    <a:lumMod val="65000"/>
                    <a:lumOff val="35000"/>
                  </a:schemeClr>
                </a:solidFill>
                <a:latin typeface="Calibri" panose="020F0502020204030204" pitchFamily="34" charset="0"/>
                <a:cs typeface="Calibri" panose="020F0502020204030204" pitchFamily="34" charset="0"/>
              </a:rPr>
              <a:t>gibi</a:t>
            </a:r>
            <a:r>
              <a:rPr lang="tr-TR" noProof="1" smtClean="0">
                <a:solidFill>
                  <a:schemeClr val="tx1">
                    <a:lumMod val="65000"/>
                    <a:lumOff val="35000"/>
                  </a:schemeClr>
                </a:solidFill>
                <a:latin typeface="Calibri" panose="020F0502020204030204" pitchFamily="34" charset="0"/>
                <a:cs typeface="Calibri" panose="020F0502020204030204" pitchFamily="34" charset="0"/>
              </a:rPr>
              <a:t>),</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Ulusal ve uluslararası eğitim ve </a:t>
            </a:r>
            <a:r>
              <a:rPr lang="tr-TR" noProof="1" smtClean="0">
                <a:solidFill>
                  <a:schemeClr val="tx1">
                    <a:lumMod val="65000"/>
                    <a:lumOff val="35000"/>
                  </a:schemeClr>
                </a:solidFill>
                <a:latin typeface="Calibri" panose="020F0502020204030204" pitchFamily="34" charset="0"/>
                <a:cs typeface="Calibri" panose="020F0502020204030204" pitchFamily="34" charset="0"/>
              </a:rPr>
              <a:t>araştırma </a:t>
            </a:r>
            <a:r>
              <a:rPr lang="tr-TR" noProof="1" smtClean="0">
                <a:solidFill>
                  <a:schemeClr val="tx1">
                    <a:lumMod val="65000"/>
                    <a:lumOff val="35000"/>
                  </a:schemeClr>
                </a:solidFill>
                <a:latin typeface="Calibri" panose="020F0502020204030204" pitchFamily="34" charset="0"/>
                <a:cs typeface="Calibri" panose="020F0502020204030204" pitchFamily="34" charset="0"/>
              </a:rPr>
              <a:t>kurumları,</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Etik </a:t>
            </a:r>
            <a:r>
              <a:rPr lang="tr-TR" noProof="1" smtClean="0">
                <a:solidFill>
                  <a:schemeClr val="tx1">
                    <a:lumMod val="65000"/>
                    <a:lumOff val="35000"/>
                  </a:schemeClr>
                </a:solidFill>
                <a:latin typeface="Calibri" panose="020F0502020204030204" pitchFamily="34" charset="0"/>
                <a:cs typeface="Calibri" panose="020F0502020204030204" pitchFamily="34" charset="0"/>
              </a:rPr>
              <a:t>Kurullar.</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algn="just">
              <a:buClr>
                <a:schemeClr val="tx1">
                  <a:lumMod val="65000"/>
                  <a:lumOff val="35000"/>
                </a:schemeClr>
              </a:buClr>
            </a:pPr>
            <a:endParaRPr lang="tr-TR" noProof="1">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PAYDAŞLAR</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8535243"/>
      </p:ext>
    </p:extLst>
  </p:cSld>
  <p:clrMapOvr>
    <a:masterClrMapping/>
  </p:clrMapOvr>
  <p:transition spd="med">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lvl="0"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Atatürk </a:t>
            </a:r>
            <a:r>
              <a:rPr lang="tr-TR" dirty="0">
                <a:solidFill>
                  <a:schemeClr val="tx1">
                    <a:lumMod val="65000"/>
                    <a:lumOff val="35000"/>
                  </a:schemeClr>
                </a:solidFill>
                <a:latin typeface="Calibri" panose="020F0502020204030204" pitchFamily="34" charset="0"/>
                <a:cs typeface="Calibri" panose="020F0502020204030204" pitchFamily="34" charset="0"/>
              </a:rPr>
              <a:t>ilkelerine </a:t>
            </a:r>
            <a:r>
              <a:rPr lang="tr-TR" dirty="0" smtClean="0">
                <a:solidFill>
                  <a:schemeClr val="tx1">
                    <a:lumMod val="65000"/>
                    <a:lumOff val="35000"/>
                  </a:schemeClr>
                </a:solidFill>
                <a:latin typeface="Calibri" panose="020F0502020204030204" pitchFamily="34" charset="0"/>
                <a:cs typeface="Calibri" panose="020F0502020204030204" pitchFamily="34" charset="0"/>
              </a:rPr>
              <a:t>bağlı olmak,</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Evrensel hukuk ilkelerine ve yasal düzenlemelere </a:t>
            </a:r>
            <a:r>
              <a:rPr lang="tr-TR" dirty="0" smtClean="0">
                <a:solidFill>
                  <a:schemeClr val="tx1">
                    <a:lumMod val="65000"/>
                    <a:lumOff val="35000"/>
                  </a:schemeClr>
                </a:solidFill>
                <a:latin typeface="Calibri" panose="020F0502020204030204" pitchFamily="34" charset="0"/>
                <a:cs typeface="Calibri" panose="020F0502020204030204" pitchFamily="34" charset="0"/>
              </a:rPr>
              <a:t>uymak,</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Bilimin evrenselliğine </a:t>
            </a:r>
            <a:r>
              <a:rPr lang="tr-TR" dirty="0" smtClean="0">
                <a:solidFill>
                  <a:schemeClr val="tx1">
                    <a:lumMod val="65000"/>
                    <a:lumOff val="35000"/>
                  </a:schemeClr>
                </a:solidFill>
                <a:latin typeface="Calibri" panose="020F0502020204030204" pitchFamily="34" charset="0"/>
                <a:cs typeface="Calibri" panose="020F0502020204030204" pitchFamily="34" charset="0"/>
              </a:rPr>
              <a:t>inanmak,</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Yenilikçi ve çağdaş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olmak,</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Doğruluktan ve dürüstlükten taviz </a:t>
            </a:r>
            <a:r>
              <a:rPr lang="tr-TR" dirty="0" smtClean="0">
                <a:solidFill>
                  <a:schemeClr val="tx1">
                    <a:lumMod val="65000"/>
                    <a:lumOff val="35000"/>
                  </a:schemeClr>
                </a:solidFill>
                <a:latin typeface="Calibri" panose="020F0502020204030204" pitchFamily="34" charset="0"/>
                <a:cs typeface="Calibri" panose="020F0502020204030204" pitchFamily="34" charset="0"/>
              </a:rPr>
              <a:t>vermemek,</a:t>
            </a:r>
          </a:p>
          <a:p>
            <a:pPr marL="360000" algn="just">
              <a:spcBef>
                <a:spcPts val="0"/>
              </a:spcBef>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Toplumsal sorunlara </a:t>
            </a:r>
            <a:r>
              <a:rPr lang="tr-TR" dirty="0" smtClean="0">
                <a:solidFill>
                  <a:schemeClr val="tx1">
                    <a:lumMod val="65000"/>
                    <a:lumOff val="35000"/>
                  </a:schemeClr>
                </a:solidFill>
                <a:latin typeface="Calibri" panose="020F0502020204030204" pitchFamily="34" charset="0"/>
                <a:cs typeface="Calibri" panose="020F0502020204030204" pitchFamily="34" charset="0"/>
              </a:rPr>
              <a:t>duyarlı olmak, </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Kurum </a:t>
            </a:r>
            <a:r>
              <a:rPr lang="tr-TR" dirty="0">
                <a:solidFill>
                  <a:schemeClr val="tx1">
                    <a:lumMod val="65000"/>
                    <a:lumOff val="35000"/>
                  </a:schemeClr>
                </a:solidFill>
                <a:latin typeface="Calibri" panose="020F0502020204030204" pitchFamily="34" charset="0"/>
                <a:cs typeface="Calibri" panose="020F0502020204030204" pitchFamily="34" charset="0"/>
              </a:rPr>
              <a:t>içerisinde ve kurumlar arasında uyum ve dayanışmaya önem </a:t>
            </a:r>
            <a:r>
              <a:rPr lang="tr-TR" dirty="0" smtClean="0">
                <a:solidFill>
                  <a:schemeClr val="tx1">
                    <a:lumMod val="65000"/>
                    <a:lumOff val="35000"/>
                  </a:schemeClr>
                </a:solidFill>
                <a:latin typeface="Calibri" panose="020F0502020204030204" pitchFamily="34" charset="0"/>
                <a:cs typeface="Calibri" panose="020F0502020204030204" pitchFamily="34" charset="0"/>
              </a:rPr>
              <a:t>vermek</a:t>
            </a:r>
            <a:r>
              <a:rPr lang="tr-TR" dirty="0" smtClean="0">
                <a:solidFill>
                  <a:schemeClr val="tx1">
                    <a:lumMod val="65000"/>
                    <a:lumOff val="35000"/>
                  </a:schemeClr>
                </a:solidFill>
                <a:latin typeface="Calibri" panose="020F0502020204030204" pitchFamily="34" charset="0"/>
                <a:cs typeface="Calibri" panose="020F0502020204030204" pitchFamily="34" charset="0"/>
              </a:rPr>
              <a:t>,</a:t>
            </a:r>
            <a:endParaRPr lang="tr-TR"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3600" b="1" noProof="1" smtClean="0">
                <a:solidFill>
                  <a:schemeClr val="tx1">
                    <a:lumMod val="65000"/>
                    <a:lumOff val="35000"/>
                  </a:schemeClr>
                </a:solidFill>
                <a:latin typeface="Calibri" panose="020F0502020204030204" pitchFamily="34" charset="0"/>
                <a:cs typeface="Calibri" panose="020F0502020204030204" pitchFamily="34" charset="0"/>
              </a:rPr>
              <a:t>Biyoistatistik ve Tıp Bilişimi Anabilim Dalı’nın Vizyon ve Misyonunu Oluşturan Temel Değerleri</a:t>
            </a:r>
            <a:endParaRPr lang="tr-TR" sz="3600" noProof="1">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7896040"/>
      </p:ext>
    </p:extLst>
  </p:cSld>
  <p:clrMapOvr>
    <a:masterClrMapping/>
  </p:clrMapOvr>
  <p:transition spd="med">
    <p:pull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lvl="0"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Herkesi </a:t>
            </a:r>
            <a:r>
              <a:rPr lang="tr-TR" dirty="0">
                <a:solidFill>
                  <a:schemeClr val="tx1">
                    <a:lumMod val="65000"/>
                    <a:lumOff val="35000"/>
                  </a:schemeClr>
                </a:solidFill>
                <a:latin typeface="Calibri" panose="020F0502020204030204" pitchFamily="34" charset="0"/>
                <a:cs typeface="Calibri" panose="020F0502020204030204" pitchFamily="34" charset="0"/>
              </a:rPr>
              <a:t>din, ırk, milliyet, renk, düşünce farklılığı gözetmeksizin sevmek ve saygılı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olmak,</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Sürekli olarak en iyiyi, mükemmelliği yakalamaya çalışmak</a:t>
            </a: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Özgün bilimsel araştırmalar </a:t>
            </a:r>
            <a:r>
              <a:rPr lang="tr-TR" dirty="0" smtClean="0">
                <a:solidFill>
                  <a:schemeClr val="tx1">
                    <a:lumMod val="65000"/>
                    <a:lumOff val="35000"/>
                  </a:schemeClr>
                </a:solidFill>
                <a:latin typeface="Calibri" panose="020F0502020204030204" pitchFamily="34" charset="0"/>
                <a:cs typeface="Calibri" panose="020F0502020204030204" pitchFamily="34" charset="0"/>
              </a:rPr>
              <a:t>yapmak,</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Yaptığımız işi ve mesleğimizi </a:t>
            </a:r>
            <a:r>
              <a:rPr lang="tr-TR" dirty="0" smtClean="0">
                <a:solidFill>
                  <a:schemeClr val="tx1">
                    <a:lumMod val="65000"/>
                    <a:lumOff val="35000"/>
                  </a:schemeClr>
                </a:solidFill>
                <a:latin typeface="Calibri" panose="020F0502020204030204" pitchFamily="34" charset="0"/>
                <a:cs typeface="Calibri" panose="020F0502020204030204" pitchFamily="34" charset="0"/>
              </a:rPr>
              <a:t>sevmektir.</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algn="just">
              <a:buClr>
                <a:schemeClr val="tx1">
                  <a:lumMod val="65000"/>
                  <a:lumOff val="35000"/>
                </a:schemeClr>
              </a:buClr>
            </a:pPr>
            <a:endParaRPr lang="tr-TR"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3600" b="1" noProof="1" smtClean="0">
                <a:solidFill>
                  <a:schemeClr val="tx1">
                    <a:lumMod val="65000"/>
                    <a:lumOff val="35000"/>
                  </a:schemeClr>
                </a:solidFill>
                <a:latin typeface="Calibri" panose="020F0502020204030204" pitchFamily="34" charset="0"/>
                <a:cs typeface="Calibri" panose="020F0502020204030204" pitchFamily="34" charset="0"/>
              </a:rPr>
              <a:t>Biyoistatistik ve Tıp Bilişimi Anabilim Dalı’nın Vizyon ve Misyonunu Oluşturan Temel Değerleri</a:t>
            </a:r>
            <a:endParaRPr lang="tr-TR" sz="3600" noProof="1">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77500426"/>
      </p:ext>
    </p:extLst>
  </p:cSld>
  <p:clrMapOvr>
    <a:masterClrMapping/>
  </p:clrMapOvr>
  <p:transition spd="slow">
    <p:pull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sz="half" idx="1"/>
          </p:nvPr>
        </p:nvSpPr>
        <p:spPr>
          <a:xfrm>
            <a:off x="1370013" y="2053729"/>
            <a:ext cx="7313612" cy="511175"/>
          </a:xfrm>
        </p:spPr>
        <p:txBody>
          <a:bodyPr>
            <a:noAutofit/>
          </a:bodyPr>
          <a:lstStyle/>
          <a:p>
            <a:pPr eaLnBrk="1" hangingPunct="1">
              <a:buFont typeface="Wingdings" panose="05000000000000000000" pitchFamily="2" charset="2"/>
              <a:buNone/>
            </a:pPr>
            <a:r>
              <a:rPr lang="tr-TR" altLang="tr-TR" sz="2800" dirty="0" smtClean="0">
                <a:solidFill>
                  <a:schemeClr val="tx1">
                    <a:lumMod val="65000"/>
                    <a:lumOff val="35000"/>
                  </a:schemeClr>
                </a:solidFill>
                <a:latin typeface="Calibri" panose="020F0502020204030204" pitchFamily="34" charset="0"/>
                <a:cs typeface="Calibri" panose="020F0502020204030204" pitchFamily="34" charset="0"/>
              </a:rPr>
              <a:t>Temel Yöntem: GZFT (SWOT) Analizi</a:t>
            </a:r>
          </a:p>
        </p:txBody>
      </p:sp>
      <p:graphicFrame>
        <p:nvGraphicFramePr>
          <p:cNvPr id="498692" name="Group 4"/>
          <p:cNvGraphicFramePr>
            <a:graphicFrameLocks noGrp="1"/>
          </p:cNvGraphicFramePr>
          <p:nvPr>
            <p:ph sz="half" idx="2"/>
            <p:extLst>
              <p:ext uri="{D42A27DB-BD31-4B8C-83A1-F6EECF244321}">
                <p14:modId xmlns:p14="http://schemas.microsoft.com/office/powerpoint/2010/main" val="1292626540"/>
              </p:ext>
            </p:extLst>
          </p:nvPr>
        </p:nvGraphicFramePr>
        <p:xfrm>
          <a:off x="755650" y="2864196"/>
          <a:ext cx="7313612" cy="3050986"/>
        </p:xfrm>
        <a:graphic>
          <a:graphicData uri="http://schemas.openxmlformats.org/drawingml/2006/table">
            <a:tbl>
              <a:tblPr/>
              <a:tblGrid>
                <a:gridCol w="1624012"/>
                <a:gridCol w="3048000"/>
                <a:gridCol w="2641600"/>
              </a:tblGrid>
              <a:tr h="1506538">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rPr>
                        <a:t>Kuruluş İçi Analiz</a:t>
                      </a:r>
                    </a:p>
                  </a:txBody>
                  <a:tcPr marL="90000" marR="90000" marT="46800" marB="4680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rPr>
                        <a:t>Güçlü Yönler</a:t>
                      </a:r>
                    </a:p>
                  </a:txBody>
                  <a:tcPr marL="90000" marR="90000" marT="46800" marB="46800"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rPr>
                        <a:t>Zayıf Yönler</a:t>
                      </a:r>
                    </a:p>
                  </a:txBody>
                  <a:tcPr marL="90000" marR="90000" marT="46800" marB="46800"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06538">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rPr>
                        <a:t>Çevresel </a:t>
                      </a:r>
                    </a:p>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rPr>
                        <a:t>Analiz</a:t>
                      </a:r>
                    </a:p>
                  </a:txBody>
                  <a:tcPr marL="90000" marR="90000" marT="46800" marB="4680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rPr>
                        <a:t>Fırsatlar</a:t>
                      </a:r>
                    </a:p>
                  </a:txBody>
                  <a:tcPr marL="90000" marR="90000" marT="46800" marB="46800"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rPr>
                        <a:t>Tehditler</a:t>
                      </a:r>
                      <a:endPar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endParaRP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tr-TR" sz="2800" b="0" i="0" u="none" strike="noStrike" cap="none" normalizeH="0" baseline="0" dirty="0" smtClean="0">
                        <a:ln>
                          <a:noFill/>
                        </a:ln>
                        <a:solidFill>
                          <a:schemeClr val="tx1">
                            <a:lumMod val="65000"/>
                            <a:lumOff val="35000"/>
                          </a:schemeClr>
                        </a:solidFill>
                        <a:effectLst/>
                        <a:latin typeface="Cambria" panose="02040503050406030204" pitchFamily="18" charset="0"/>
                        <a:cs typeface="Arial" charset="0"/>
                      </a:endParaRPr>
                    </a:p>
                  </a:txBody>
                  <a:tcPr marL="90000" marR="90000" marT="46800" marB="46800"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8" name="Rectangle 2"/>
          <p:cNvSpPr>
            <a:spLocks noGrp="1" noChangeArrowheads="1"/>
          </p:cNvSpPr>
          <p:nvPr>
            <p:ph type="title"/>
          </p:nvPr>
        </p:nvSpPr>
        <p:spPr>
          <a:xfrm>
            <a:off x="457200" y="706909"/>
            <a:ext cx="7467600" cy="777875"/>
          </a:xfrm>
        </p:spPr>
        <p:txBody>
          <a:bodyPr>
            <a:noAutofit/>
          </a:bodyPr>
          <a:lstStyle/>
          <a:p>
            <a:pPr marL="274638" algn="ctr" eaLnBrk="1" fontAlgn="auto" hangingPunct="1">
              <a:spcAft>
                <a:spcPts val="0"/>
              </a:spcAft>
              <a:defRPr/>
            </a:pPr>
            <a:r>
              <a:rPr lang="tr-TR" sz="3200" dirty="0">
                <a:solidFill>
                  <a:schemeClr val="tx1">
                    <a:lumMod val="65000"/>
                    <a:lumOff val="35000"/>
                  </a:schemeClr>
                </a:solidFill>
                <a:latin typeface="Calibri" panose="020F0502020204030204" pitchFamily="34" charset="0"/>
                <a:cs typeface="Calibri" panose="020F0502020204030204" pitchFamily="34" charset="0"/>
              </a:rPr>
              <a:t/>
            </a:r>
            <a:br>
              <a:rPr lang="tr-TR" sz="3200" dirty="0">
                <a:solidFill>
                  <a:schemeClr val="tx1">
                    <a:lumMod val="65000"/>
                    <a:lumOff val="35000"/>
                  </a:schemeClr>
                </a:solidFill>
                <a:latin typeface="Calibri" panose="020F0502020204030204" pitchFamily="34" charset="0"/>
                <a:cs typeface="Calibri" panose="020F0502020204030204" pitchFamily="34" charset="0"/>
              </a:rPr>
            </a:br>
            <a:r>
              <a:rPr lang="tr-TR" sz="3200" b="1" dirty="0">
                <a:solidFill>
                  <a:schemeClr val="tx1">
                    <a:lumMod val="65000"/>
                    <a:lumOff val="35000"/>
                  </a:schemeClr>
                </a:solidFill>
                <a:latin typeface="Calibri" panose="020F0502020204030204" pitchFamily="34" charset="0"/>
                <a:cs typeface="Calibri" panose="020F0502020204030204" pitchFamily="34" charset="0"/>
              </a:rPr>
              <a:t>ÖZ</a:t>
            </a:r>
            <a:r>
              <a:rPr lang="tr-TR" sz="3200" dirty="0" smtClean="0">
                <a:solidFill>
                  <a:schemeClr val="tx1">
                    <a:lumMod val="65000"/>
                    <a:lumOff val="35000"/>
                  </a:schemeClr>
                </a:solidFill>
                <a:latin typeface="Calibri" panose="020F0502020204030204" pitchFamily="34" charset="0"/>
                <a:cs typeface="Calibri" panose="020F0502020204030204" pitchFamily="34" charset="0"/>
              </a:rPr>
              <a:t> </a:t>
            </a:r>
            <a:r>
              <a:rPr lang="tr-TR" sz="3200" b="1" dirty="0" smtClean="0">
                <a:solidFill>
                  <a:schemeClr val="tx1">
                    <a:lumMod val="65000"/>
                    <a:lumOff val="35000"/>
                  </a:schemeClr>
                </a:solidFill>
                <a:latin typeface="Calibri" panose="020F0502020204030204" pitchFamily="34" charset="0"/>
                <a:cs typeface="Calibri" panose="020F0502020204030204" pitchFamily="34" charset="0"/>
              </a:rPr>
              <a:t>DEĞERLENDİRME</a:t>
            </a:r>
            <a:endParaRPr lang="tr-TR" sz="3200" b="1"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18148922"/>
      </p:ext>
    </p:extLst>
  </p:cSld>
  <p:clrMapOvr>
    <a:masterClrMapping/>
  </p:clrMapOvr>
  <p:transition spd="slow" advClick="0">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pPr>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Anabilim Dalımızın ilgi alanına giren istatistiksel yöntemler konusunda kendini geliştirmiş öğretim üyesinin bulunması,</a:t>
            </a:r>
          </a:p>
          <a:p>
            <a:pPr lvl="0">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Araştırma ve Uygulama Hastanemizin bölgede referans hastane olması ve bölgede alternatif bir Biyoistatistik ve Tıp Bilişimi Anabilim Dalının bulunmaması,</a:t>
            </a:r>
          </a:p>
          <a:p>
            <a:pPr lvl="0">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Üniversitemiz Tıp Fakültesi, Diş Hekimliği Fakültesi, Sağlık Bilimleri Fakültesi ve Sağlık Bilimleri Enstitüsü Biyoistatistik ve Araştırma Yöntemleri derslerini yürütmesi,</a:t>
            </a:r>
          </a:p>
          <a:p>
            <a:pPr lvl="0">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Anabilim Dalımız öğretim üyesinin aynı zamanda Fakültemizin Araştırma ve Yayın Destek Birimini yürütüyor olması,</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a:solidFill>
                  <a:schemeClr val="tx1">
                    <a:lumMod val="65000"/>
                    <a:lumOff val="35000"/>
                  </a:schemeClr>
                </a:solidFill>
                <a:latin typeface="Calibri" panose="020F0502020204030204" pitchFamily="34" charset="0"/>
                <a:cs typeface="Calibri" panose="020F0502020204030204" pitchFamily="34" charset="0"/>
              </a:rPr>
              <a:t>GÜÇLÜ </a:t>
            </a: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YÖNLERİMİZ</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29111589"/>
      </p:ext>
    </p:extLst>
  </p:cSld>
  <p:clrMapOvr>
    <a:masterClrMapping/>
  </p:clrMapOvr>
  <p:transition spd="med">
    <p:pull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Başta </a:t>
            </a:r>
            <a:r>
              <a:rPr lang="tr-TR" dirty="0">
                <a:solidFill>
                  <a:schemeClr val="tx1">
                    <a:lumMod val="65000"/>
                    <a:lumOff val="35000"/>
                  </a:schemeClr>
                </a:solidFill>
                <a:latin typeface="Calibri" panose="020F0502020204030204" pitchFamily="34" charset="0"/>
                <a:cs typeface="Calibri" panose="020F0502020204030204" pitchFamily="34" charset="0"/>
              </a:rPr>
              <a:t>Tıp Fakültesi Öğretim Üyeleri ve araştırma görevlileri olmak üzere üniversitemizin diğer fakülte, yüksekokulları, enstitülerinde ve </a:t>
            </a:r>
            <a:r>
              <a:rPr lang="tr-TR" dirty="0" smtClean="0">
                <a:solidFill>
                  <a:schemeClr val="tx1">
                    <a:lumMod val="65000"/>
                    <a:lumOff val="35000"/>
                  </a:schemeClr>
                </a:solidFill>
                <a:latin typeface="Calibri" panose="020F0502020204030204" pitchFamily="34" charset="0"/>
                <a:cs typeface="Calibri" panose="020F0502020204030204" pitchFamily="34" charset="0"/>
              </a:rPr>
              <a:t>şehrinde </a:t>
            </a:r>
            <a:r>
              <a:rPr lang="tr-TR" dirty="0">
                <a:solidFill>
                  <a:schemeClr val="tx1">
                    <a:lumMod val="65000"/>
                    <a:lumOff val="35000"/>
                  </a:schemeClr>
                </a:solidFill>
                <a:latin typeface="Calibri" panose="020F0502020204030204" pitchFamily="34" charset="0"/>
                <a:cs typeface="Calibri" panose="020F0502020204030204" pitchFamily="34" charset="0"/>
              </a:rPr>
              <a:t>bulunun diğer Eğitim, Araştırma ve Uygulama Hastanelerinde uzmanlık tezleri, projelerin, makalelerin, olgu sunumlarının ve raporlarının planlanma, yürütülme ve yayınlanma aşamasında istatistiksel ve yazım konusunda destek vermesi</a:t>
            </a:r>
            <a:r>
              <a:rPr lang="tr-TR" dirty="0" smtClean="0">
                <a:solidFill>
                  <a:schemeClr val="tx1">
                    <a:lumMod val="65000"/>
                    <a:lumOff val="35000"/>
                  </a:schemeClr>
                </a:solidFill>
                <a:latin typeface="Calibri" panose="020F0502020204030204" pitchFamily="34" charset="0"/>
                <a:cs typeface="Calibri" panose="020F0502020204030204" pitchFamily="34" charset="0"/>
              </a:rPr>
              <a:t>,</a:t>
            </a: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İyi bir bilgisayar kullanıcısı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olmamız,</a:t>
            </a:r>
          </a:p>
          <a:p>
            <a:pPr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İnternet desteğimizin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olması,</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algn="just">
              <a:buClr>
                <a:schemeClr val="tx1">
                  <a:lumMod val="65000"/>
                  <a:lumOff val="35000"/>
                </a:schemeClr>
              </a:buClr>
            </a:pPr>
            <a:endParaRPr lang="tr-TR" dirty="0" smtClean="0">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a:solidFill>
                  <a:schemeClr val="tx1">
                    <a:lumMod val="65000"/>
                    <a:lumOff val="35000"/>
                  </a:schemeClr>
                </a:solidFill>
                <a:latin typeface="Calibri" panose="020F0502020204030204" pitchFamily="34" charset="0"/>
                <a:cs typeface="Calibri" panose="020F0502020204030204" pitchFamily="34" charset="0"/>
              </a:rPr>
              <a:t>GÜÇLÜ </a:t>
            </a: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YÖNLERİMİZ</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15770744"/>
      </p:ext>
    </p:extLst>
  </p:cSld>
  <p:clrMapOvr>
    <a:masterClrMapping/>
  </p:clrMapOvr>
  <p:transition spd="med">
    <p:pull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905201" cy="3877815"/>
          </a:xfrm>
        </p:spPr>
        <p:txBody>
          <a:bodyPr>
            <a:noAutofit/>
          </a:bodyPr>
          <a:lstStyle/>
          <a:p>
            <a:pPr lvl="0"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Makine</a:t>
            </a:r>
            <a:r>
              <a:rPr lang="tr-TR" dirty="0">
                <a:solidFill>
                  <a:schemeClr val="tx1">
                    <a:lumMod val="65000"/>
                    <a:lumOff val="35000"/>
                  </a:schemeClr>
                </a:solidFill>
                <a:latin typeface="Calibri" panose="020F0502020204030204" pitchFamily="34" charset="0"/>
                <a:cs typeface="Calibri" panose="020F0502020204030204" pitchFamily="34" charset="0"/>
              </a:rPr>
              <a:t>, </a:t>
            </a:r>
            <a:r>
              <a:rPr lang="tr-TR" dirty="0" smtClean="0">
                <a:solidFill>
                  <a:schemeClr val="tx1">
                    <a:lumMod val="65000"/>
                    <a:lumOff val="35000"/>
                  </a:schemeClr>
                </a:solidFill>
                <a:latin typeface="Calibri" panose="020F0502020204030204" pitchFamily="34" charset="0"/>
                <a:cs typeface="Calibri" panose="020F0502020204030204" pitchFamily="34" charset="0"/>
              </a:rPr>
              <a:t>teçhizat </a:t>
            </a:r>
            <a:r>
              <a:rPr lang="tr-TR" dirty="0">
                <a:solidFill>
                  <a:schemeClr val="tx1">
                    <a:lumMod val="65000"/>
                    <a:lumOff val="35000"/>
                  </a:schemeClr>
                </a:solidFill>
                <a:latin typeface="Calibri" panose="020F0502020204030204" pitchFamily="34" charset="0"/>
                <a:cs typeface="Calibri" panose="020F0502020204030204" pitchFamily="34" charset="0"/>
              </a:rPr>
              <a:t>parkımızın günümüz koşullarına göre yeterli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olması,</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Lisanslı istatistiksel programlarımızın olması ve gerektiğinde elimizde bulunmayan paket programlarında internet aracılığı ile sınırlı kullanım sürelilerinin elde </a:t>
            </a:r>
            <a:r>
              <a:rPr lang="tr-TR" dirty="0" smtClean="0">
                <a:solidFill>
                  <a:schemeClr val="tx1">
                    <a:lumMod val="65000"/>
                    <a:lumOff val="35000"/>
                  </a:schemeClr>
                </a:solidFill>
                <a:latin typeface="Calibri" panose="020F0502020204030204" pitchFamily="34" charset="0"/>
                <a:cs typeface="Calibri" panose="020F0502020204030204" pitchFamily="34" charset="0"/>
              </a:rPr>
              <a:t>edilmesi,</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Fiziki imkanların zamanla artmış olması, anabilim dalımıza ait alanın gelişmeye müsait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olması,</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Hali hazırda son teknoloji ile donatılmış ve internet bağlantıları yapılmış olan iki </a:t>
            </a:r>
            <a:r>
              <a:rPr lang="tr-TR" dirty="0" smtClean="0">
                <a:solidFill>
                  <a:schemeClr val="tx1">
                    <a:lumMod val="65000"/>
                    <a:lumOff val="35000"/>
                  </a:schemeClr>
                </a:solidFill>
                <a:latin typeface="Calibri" panose="020F0502020204030204" pitchFamily="34" charset="0"/>
                <a:cs typeface="Calibri" panose="020F0502020204030204" pitchFamily="34" charset="0"/>
              </a:rPr>
              <a:t>çalışma odasının olması </a:t>
            </a:r>
            <a:r>
              <a:rPr lang="tr-TR" dirty="0">
                <a:solidFill>
                  <a:schemeClr val="tx1">
                    <a:lumMod val="65000"/>
                    <a:lumOff val="35000"/>
                  </a:schemeClr>
                </a:solidFill>
                <a:latin typeface="Calibri" panose="020F0502020204030204" pitchFamily="34" charset="0"/>
                <a:cs typeface="Calibri" panose="020F0502020204030204" pitchFamily="34" charset="0"/>
              </a:rPr>
              <a:t>ve öğrencilerimizin </a:t>
            </a:r>
            <a:r>
              <a:rPr lang="tr-TR" dirty="0" smtClean="0">
                <a:solidFill>
                  <a:schemeClr val="tx1">
                    <a:lumMod val="65000"/>
                    <a:lumOff val="35000"/>
                  </a:schemeClr>
                </a:solidFill>
                <a:latin typeface="Calibri" panose="020F0502020204030204" pitchFamily="34" charset="0"/>
                <a:cs typeface="Calibri" panose="020F0502020204030204" pitchFamily="34" charset="0"/>
              </a:rPr>
              <a:t>ve araştırıcıların kullanımına sunulmuş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olması,</a:t>
            </a:r>
            <a:endParaRPr lang="tr-TR"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a:solidFill>
                  <a:schemeClr val="tx1">
                    <a:lumMod val="65000"/>
                    <a:lumOff val="35000"/>
                  </a:schemeClr>
                </a:solidFill>
                <a:latin typeface="Calibri" panose="020F0502020204030204" pitchFamily="34" charset="0"/>
                <a:cs typeface="Calibri" panose="020F0502020204030204" pitchFamily="34" charset="0"/>
              </a:rPr>
              <a:t>GÜÇLÜ </a:t>
            </a: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YÖNLERİMİZ</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90281157"/>
      </p:ext>
    </p:extLst>
  </p:cSld>
  <p:clrMapOvr>
    <a:masterClrMapping/>
  </p:clrMapOvr>
  <p:transition spd="med">
    <p:pull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132856"/>
            <a:ext cx="7745505" cy="3877815"/>
          </a:xfrm>
        </p:spPr>
        <p:txBody>
          <a:bodyPr>
            <a:noAutofit/>
          </a:bodyPr>
          <a:lstStyle/>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derneğimizin aktif faaliyet göstermesi,</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Her yıl yapılan Ulusal Biyoistatistik Kongreleri yardımıyla mesleki bütünleşmenin sağlanması ve Ulusal ve Uluslararası Biyoistatistik anabilim dallarının yakınlaşmasının sağlanması,</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derslerine ait ders slaytlarını öğrencilerimizle paylaşmamız</a:t>
            </a:r>
            <a:r>
              <a:rPr lang="tr-TR" noProof="1" smtClean="0">
                <a:solidFill>
                  <a:schemeClr val="tx1">
                    <a:lumMod val="65000"/>
                    <a:lumOff val="35000"/>
                  </a:schemeClr>
                </a:solidFill>
                <a:latin typeface="Calibri" panose="020F0502020204030204" pitchFamily="34" charset="0"/>
                <a:cs typeface="Calibri" panose="020F0502020204030204" pitchFamily="34" charset="0"/>
              </a:rPr>
              <a:t>,</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Tıp Fakültesi bünyesinde yapılan araştırmaların neredeyse tamamına (büyük oranda) danışmanlık hizmeti vermemiz,</a:t>
            </a:r>
          </a:p>
          <a:p>
            <a:pPr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Türkiye’nin diğer hastaneler ve üniversitelerin aynı bölümleriyle iyi ilişkiler içinde olmamız ve ortak çalışmalarda yer alıyor olması.</a:t>
            </a:r>
            <a:endParaRPr lang="tr-TR" noProof="1">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a:solidFill>
                  <a:schemeClr val="tx1">
                    <a:lumMod val="65000"/>
                    <a:lumOff val="35000"/>
                  </a:schemeClr>
                </a:solidFill>
                <a:latin typeface="Calibri" panose="020F0502020204030204" pitchFamily="34" charset="0"/>
                <a:cs typeface="Calibri" panose="020F0502020204030204" pitchFamily="34" charset="0"/>
              </a:rPr>
              <a:t>GÜÇLÜ </a:t>
            </a: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YÖNLERİMİZ</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3325375"/>
      </p:ext>
    </p:extLst>
  </p:cSld>
  <p:clrMapOvr>
    <a:masterClrMapping/>
  </p:clrMapOvr>
  <p:transition spd="med">
    <p:pull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Araştırmacıların</a:t>
            </a:r>
            <a:r>
              <a:rPr lang="tr-TR" noProof="1" smtClean="0">
                <a:solidFill>
                  <a:schemeClr val="tx1">
                    <a:lumMod val="65000"/>
                    <a:lumOff val="35000"/>
                  </a:schemeClr>
                </a:solidFill>
                <a:latin typeface="Calibri" panose="020F0502020204030204" pitchFamily="34" charset="0"/>
                <a:cs typeface="Calibri" panose="020F0502020204030204" pitchFamily="34" charset="0"/>
              </a:rPr>
              <a:t>, </a:t>
            </a: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Biyoistatistikçilerin </a:t>
            </a:r>
            <a:r>
              <a:rPr lang="tr-TR" noProof="1" smtClean="0">
                <a:solidFill>
                  <a:schemeClr val="tx1">
                    <a:lumMod val="65000"/>
                    <a:lumOff val="35000"/>
                  </a:schemeClr>
                </a:solidFill>
                <a:latin typeface="Calibri" panose="020F0502020204030204" pitchFamily="34" charset="0"/>
                <a:cs typeface="Calibri" panose="020F0502020204030204" pitchFamily="34" charset="0"/>
              </a:rPr>
              <a:t>araştırmanın sonunda değil başında başvurulacak kişiler </a:t>
            </a:r>
            <a:r>
              <a:rPr lang="tr-TR" noProof="1" smtClean="0">
                <a:solidFill>
                  <a:schemeClr val="tx1">
                    <a:lumMod val="65000"/>
                    <a:lumOff val="35000"/>
                  </a:schemeClr>
                </a:solidFill>
                <a:latin typeface="Calibri" panose="020F0502020204030204" pitchFamily="34" charset="0"/>
                <a:cs typeface="Calibri" panose="020F0502020204030204" pitchFamily="34" charset="0"/>
              </a:rPr>
              <a:t>olduğunu </a:t>
            </a:r>
            <a:r>
              <a:rPr lang="tr-TR" noProof="1" smtClean="0">
                <a:solidFill>
                  <a:schemeClr val="tx1">
                    <a:lumMod val="65000"/>
                    <a:lumOff val="35000"/>
                  </a:schemeClr>
                </a:solidFill>
                <a:latin typeface="Calibri" panose="020F0502020204030204" pitchFamily="34" charset="0"/>
                <a:cs typeface="Calibri" panose="020F0502020204030204" pitchFamily="34" charset="0"/>
              </a:rPr>
              <a:t>bilmemeleri,</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Tıp Fakültesi öğrencilerinin sayısının, fakültemiz fiziki koşullarının çok üstünde olması nedeni ile Biyoistatistik ve Tıp Bilişimi dersinin bilgisayar uygulamalı olarak gerçekleştirilemiyor olması,</a:t>
            </a:r>
          </a:p>
          <a:p>
            <a:pPr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Eleman yetersizliği nedeniyle bilimsel </a:t>
            </a:r>
            <a:r>
              <a:rPr lang="tr-TR" noProof="1" smtClean="0">
                <a:solidFill>
                  <a:schemeClr val="tx1">
                    <a:lumMod val="65000"/>
                    <a:lumOff val="35000"/>
                  </a:schemeClr>
                </a:solidFill>
                <a:latin typeface="Calibri" panose="020F0502020204030204" pitchFamily="34" charset="0"/>
                <a:cs typeface="Calibri" panose="020F0502020204030204" pitchFamily="34" charset="0"/>
              </a:rPr>
              <a:t>çalışmalardaki </a:t>
            </a: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biyoistatistiksel </a:t>
            </a:r>
            <a:r>
              <a:rPr lang="tr-TR" noProof="1" smtClean="0">
                <a:solidFill>
                  <a:schemeClr val="tx1">
                    <a:lumMod val="65000"/>
                    <a:lumOff val="35000"/>
                  </a:schemeClr>
                </a:solidFill>
                <a:latin typeface="Calibri" panose="020F0502020204030204" pitchFamily="34" charset="0"/>
                <a:cs typeface="Calibri" panose="020F0502020204030204" pitchFamily="34" charset="0"/>
              </a:rPr>
              <a:t>değerlendirmelere öğle araları ve mesai sonrası çalışmalara rağmen yeterli zaman ayıramamak, dolayısıyla kısıtlı zaman dilimlerinde araştırmacılara yeterince aydınlatıcı bilgi verememek, </a:t>
            </a:r>
          </a:p>
          <a:p>
            <a:pPr lvl="0">
              <a:buClr>
                <a:schemeClr val="tx1">
                  <a:lumMod val="65000"/>
                  <a:lumOff val="35000"/>
                </a:schemeClr>
              </a:buClr>
            </a:pPr>
            <a:endParaRPr lang="tr-TR" noProof="1">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ZAYIF YÖNLERİMİZ</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9388154"/>
      </p:ext>
    </p:extLst>
  </p:cSld>
  <p:clrMapOvr>
    <a:masterClrMapping/>
  </p:clrMapOvr>
  <p:transition spd="med">
    <p:pull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lvl="0"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Yasal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olmayan </a:t>
            </a:r>
            <a:r>
              <a:rPr lang="tr-TR" dirty="0">
                <a:solidFill>
                  <a:schemeClr val="tx1">
                    <a:lumMod val="65000"/>
                    <a:lumOff val="35000"/>
                  </a:schemeClr>
                </a:solidFill>
                <a:latin typeface="Calibri" panose="020F0502020204030204" pitchFamily="34" charset="0"/>
                <a:cs typeface="Calibri" panose="020F0502020204030204" pitchFamily="34" charset="0"/>
              </a:rPr>
              <a:t>İstatistik paket programlarına herkesin kolayca </a:t>
            </a:r>
            <a:r>
              <a:rPr lang="tr-TR" dirty="0" smtClean="0">
                <a:solidFill>
                  <a:schemeClr val="tx1">
                    <a:lumMod val="65000"/>
                    <a:lumOff val="35000"/>
                  </a:schemeClr>
                </a:solidFill>
                <a:latin typeface="Calibri" panose="020F0502020204030204" pitchFamily="34" charset="0"/>
                <a:cs typeface="Calibri" panose="020F0502020204030204" pitchFamily="34" charset="0"/>
              </a:rPr>
              <a:t>ulaşması,</a:t>
            </a:r>
            <a:endParaRPr lang="tr-TR" dirty="0"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Üniversitemizde bilimsel çalışmaları değerlendirebilecek başka bir birimin bulunmaması nedeni ile bilimsel çalışmalara gereken zamanın </a:t>
            </a:r>
            <a:r>
              <a:rPr lang="tr-TR" dirty="0" smtClean="0">
                <a:solidFill>
                  <a:schemeClr val="tx1">
                    <a:lumMod val="65000"/>
                    <a:lumOff val="35000"/>
                  </a:schemeClr>
                </a:solidFill>
                <a:latin typeface="Calibri" panose="020F0502020204030204" pitchFamily="34" charset="0"/>
                <a:cs typeface="Calibri" panose="020F0502020204030204" pitchFamily="34" charset="0"/>
              </a:rPr>
              <a:t>ayrılamaması,</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Anabilim </a:t>
            </a:r>
            <a:r>
              <a:rPr lang="tr-TR" dirty="0">
                <a:solidFill>
                  <a:schemeClr val="tx1">
                    <a:lumMod val="65000"/>
                    <a:lumOff val="35000"/>
                  </a:schemeClr>
                </a:solidFill>
                <a:latin typeface="Calibri" panose="020F0502020204030204" pitchFamily="34" charset="0"/>
                <a:cs typeface="Calibri" panose="020F0502020204030204" pitchFamily="34" charset="0"/>
              </a:rPr>
              <a:t>Dalımızın yoğun iş temposunu karşılayabilecek öğretim üyesi sayısının yetersiz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olması,</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Anabilim dalında çalışan araştırma </a:t>
            </a:r>
            <a:r>
              <a:rPr lang="tr-TR" dirty="0">
                <a:solidFill>
                  <a:schemeClr val="tx1">
                    <a:lumMod val="65000"/>
                    <a:lumOff val="35000"/>
                  </a:schemeClr>
                </a:solidFill>
                <a:latin typeface="Calibri" panose="020F0502020204030204" pitchFamily="34" charset="0"/>
                <a:cs typeface="Calibri" panose="020F0502020204030204" pitchFamily="34" charset="0"/>
              </a:rPr>
              <a:t>görevlisi </a:t>
            </a:r>
            <a:r>
              <a:rPr lang="tr-TR" dirty="0" smtClean="0">
                <a:solidFill>
                  <a:schemeClr val="tx1">
                    <a:lumMod val="65000"/>
                    <a:lumOff val="35000"/>
                  </a:schemeClr>
                </a:solidFill>
                <a:latin typeface="Calibri" panose="020F0502020204030204" pitchFamily="34" charset="0"/>
                <a:cs typeface="Calibri" panose="020F0502020204030204" pitchFamily="34" charset="0"/>
              </a:rPr>
              <a:t>olmaması.</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lvl="0">
              <a:buClr>
                <a:schemeClr val="tx1">
                  <a:lumMod val="65000"/>
                  <a:lumOff val="35000"/>
                </a:schemeClr>
              </a:buClr>
            </a:pPr>
            <a:endParaRPr lang="tr-TR"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ZAYIF YÖNLERİMİZ</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8078313"/>
      </p:ext>
    </p:extLst>
  </p:cSld>
  <p:clrMapOvr>
    <a:masterClrMapping/>
  </p:clrMapOvr>
  <p:transition spd="med">
    <p:pull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977209" cy="3877815"/>
          </a:xfrm>
        </p:spPr>
        <p:txBody>
          <a:bodyPr>
            <a:normAutofit/>
          </a:bodyPr>
          <a:lstStyle/>
          <a:p>
            <a:pPr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Kocaeli Üniversitesi Tıp </a:t>
            </a:r>
            <a:r>
              <a:rPr lang="tr-TR" noProof="1" smtClean="0">
                <a:solidFill>
                  <a:schemeClr val="tx1">
                    <a:lumMod val="65000"/>
                    <a:lumOff val="35000"/>
                  </a:schemeClr>
                </a:solidFill>
                <a:latin typeface="Calibri" panose="020F0502020204030204" pitchFamily="34" charset="0"/>
                <a:cs typeface="Calibri" panose="020F0502020204030204" pitchFamily="34" charset="0"/>
              </a:rPr>
              <a:t>Fakültesi Biyoistatistik ve Tıp Bilişimi Anabilim Dalı, 2013 yılında Doç. Dr. Canan BAYDEMİR tarafından kurulmuş ve 2013 yılından bu yana Kocaeli Üniversitesi Tıp Fakültesi, Diş Hekimliği </a:t>
            </a:r>
            <a:r>
              <a:rPr lang="tr-TR" dirty="0" smtClean="0">
                <a:solidFill>
                  <a:schemeClr val="tx1">
                    <a:lumMod val="65000"/>
                    <a:lumOff val="35000"/>
                  </a:schemeClr>
                </a:solidFill>
                <a:latin typeface="Calibri" panose="020F0502020204030204" pitchFamily="34" charset="0"/>
                <a:cs typeface="Calibri" panose="020F0502020204030204" pitchFamily="34" charset="0"/>
              </a:rPr>
              <a:t>Fakültesi</a:t>
            </a:r>
            <a:r>
              <a:rPr lang="tr-TR" dirty="0" smtClean="0">
                <a:solidFill>
                  <a:schemeClr val="tx1">
                    <a:lumMod val="65000"/>
                    <a:lumOff val="35000"/>
                  </a:schemeClr>
                </a:solidFill>
                <a:latin typeface="Calibri" panose="020F0502020204030204" pitchFamily="34" charset="0"/>
                <a:cs typeface="Calibri" panose="020F0502020204030204" pitchFamily="34" charset="0"/>
              </a:rPr>
              <a:t>, </a:t>
            </a:r>
            <a:r>
              <a:rPr lang="tr-TR" dirty="0">
                <a:solidFill>
                  <a:schemeClr val="tx1">
                    <a:lumMod val="65000"/>
                    <a:lumOff val="35000"/>
                  </a:schemeClr>
                </a:solidFill>
                <a:latin typeface="Calibri" panose="020F0502020204030204" pitchFamily="34" charset="0"/>
                <a:cs typeface="Calibri" panose="020F0502020204030204" pitchFamily="34" charset="0"/>
              </a:rPr>
              <a:t>Sağlık Bilimleri </a:t>
            </a:r>
            <a:r>
              <a:rPr lang="tr-TR" dirty="0" smtClean="0">
                <a:solidFill>
                  <a:schemeClr val="tx1">
                    <a:lumMod val="65000"/>
                    <a:lumOff val="35000"/>
                  </a:schemeClr>
                </a:solidFill>
                <a:latin typeface="Calibri" panose="020F0502020204030204" pitchFamily="34" charset="0"/>
                <a:cs typeface="Calibri" panose="020F0502020204030204" pitchFamily="34" charset="0"/>
              </a:rPr>
              <a:t>Fakültesi, Sağlık </a:t>
            </a:r>
            <a:r>
              <a:rPr lang="tr-TR" dirty="0">
                <a:solidFill>
                  <a:schemeClr val="tx1">
                    <a:lumMod val="65000"/>
                    <a:lumOff val="35000"/>
                  </a:schemeClr>
                </a:solidFill>
                <a:latin typeface="Calibri" panose="020F0502020204030204" pitchFamily="34" charset="0"/>
                <a:cs typeface="Calibri" panose="020F0502020204030204" pitchFamily="34" charset="0"/>
              </a:rPr>
              <a:t>Bilimleri </a:t>
            </a:r>
            <a:r>
              <a:rPr lang="tr-TR" dirty="0" smtClean="0">
                <a:solidFill>
                  <a:schemeClr val="tx1">
                    <a:lumMod val="65000"/>
                    <a:lumOff val="35000"/>
                  </a:schemeClr>
                </a:solidFill>
                <a:latin typeface="Calibri" panose="020F0502020204030204" pitchFamily="34" charset="0"/>
                <a:cs typeface="Calibri" panose="020F0502020204030204" pitchFamily="34" charset="0"/>
              </a:rPr>
              <a:t>Enstitüsünde lisans </a:t>
            </a:r>
            <a:r>
              <a:rPr lang="tr-TR" dirty="0">
                <a:solidFill>
                  <a:schemeClr val="tx1">
                    <a:lumMod val="65000"/>
                    <a:lumOff val="35000"/>
                  </a:schemeClr>
                </a:solidFill>
                <a:latin typeface="Calibri" panose="020F0502020204030204" pitchFamily="34" charset="0"/>
                <a:cs typeface="Calibri" panose="020F0502020204030204" pitchFamily="34" charset="0"/>
              </a:rPr>
              <a:t>ve lisansüstü eğitim </a:t>
            </a:r>
            <a:r>
              <a:rPr lang="tr-TR" dirty="0" smtClean="0">
                <a:solidFill>
                  <a:schemeClr val="tx1">
                    <a:lumMod val="65000"/>
                    <a:lumOff val="35000"/>
                  </a:schemeClr>
                </a:solidFill>
                <a:latin typeface="Calibri" panose="020F0502020204030204" pitchFamily="34" charset="0"/>
                <a:cs typeface="Calibri" panose="020F0502020204030204" pitchFamily="34" charset="0"/>
              </a:rPr>
              <a:t>programlarında dersler vermektedir. </a:t>
            </a:r>
            <a:endParaRPr lang="tr-TR"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4" name="Rectangle 2"/>
          <p:cNvSpPr txBox="1">
            <a:spLocks noChangeArrowheads="1"/>
          </p:cNvSpPr>
          <p:nvPr/>
        </p:nvSpPr>
        <p:spPr>
          <a:xfrm>
            <a:off x="457200" y="404664"/>
            <a:ext cx="7467600" cy="117660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74638" fontAlgn="auto">
              <a:spcAft>
                <a:spcPts val="0"/>
              </a:spcAft>
              <a:defRPr/>
            </a:pPr>
            <a:r>
              <a:rPr lang="tr-TR" sz="4000" dirty="0" smtClean="0">
                <a:solidFill>
                  <a:schemeClr val="tx1">
                    <a:lumMod val="65000"/>
                    <a:lumOff val="35000"/>
                  </a:schemeClr>
                </a:solidFill>
                <a:latin typeface="Calibri" panose="020F0502020204030204" pitchFamily="34" charset="0"/>
                <a:cs typeface="Calibri" panose="020F0502020204030204" pitchFamily="34" charset="0"/>
              </a:rPr>
              <a:t/>
            </a:r>
            <a:br>
              <a:rPr lang="tr-TR" sz="4000" dirty="0" smtClean="0">
                <a:solidFill>
                  <a:schemeClr val="tx1">
                    <a:lumMod val="65000"/>
                    <a:lumOff val="35000"/>
                  </a:schemeClr>
                </a:solidFill>
                <a:latin typeface="Calibri" panose="020F0502020204030204" pitchFamily="34" charset="0"/>
                <a:cs typeface="Calibri" panose="020F0502020204030204" pitchFamily="34" charset="0"/>
              </a:rPr>
            </a:b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MEVCUT DURUM</a:t>
            </a:r>
            <a:endParaRPr lang="tr-TR" sz="4000" b="1" dirty="0">
              <a:solidFill>
                <a:schemeClr val="tx1">
                  <a:lumMod val="65000"/>
                  <a:lumOff val="35000"/>
                </a:schemeClr>
              </a:solidFill>
              <a:latin typeface="Calibri" pitchFamily="34" charset="0"/>
              <a:cs typeface="Calibri" pitchFamily="34" charset="0"/>
            </a:endParaRPr>
          </a:p>
        </p:txBody>
      </p:sp>
    </p:spTree>
    <p:extLst>
      <p:ext uri="{BB962C8B-B14F-4D97-AF65-F5344CB8AC3E}">
        <p14:creationId xmlns:p14="http://schemas.microsoft.com/office/powerpoint/2010/main" val="2337168217"/>
      </p:ext>
    </p:extLst>
  </p:cSld>
  <p:clrMapOvr>
    <a:masterClrMapping/>
  </p:clrMapOvr>
  <p:transition spd="med">
    <p:pull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algn="just">
              <a:buClr>
                <a:schemeClr val="tx1">
                  <a:lumMod val="65000"/>
                  <a:lumOff val="35000"/>
                </a:schemeClr>
              </a:buClr>
            </a:pPr>
            <a:r>
              <a:rPr lang="tr-TR" altLang="tr-TR" noProof="1" smtClean="0">
                <a:solidFill>
                  <a:schemeClr val="tx1">
                    <a:lumMod val="65000"/>
                    <a:lumOff val="35000"/>
                  </a:schemeClr>
                </a:solidFill>
                <a:latin typeface="Calibri" panose="020F0502020204030204" pitchFamily="34" charset="0"/>
                <a:cs typeface="Calibri" panose="020F0502020204030204" pitchFamily="34" charset="0"/>
              </a:rPr>
              <a:t>Üniversitemiz ve Fakültemizin eğitim ve araştırmaya yönelik düzenlenen çalışmalara destek vermesi,</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Internet aracılığı ile Biyoistatistik ile ilgili kaynaklara zamanında ulaşabilme,</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Biyoistatistiksel analiz yöntemlerinin sürekli olarak bir gelişim içerisinde olması ve bu alandaki çalışan bilim adamları arasındaki ikili ilişkilerin ve yardımlaşmanın kuvvetli olması,</a:t>
            </a:r>
            <a:endParaRPr lang="tr-TR" noProof="1">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a:solidFill>
                  <a:schemeClr val="tx1">
                    <a:lumMod val="65000"/>
                    <a:lumOff val="35000"/>
                  </a:schemeClr>
                </a:solidFill>
                <a:latin typeface="Calibri" panose="020F0502020204030204" pitchFamily="34" charset="0"/>
                <a:cs typeface="Calibri" panose="020F0502020204030204" pitchFamily="34" charset="0"/>
              </a:rPr>
              <a:t>FIRSATLAR</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968023"/>
      </p:ext>
    </p:extLst>
  </p:cSld>
  <p:clrMapOvr>
    <a:masterClrMapping/>
  </p:clrMapOvr>
  <p:transition spd="med">
    <p:pull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Yapılan araştırmaların bilimsel kriterlere uygun olabilmesi </a:t>
            </a:r>
            <a:r>
              <a:rPr lang="tr-TR" noProof="1" smtClean="0">
                <a:solidFill>
                  <a:schemeClr val="tx1">
                    <a:lumMod val="65000"/>
                    <a:lumOff val="35000"/>
                  </a:schemeClr>
                </a:solidFill>
                <a:latin typeface="Calibri" panose="020F0502020204030204" pitchFamily="34" charset="0"/>
                <a:cs typeface="Calibri" panose="020F0502020204030204" pitchFamily="34" charset="0"/>
              </a:rPr>
              <a:t>için </a:t>
            </a: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Biyoistatistikçilere </a:t>
            </a:r>
            <a:r>
              <a:rPr lang="tr-TR" noProof="1" smtClean="0">
                <a:solidFill>
                  <a:schemeClr val="tx1">
                    <a:lumMod val="65000"/>
                    <a:lumOff val="35000"/>
                  </a:schemeClr>
                </a:solidFill>
                <a:latin typeface="Calibri" panose="020F0502020204030204" pitchFamily="34" charset="0"/>
                <a:cs typeface="Calibri" panose="020F0502020204030204" pitchFamily="34" charset="0"/>
              </a:rPr>
              <a:t>olan </a:t>
            </a:r>
            <a:r>
              <a:rPr lang="tr-TR" noProof="1" smtClean="0">
                <a:solidFill>
                  <a:schemeClr val="tx1">
                    <a:lumMod val="65000"/>
                    <a:lumOff val="35000"/>
                  </a:schemeClr>
                </a:solidFill>
                <a:latin typeface="Calibri" panose="020F0502020204030204" pitchFamily="34" charset="0"/>
                <a:cs typeface="Calibri" panose="020F0502020204030204" pitchFamily="34" charset="0"/>
              </a:rPr>
              <a:t>ihtiyacın </a:t>
            </a:r>
            <a:r>
              <a:rPr lang="tr-TR" noProof="1" smtClean="0">
                <a:solidFill>
                  <a:schemeClr val="tx1">
                    <a:lumMod val="65000"/>
                    <a:lumOff val="35000"/>
                  </a:schemeClr>
                </a:solidFill>
                <a:latin typeface="Calibri" panose="020F0502020204030204" pitchFamily="34" charset="0"/>
                <a:cs typeface="Calibri" panose="020F0502020204030204" pitchFamily="34" charset="0"/>
              </a:rPr>
              <a:t>artması,</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Hem fakülte içerisinde hem de fakülteler arasında yapılan bilimsel </a:t>
            </a:r>
            <a:r>
              <a:rPr lang="tr-TR" noProof="1" smtClean="0">
                <a:solidFill>
                  <a:schemeClr val="tx1">
                    <a:lumMod val="65000"/>
                    <a:lumOff val="35000"/>
                  </a:schemeClr>
                </a:solidFill>
                <a:latin typeface="Calibri" panose="020F0502020204030204" pitchFamily="34" charset="0"/>
                <a:cs typeface="Calibri" panose="020F0502020204030204" pitchFamily="34" charset="0"/>
              </a:rPr>
              <a:t>araştırmalarda </a:t>
            </a: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Biyoistatistiksel </a:t>
            </a:r>
            <a:r>
              <a:rPr lang="tr-TR" noProof="1" smtClean="0">
                <a:solidFill>
                  <a:schemeClr val="tx1">
                    <a:lumMod val="65000"/>
                    <a:lumOff val="35000"/>
                  </a:schemeClr>
                </a:solidFill>
                <a:latin typeface="Calibri" panose="020F0502020204030204" pitchFamily="34" charset="0"/>
                <a:cs typeface="Calibri" panose="020F0502020204030204" pitchFamily="34" charset="0"/>
              </a:rPr>
              <a:t>yöntemlere olan güvenilirliğinin artması ve </a:t>
            </a:r>
            <a:r>
              <a:rPr lang="tr-TR" noProof="1" smtClean="0">
                <a:solidFill>
                  <a:schemeClr val="tx1">
                    <a:lumMod val="65000"/>
                    <a:lumOff val="35000"/>
                  </a:schemeClr>
                </a:solidFill>
                <a:latin typeface="Calibri" panose="020F0502020204030204" pitchFamily="34" charset="0"/>
                <a:cs typeface="Calibri" panose="020F0502020204030204" pitchFamily="34" charset="0"/>
              </a:rPr>
              <a:t>çalışmalarda </a:t>
            </a:r>
            <a:r>
              <a:rPr lang="tr-TR" noProof="1" smtClean="0">
                <a:solidFill>
                  <a:schemeClr val="tx1">
                    <a:lumMod val="65000"/>
                    <a:lumOff val="35000"/>
                  </a:schemeClr>
                </a:solidFill>
                <a:latin typeface="Calibri" panose="020F0502020204030204" pitchFamily="34" charset="0"/>
                <a:cs typeface="Calibri" panose="020F0502020204030204" pitchFamily="34" charset="0"/>
              </a:rPr>
              <a:t>kullanılması,</a:t>
            </a:r>
          </a:p>
          <a:p>
            <a:pPr algn="just">
              <a:buClr>
                <a:schemeClr val="tx1">
                  <a:lumMod val="65000"/>
                  <a:lumOff val="35000"/>
                </a:schemeClr>
              </a:buClr>
            </a:pPr>
            <a:r>
              <a:rPr lang="tr-TR" noProof="1">
                <a:solidFill>
                  <a:schemeClr val="tx1">
                    <a:lumMod val="65000"/>
                    <a:lumOff val="35000"/>
                  </a:schemeClr>
                </a:solidFill>
                <a:latin typeface="Calibri" panose="020F0502020204030204" pitchFamily="34" charset="0"/>
                <a:cs typeface="Calibri" panose="020F0502020204030204" pitchFamily="34" charset="0"/>
              </a:rPr>
              <a:t>Türkiye ve dünyada yayın hayatını sürdürmekte olan birçok bilimsel süreli yayında Biyoistatistik hakemlerinin </a:t>
            </a:r>
            <a:r>
              <a:rPr lang="tr-TR" noProof="1">
                <a:solidFill>
                  <a:schemeClr val="tx1">
                    <a:lumMod val="65000"/>
                    <a:lumOff val="35000"/>
                  </a:schemeClr>
                </a:solidFill>
                <a:latin typeface="Calibri" panose="020F0502020204030204" pitchFamily="34" charset="0"/>
                <a:cs typeface="Calibri" panose="020F0502020204030204" pitchFamily="34" charset="0"/>
              </a:rPr>
              <a:t>bulunması</a:t>
            </a:r>
            <a:r>
              <a:rPr lang="tr-TR" noProof="1" smtClean="0">
                <a:solidFill>
                  <a:schemeClr val="tx1">
                    <a:lumMod val="65000"/>
                    <a:lumOff val="35000"/>
                  </a:schemeClr>
                </a:solidFill>
                <a:latin typeface="Calibri" panose="020F0502020204030204" pitchFamily="34" charset="0"/>
                <a:cs typeface="Calibri" panose="020F0502020204030204" pitchFamily="34" charset="0"/>
              </a:rPr>
              <a:t>,</a:t>
            </a:r>
            <a:endParaRPr lang="tr-TR" noProof="1">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a:solidFill>
                  <a:schemeClr val="tx1">
                    <a:lumMod val="65000"/>
                    <a:lumOff val="35000"/>
                  </a:schemeClr>
                </a:solidFill>
                <a:latin typeface="Calibri" panose="020F0502020204030204" pitchFamily="34" charset="0"/>
                <a:cs typeface="Calibri" panose="020F0502020204030204" pitchFamily="34" charset="0"/>
              </a:rPr>
              <a:t>FIRSATLAR</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18799014"/>
      </p:ext>
    </p:extLst>
  </p:cSld>
  <p:clrMapOvr>
    <a:masterClrMapping/>
  </p:clrMapOvr>
  <p:transition spd="med">
    <p:pull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132856"/>
            <a:ext cx="7905201" cy="3877815"/>
          </a:xfrm>
        </p:spPr>
        <p:txBody>
          <a:bodyPr>
            <a:noAutofit/>
          </a:bodyPr>
          <a:lstStyle/>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Yapılan </a:t>
            </a:r>
            <a:r>
              <a:rPr lang="tr-TR" noProof="1" smtClean="0">
                <a:solidFill>
                  <a:schemeClr val="tx1">
                    <a:lumMod val="65000"/>
                    <a:lumOff val="35000"/>
                  </a:schemeClr>
                </a:solidFill>
                <a:latin typeface="Calibri" panose="020F0502020204030204" pitchFamily="34" charset="0"/>
                <a:cs typeface="Calibri" panose="020F0502020204030204" pitchFamily="34" charset="0"/>
              </a:rPr>
              <a:t>çalışmalarda Biyoistatistikçilerin yazar ya da teşekkür bölümlerinde belirtilme </a:t>
            </a:r>
            <a:r>
              <a:rPr lang="tr-TR" noProof="1" smtClean="0">
                <a:solidFill>
                  <a:schemeClr val="tx1">
                    <a:lumMod val="65000"/>
                    <a:lumOff val="35000"/>
                  </a:schemeClr>
                </a:solidFill>
                <a:latin typeface="Calibri" panose="020F0502020204030204" pitchFamily="34" charset="0"/>
                <a:cs typeface="Calibri" panose="020F0502020204030204" pitchFamily="34" charset="0"/>
              </a:rPr>
              <a:t>zorunluluğu </a:t>
            </a:r>
            <a:r>
              <a:rPr lang="tr-TR" noProof="1" smtClean="0">
                <a:solidFill>
                  <a:schemeClr val="tx1">
                    <a:lumMod val="65000"/>
                    <a:lumOff val="35000"/>
                  </a:schemeClr>
                </a:solidFill>
                <a:latin typeface="Calibri" panose="020F0502020204030204" pitchFamily="34" charset="0"/>
                <a:cs typeface="Calibri" panose="020F0502020204030204" pitchFamily="34" charset="0"/>
              </a:rPr>
              <a:t>getirilmesi,</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Her yıl Ulusal Biyoistatistik Kongresinin yapılması</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a:t>
            </a:r>
            <a:r>
              <a:rPr lang="tr-TR" noProof="1" smtClean="0">
                <a:solidFill>
                  <a:schemeClr val="tx1">
                    <a:lumMod val="65000"/>
                    <a:lumOff val="35000"/>
                  </a:schemeClr>
                </a:solidFill>
                <a:latin typeface="Calibri" panose="020F0502020204030204" pitchFamily="34" charset="0"/>
                <a:cs typeface="Calibri" panose="020F0502020204030204" pitchFamily="34" charset="0"/>
              </a:rPr>
              <a:t>Derneğinin </a:t>
            </a:r>
            <a:r>
              <a:rPr lang="tr-TR" noProof="1" smtClean="0">
                <a:solidFill>
                  <a:schemeClr val="tx1">
                    <a:lumMod val="65000"/>
                    <a:lumOff val="35000"/>
                  </a:schemeClr>
                </a:solidFill>
                <a:latin typeface="Calibri" panose="020F0502020204030204" pitchFamily="34" charset="0"/>
                <a:cs typeface="Calibri" panose="020F0502020204030204" pitchFamily="34" charset="0"/>
              </a:rPr>
              <a:t>varoluşu,</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Anabilim Dalımızdaki öğretim üye ve elemanlarının istekli bilgili ve </a:t>
            </a:r>
            <a:r>
              <a:rPr lang="tr-TR" noProof="1" smtClean="0">
                <a:solidFill>
                  <a:schemeClr val="tx1">
                    <a:lumMod val="65000"/>
                    <a:lumOff val="35000"/>
                  </a:schemeClr>
                </a:solidFill>
                <a:latin typeface="Calibri" panose="020F0502020204030204" pitchFamily="34" charset="0"/>
                <a:cs typeface="Calibri" panose="020F0502020204030204" pitchFamily="34" charset="0"/>
              </a:rPr>
              <a:t>becerikli </a:t>
            </a:r>
            <a:r>
              <a:rPr lang="tr-TR" noProof="1" smtClean="0">
                <a:solidFill>
                  <a:schemeClr val="tx1">
                    <a:lumMod val="65000"/>
                    <a:lumOff val="35000"/>
                  </a:schemeClr>
                </a:solidFill>
                <a:latin typeface="Calibri" panose="020F0502020204030204" pitchFamily="34" charset="0"/>
                <a:cs typeface="Calibri" panose="020F0502020204030204" pitchFamily="34" charset="0"/>
              </a:rPr>
              <a:t>olmaları,</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Doktora ve yüksek lisans eğitiminde bilim adamı yetiştirmek ve bu yetişecek elemanları bir şekilde </a:t>
            </a:r>
            <a:r>
              <a:rPr lang="tr-TR" noProof="1" smtClean="0">
                <a:solidFill>
                  <a:schemeClr val="tx1">
                    <a:lumMod val="65000"/>
                    <a:lumOff val="35000"/>
                  </a:schemeClr>
                </a:solidFill>
                <a:latin typeface="Calibri" panose="020F0502020204030204" pitchFamily="34" charset="0"/>
                <a:cs typeface="Calibri" panose="020F0502020204030204" pitchFamily="34" charset="0"/>
              </a:rPr>
              <a:t>istihdamlarını </a:t>
            </a:r>
            <a:r>
              <a:rPr lang="tr-TR" noProof="1" smtClean="0">
                <a:solidFill>
                  <a:schemeClr val="tx1">
                    <a:lumMod val="65000"/>
                    <a:lumOff val="35000"/>
                  </a:schemeClr>
                </a:solidFill>
                <a:latin typeface="Calibri" panose="020F0502020204030204" pitchFamily="34" charset="0"/>
                <a:cs typeface="Calibri" panose="020F0502020204030204" pitchFamily="34" charset="0"/>
              </a:rPr>
              <a:t>sağlamak,</a:t>
            </a:r>
            <a:endParaRPr lang="tr-TR" altLang="tr-TR" b="1" noProof="1">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a:solidFill>
                  <a:schemeClr val="tx1">
                    <a:lumMod val="65000"/>
                    <a:lumOff val="35000"/>
                  </a:schemeClr>
                </a:solidFill>
                <a:latin typeface="Calibri" panose="020F0502020204030204" pitchFamily="34" charset="0"/>
                <a:cs typeface="Calibri" panose="020F0502020204030204" pitchFamily="34" charset="0"/>
              </a:rPr>
              <a:t>FIRSATLAR</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879077"/>
      </p:ext>
    </p:extLst>
  </p:cSld>
  <p:clrMapOvr>
    <a:masterClrMapping/>
  </p:clrMapOvr>
  <p:transition spd="med">
    <p:pull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2132856"/>
            <a:ext cx="7745505" cy="3877815"/>
          </a:xfrm>
        </p:spPr>
        <p:txBody>
          <a:bodyPr>
            <a:noAutofit/>
          </a:bodyPr>
          <a:lstStyle/>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Hekim ve araştırmacıların Biyoistatistik ve Biyoistatistikçinin öneminin yeterince kavrayamamaları,</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Çoğu Tıp fakültesinde Biyoistatistik anabilim dalının kurulmaması ve ilgili fakültelerinde bu konuda herhangi bir girişimlerinin olmaması,</a:t>
            </a:r>
          </a:p>
          <a:p>
            <a:pPr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Gelişen ve hızla ilerleyen bilgisayar teknolojisine ve programlara zamanında ulaşamamak,</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Lisanslı olmayan paket programların piyasada yeralarak istatistik/biyoistatistik uzmanlığı bulunmayan birçok kişinin bilimsel çalışmaları değerlendirmesi sonucu bir çok hatalı sonuçların ortaya çıkması ve bunların yayınlanması. </a:t>
            </a:r>
          </a:p>
          <a:p>
            <a:pPr lvl="0" algn="just">
              <a:buClr>
                <a:schemeClr val="tx1">
                  <a:lumMod val="65000"/>
                  <a:lumOff val="35000"/>
                </a:schemeClr>
              </a:buClr>
            </a:pPr>
            <a:endParaRPr lang="tr-TR" noProof="1">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a:solidFill>
                  <a:schemeClr val="tx1">
                    <a:lumMod val="65000"/>
                    <a:lumOff val="35000"/>
                  </a:schemeClr>
                </a:solidFill>
                <a:latin typeface="Calibri" panose="020F0502020204030204" pitchFamily="34" charset="0"/>
                <a:cs typeface="Calibri" panose="020F0502020204030204" pitchFamily="34" charset="0"/>
              </a:rPr>
              <a:t>TEHDİTLER</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93956881"/>
      </p:ext>
    </p:extLst>
  </p:cSld>
  <p:clrMapOvr>
    <a:masterClrMapping/>
  </p:clrMapOvr>
  <p:transition spd="med">
    <p:pull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a:xfrm>
            <a:off x="632792" y="705892"/>
            <a:ext cx="7467600" cy="850900"/>
          </a:xfrm>
        </p:spPr>
        <p:txBody>
          <a:bodyPr>
            <a:normAutofit/>
          </a:bodyPr>
          <a:lstStyle/>
          <a:p>
            <a:pPr algn="ctr" eaLnBrk="1" fontAlgn="auto" hangingPunct="1">
              <a:spcAft>
                <a:spcPts val="0"/>
              </a:spcAft>
              <a:defRPr/>
            </a:pP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STRATEJİK HEDEFLER</a:t>
            </a:r>
            <a:endParaRPr lang="tr-TR" sz="40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19459" name="Rectangle 3"/>
          <p:cNvSpPr>
            <a:spLocks noGrp="1" noChangeArrowheads="1"/>
          </p:cNvSpPr>
          <p:nvPr>
            <p:ph idx="1"/>
          </p:nvPr>
        </p:nvSpPr>
        <p:spPr>
          <a:xfrm>
            <a:off x="683568" y="2132856"/>
            <a:ext cx="8064896" cy="4495998"/>
          </a:xfrm>
        </p:spPr>
        <p:txBody>
          <a:bodyPr>
            <a:noAutofit/>
          </a:bodyPr>
          <a:lstStyle/>
          <a:p>
            <a:pPr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Ulusal ve uluslararası kriterlere uygun çok sayıda bilimsel makaleler yazmak ve yayınlamak,</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Araştırmacılara </a:t>
            </a: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Biyoistatistiksel </a:t>
            </a:r>
            <a:r>
              <a:rPr lang="tr-TR" noProof="1" smtClean="0">
                <a:solidFill>
                  <a:schemeClr val="tx1">
                    <a:lumMod val="65000"/>
                    <a:lumOff val="35000"/>
                  </a:schemeClr>
                </a:solidFill>
                <a:latin typeface="Calibri" panose="020F0502020204030204" pitchFamily="34" charset="0"/>
                <a:cs typeface="Calibri" panose="020F0502020204030204" pitchFamily="34" charset="0"/>
              </a:rPr>
              <a:t>yöntemlerin önemini kavratmak,</a:t>
            </a:r>
          </a:p>
          <a:p>
            <a:pPr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Öğrencilerimizin ulusal ve uluslar arası kaliteli bilimsel araştırmalar yapmalarına olanak sağlayacak toplantılar oluşturmak, en iyi şekilde yetiştirmek,</a:t>
            </a:r>
          </a:p>
          <a:p>
            <a:pPr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Diğer bilim dallarındaki araştırmacılara konu spesifik konferanslar, toplantılar, kurslar, workshoplar düzenleyerek alanımızla ilgili yeterli bilgi aktarmak, </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0141509"/>
      </p:ext>
    </p:extLst>
  </p:cSld>
  <p:clrMapOvr>
    <a:masterClrMapping/>
  </p:clrMapOvr>
  <p:transition spd="slow" advClick="0">
    <p:pull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a:xfrm>
            <a:off x="632792" y="705892"/>
            <a:ext cx="7467600" cy="850900"/>
          </a:xfrm>
        </p:spPr>
        <p:txBody>
          <a:bodyPr>
            <a:normAutofit/>
          </a:bodyPr>
          <a:lstStyle/>
          <a:p>
            <a:pPr algn="ctr" eaLnBrk="1" fontAlgn="auto" hangingPunct="1">
              <a:spcAft>
                <a:spcPts val="0"/>
              </a:spcAft>
              <a:defRPr/>
            </a:pP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STRATEJİK HEDEFLER</a:t>
            </a:r>
            <a:endParaRPr lang="tr-TR" sz="40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19459" name="Rectangle 3"/>
          <p:cNvSpPr>
            <a:spLocks noGrp="1" noChangeArrowheads="1"/>
          </p:cNvSpPr>
          <p:nvPr>
            <p:ph idx="1"/>
          </p:nvPr>
        </p:nvSpPr>
        <p:spPr>
          <a:xfrm>
            <a:off x="683568" y="2132856"/>
            <a:ext cx="8064896" cy="4495998"/>
          </a:xfrm>
        </p:spPr>
        <p:txBody>
          <a:bodyPr>
            <a:noAutofit/>
          </a:bodyPr>
          <a:lstStyle/>
          <a:p>
            <a:pPr lvl="0">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Ders içeriklerinin güncellenmesi, müfredata uygunluk ve ders verme durumunun değerlendirilmesi </a:t>
            </a:r>
            <a:r>
              <a:rPr lang="tr-TR" noProof="1" smtClean="0">
                <a:solidFill>
                  <a:schemeClr val="tx1">
                    <a:lumMod val="65000"/>
                    <a:lumOff val="35000"/>
                  </a:schemeClr>
                </a:solidFill>
                <a:latin typeface="Calibri" panose="020F0502020204030204" pitchFamily="34" charset="0"/>
                <a:cs typeface="Calibri" panose="020F0502020204030204" pitchFamily="34" charset="0"/>
              </a:rPr>
              <a:t>ve </a:t>
            </a:r>
            <a:r>
              <a:rPr lang="tr-TR" noProof="1" smtClean="0">
                <a:solidFill>
                  <a:schemeClr val="tx1">
                    <a:lumMod val="65000"/>
                    <a:lumOff val="35000"/>
                  </a:schemeClr>
                </a:solidFill>
                <a:latin typeface="Calibri" panose="020F0502020204030204" pitchFamily="34" charset="0"/>
                <a:cs typeface="Calibri" panose="020F0502020204030204" pitchFamily="34" charset="0"/>
              </a:rPr>
              <a:t>geliştirilmesi</a:t>
            </a:r>
            <a:r>
              <a:rPr lang="tr-TR" noProof="1">
                <a:solidFill>
                  <a:schemeClr val="tx1">
                    <a:lumMod val="65000"/>
                    <a:lumOff val="35000"/>
                  </a:schemeClr>
                </a:solidFill>
                <a:latin typeface="Calibri" panose="020F0502020204030204" pitchFamily="34" charset="0"/>
                <a:cs typeface="Calibri" panose="020F0502020204030204" pitchFamily="34" charset="0"/>
              </a:rPr>
              <a:t>,</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konularının tıp bilgi birikimiyle entegrasyonunu sağlamak amaçıyla bu derlerin 1. 3. 6. sınıflarda </a:t>
            </a:r>
            <a:r>
              <a:rPr lang="tr-TR" noProof="1" smtClean="0">
                <a:solidFill>
                  <a:schemeClr val="tx1">
                    <a:lumMod val="65000"/>
                    <a:lumOff val="35000"/>
                  </a:schemeClr>
                </a:solidFill>
                <a:latin typeface="Calibri" panose="020F0502020204030204" pitchFamily="34" charset="0"/>
                <a:cs typeface="Calibri" panose="020F0502020204030204" pitchFamily="34" charset="0"/>
              </a:rPr>
              <a:t>okutulmasını </a:t>
            </a:r>
            <a:r>
              <a:rPr lang="tr-TR" noProof="1" smtClean="0">
                <a:solidFill>
                  <a:schemeClr val="tx1">
                    <a:lumMod val="65000"/>
                    <a:lumOff val="35000"/>
                  </a:schemeClr>
                </a:solidFill>
                <a:latin typeface="Calibri" panose="020F0502020204030204" pitchFamily="34" charset="0"/>
                <a:cs typeface="Calibri" panose="020F0502020204030204" pitchFamily="34" charset="0"/>
              </a:rPr>
              <a:t>sağlamak,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İnternet</a:t>
            </a:r>
            <a:r>
              <a:rPr lang="tr-TR" noProof="1" smtClean="0">
                <a:solidFill>
                  <a:schemeClr val="tx1">
                    <a:lumMod val="65000"/>
                    <a:lumOff val="35000"/>
                  </a:schemeClr>
                </a:solidFill>
                <a:latin typeface="Calibri" panose="020F0502020204030204" pitchFamily="34" charset="0"/>
                <a:cs typeface="Calibri" panose="020F0502020204030204" pitchFamily="34" charset="0"/>
              </a:rPr>
              <a:t>, kütüphane ve bilişim teknolojilerinden etkin bir </a:t>
            </a:r>
            <a:r>
              <a:rPr lang="tr-TR" noProof="1" smtClean="0">
                <a:solidFill>
                  <a:schemeClr val="tx1">
                    <a:lumMod val="65000"/>
                    <a:lumOff val="35000"/>
                  </a:schemeClr>
                </a:solidFill>
                <a:latin typeface="Calibri" panose="020F0502020204030204" pitchFamily="34" charset="0"/>
                <a:cs typeface="Calibri" panose="020F0502020204030204" pitchFamily="34" charset="0"/>
              </a:rPr>
              <a:t>şekilde </a:t>
            </a:r>
            <a:r>
              <a:rPr lang="tr-TR" noProof="1" smtClean="0">
                <a:solidFill>
                  <a:schemeClr val="tx1">
                    <a:lumMod val="65000"/>
                    <a:lumOff val="35000"/>
                  </a:schemeClr>
                </a:solidFill>
                <a:latin typeface="Calibri" panose="020F0502020204030204" pitchFamily="34" charset="0"/>
                <a:cs typeface="Calibri" panose="020F0502020204030204" pitchFamily="34" charset="0"/>
              </a:rPr>
              <a:t>yararlanmak,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Araştırmalarda kullanılan hatalı istatistiklerin önüne geçmek ve araştırmacılara yeterli doğru ve güvenilir </a:t>
            </a:r>
            <a:r>
              <a:rPr lang="tr-TR" noProof="1" smtClean="0">
                <a:solidFill>
                  <a:schemeClr val="tx1">
                    <a:lumMod val="65000"/>
                    <a:lumOff val="35000"/>
                  </a:schemeClr>
                </a:solidFill>
                <a:latin typeface="Calibri" panose="020F0502020204030204" pitchFamily="34" charset="0"/>
                <a:cs typeface="Calibri" panose="020F0502020204030204" pitchFamily="34" charset="0"/>
              </a:rPr>
              <a:t>danışmanlık </a:t>
            </a:r>
            <a:r>
              <a:rPr lang="tr-TR" noProof="1" smtClean="0">
                <a:solidFill>
                  <a:schemeClr val="tx1">
                    <a:lumMod val="65000"/>
                    <a:lumOff val="35000"/>
                  </a:schemeClr>
                </a:solidFill>
                <a:latin typeface="Calibri" panose="020F0502020204030204" pitchFamily="34" charset="0"/>
                <a:cs typeface="Calibri" panose="020F0502020204030204" pitchFamily="34" charset="0"/>
              </a:rPr>
              <a:t>vermek,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algn="just" eaLnBrk="1" hangingPunct="1">
              <a:lnSpc>
                <a:spcPct val="90000"/>
              </a:lnSpc>
              <a:buClr>
                <a:schemeClr val="tx1">
                  <a:lumMod val="65000"/>
                  <a:lumOff val="35000"/>
                </a:schemeClr>
              </a:buClr>
              <a:buFont typeface="Wingdings" panose="05000000000000000000" pitchFamily="2" charset="2"/>
              <a:buNone/>
            </a:pPr>
            <a:endParaRPr lang="tr-TR" altLang="tr-TR" noProof="1" smtClean="0">
              <a:solidFill>
                <a:schemeClr val="tx1">
                  <a:lumMod val="65000"/>
                  <a:lumOff val="35000"/>
                </a:schemeClr>
              </a:solidFill>
              <a:latin typeface="Calibri" panose="020F0502020204030204" pitchFamily="34" charset="0"/>
              <a:cs typeface="Calibri" panose="020F0502020204030204" pitchFamily="34" charset="0"/>
            </a:endParaRPr>
          </a:p>
          <a:p>
            <a:pPr algn="just" eaLnBrk="1" hangingPunct="1">
              <a:lnSpc>
                <a:spcPct val="90000"/>
              </a:lnSpc>
              <a:buClr>
                <a:schemeClr val="tx1">
                  <a:lumMod val="65000"/>
                  <a:lumOff val="35000"/>
                </a:schemeClr>
              </a:buClr>
            </a:pPr>
            <a:endParaRPr lang="tr-TR" altLang="tr-TR" noProof="1" smtClean="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42008050"/>
      </p:ext>
    </p:extLst>
  </p:cSld>
  <p:clrMapOvr>
    <a:masterClrMapping/>
  </p:clrMapOvr>
  <p:transition spd="slow" advClick="0">
    <p:pull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a:xfrm>
            <a:off x="632792" y="705892"/>
            <a:ext cx="7467600" cy="850900"/>
          </a:xfrm>
        </p:spPr>
        <p:txBody>
          <a:bodyPr>
            <a:normAutofit/>
          </a:bodyPr>
          <a:lstStyle/>
          <a:p>
            <a:pPr algn="ctr" eaLnBrk="1" fontAlgn="auto" hangingPunct="1">
              <a:spcAft>
                <a:spcPts val="0"/>
              </a:spcAft>
              <a:defRPr/>
            </a:pP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STRATEJİK HEDEFLER</a:t>
            </a:r>
            <a:endParaRPr lang="tr-TR" sz="40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19459" name="Rectangle 3"/>
          <p:cNvSpPr>
            <a:spLocks noGrp="1" noChangeArrowheads="1"/>
          </p:cNvSpPr>
          <p:nvPr>
            <p:ph idx="1"/>
          </p:nvPr>
        </p:nvSpPr>
        <p:spPr>
          <a:xfrm>
            <a:off x="539552" y="2060848"/>
            <a:ext cx="8064896" cy="4495998"/>
          </a:xfrm>
        </p:spPr>
        <p:txBody>
          <a:bodyPr>
            <a:noAutofit/>
          </a:bodyPr>
          <a:lstStyle/>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Üniversitemizi uluslararası arenada iyi bir </a:t>
            </a:r>
            <a:r>
              <a:rPr lang="tr-TR" noProof="1" smtClean="0">
                <a:solidFill>
                  <a:schemeClr val="tx1">
                    <a:lumMod val="65000"/>
                    <a:lumOff val="35000"/>
                  </a:schemeClr>
                </a:solidFill>
                <a:latin typeface="Calibri" panose="020F0502020204030204" pitchFamily="34" charset="0"/>
                <a:cs typeface="Calibri" panose="020F0502020204030204" pitchFamily="34" charset="0"/>
              </a:rPr>
              <a:t>konuma </a:t>
            </a:r>
            <a:r>
              <a:rPr lang="tr-TR" noProof="1" smtClean="0">
                <a:solidFill>
                  <a:schemeClr val="tx1">
                    <a:lumMod val="65000"/>
                    <a:lumOff val="35000"/>
                  </a:schemeClr>
                </a:solidFill>
                <a:latin typeface="Calibri" panose="020F0502020204030204" pitchFamily="34" charset="0"/>
                <a:cs typeface="Calibri" panose="020F0502020204030204" pitchFamily="34" charset="0"/>
              </a:rPr>
              <a:t>getirmek,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Üniversitemizde yapılan bilimsel çalışmaların istatistiksel alt yapısını kuvvetlendirmek ve yayınların kalite ve </a:t>
            </a:r>
            <a:r>
              <a:rPr lang="tr-TR" noProof="1" smtClean="0">
                <a:solidFill>
                  <a:schemeClr val="tx1">
                    <a:lumMod val="65000"/>
                    <a:lumOff val="35000"/>
                  </a:schemeClr>
                </a:solidFill>
                <a:latin typeface="Calibri" panose="020F0502020204030204" pitchFamily="34" charset="0"/>
                <a:cs typeface="Calibri" panose="020F0502020204030204" pitchFamily="34" charset="0"/>
              </a:rPr>
              <a:t>sayısını </a:t>
            </a:r>
            <a:r>
              <a:rPr lang="tr-TR" noProof="1" smtClean="0">
                <a:solidFill>
                  <a:schemeClr val="tx1">
                    <a:lumMod val="65000"/>
                    <a:lumOff val="35000"/>
                  </a:schemeClr>
                </a:solidFill>
                <a:latin typeface="Calibri" panose="020F0502020204030204" pitchFamily="34" charset="0"/>
                <a:cs typeface="Calibri" panose="020F0502020204030204" pitchFamily="34" charset="0"/>
              </a:rPr>
              <a:t>arttırmak,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Makine, teçhizat parkımızın çağın gereklerine uygun </a:t>
            </a:r>
            <a:r>
              <a:rPr lang="tr-TR" noProof="1" smtClean="0">
                <a:solidFill>
                  <a:schemeClr val="tx1">
                    <a:lumMod val="65000"/>
                    <a:lumOff val="35000"/>
                  </a:schemeClr>
                </a:solidFill>
                <a:latin typeface="Calibri" panose="020F0502020204030204" pitchFamily="34" charset="0"/>
                <a:cs typeface="Calibri" panose="020F0502020204030204" pitchFamily="34" charset="0"/>
              </a:rPr>
              <a:t>olarak </a:t>
            </a:r>
            <a:r>
              <a:rPr lang="tr-TR" noProof="1" smtClean="0">
                <a:solidFill>
                  <a:schemeClr val="tx1">
                    <a:lumMod val="65000"/>
                    <a:lumOff val="35000"/>
                  </a:schemeClr>
                </a:solidFill>
                <a:latin typeface="Calibri" panose="020F0502020204030204" pitchFamily="34" charset="0"/>
                <a:cs typeface="Calibri" panose="020F0502020204030204" pitchFamily="34" charset="0"/>
              </a:rPr>
              <a:t>geliştirilmek,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alanında dünya çapında saygın </a:t>
            </a:r>
            <a:r>
              <a:rPr lang="tr-TR" noProof="1" smtClean="0">
                <a:solidFill>
                  <a:schemeClr val="tx1">
                    <a:lumMod val="65000"/>
                    <a:lumOff val="35000"/>
                  </a:schemeClr>
                </a:solidFill>
                <a:latin typeface="Calibri" panose="020F0502020204030204" pitchFamily="34" charset="0"/>
                <a:cs typeface="Calibri" panose="020F0502020204030204" pitchFamily="34" charset="0"/>
              </a:rPr>
              <a:t>hale </a:t>
            </a:r>
            <a:r>
              <a:rPr lang="tr-TR" noProof="1" smtClean="0">
                <a:solidFill>
                  <a:schemeClr val="tx1">
                    <a:lumMod val="65000"/>
                    <a:lumOff val="35000"/>
                  </a:schemeClr>
                </a:solidFill>
                <a:latin typeface="Calibri" panose="020F0502020204030204" pitchFamily="34" charset="0"/>
                <a:cs typeface="Calibri" panose="020F0502020204030204" pitchFamily="34" charset="0"/>
              </a:rPr>
              <a:t>gelmek,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Üniversitemizi belirli alanlarda dünya çapında saygın </a:t>
            </a:r>
            <a:r>
              <a:rPr lang="tr-TR" noProof="1" smtClean="0">
                <a:solidFill>
                  <a:schemeClr val="tx1">
                    <a:lumMod val="65000"/>
                    <a:lumOff val="35000"/>
                  </a:schemeClr>
                </a:solidFill>
                <a:latin typeface="Calibri" panose="020F0502020204030204" pitchFamily="34" charset="0"/>
                <a:cs typeface="Calibri" panose="020F0502020204030204" pitchFamily="34" charset="0"/>
              </a:rPr>
              <a:t>hale </a:t>
            </a:r>
            <a:r>
              <a:rPr lang="tr-TR" noProof="1" smtClean="0">
                <a:solidFill>
                  <a:schemeClr val="tx1">
                    <a:lumMod val="65000"/>
                    <a:lumOff val="35000"/>
                  </a:schemeClr>
                </a:solidFill>
                <a:latin typeface="Calibri" panose="020F0502020204030204" pitchFamily="34" charset="0"/>
                <a:cs typeface="Calibri" panose="020F0502020204030204" pitchFamily="34" charset="0"/>
              </a:rPr>
              <a:t>getirmek,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Yurtiçi </a:t>
            </a:r>
            <a:r>
              <a:rPr lang="tr-TR" noProof="1" smtClean="0">
                <a:solidFill>
                  <a:schemeClr val="tx1">
                    <a:lumMod val="65000"/>
                    <a:lumOff val="35000"/>
                  </a:schemeClr>
                </a:solidFill>
                <a:latin typeface="Calibri" panose="020F0502020204030204" pitchFamily="34" charset="0"/>
                <a:cs typeface="Calibri" panose="020F0502020204030204" pitchFamily="34" charset="0"/>
              </a:rPr>
              <a:t>ve </a:t>
            </a:r>
            <a:r>
              <a:rPr lang="tr-TR" noProof="1" smtClean="0">
                <a:solidFill>
                  <a:schemeClr val="tx1">
                    <a:lumMod val="65000"/>
                    <a:lumOff val="35000"/>
                  </a:schemeClr>
                </a:solidFill>
                <a:latin typeface="Calibri" panose="020F0502020204030204" pitchFamily="34" charset="0"/>
                <a:cs typeface="Calibri" panose="020F0502020204030204" pitchFamily="34" charset="0"/>
              </a:rPr>
              <a:t>yurtdışındaki </a:t>
            </a:r>
            <a:r>
              <a:rPr lang="tr-TR" noProof="1" smtClean="0">
                <a:solidFill>
                  <a:schemeClr val="tx1">
                    <a:lumMod val="65000"/>
                    <a:lumOff val="35000"/>
                  </a:schemeClr>
                </a:solidFill>
                <a:latin typeface="Calibri" panose="020F0502020204030204" pitchFamily="34" charset="0"/>
                <a:cs typeface="Calibri" panose="020F0502020204030204" pitchFamily="34" charset="0"/>
              </a:rPr>
              <a:t>üniversitelerde bulunan biyoistatistik bölümleri ile ilişki içerisinde olmak ve bilgi, öğretim elemanı </a:t>
            </a:r>
            <a:r>
              <a:rPr lang="tr-TR" noProof="1" smtClean="0">
                <a:solidFill>
                  <a:schemeClr val="tx1">
                    <a:lumMod val="65000"/>
                    <a:lumOff val="35000"/>
                  </a:schemeClr>
                </a:solidFill>
                <a:latin typeface="Calibri" panose="020F0502020204030204" pitchFamily="34" charset="0"/>
                <a:cs typeface="Calibri" panose="020F0502020204030204" pitchFamily="34" charset="0"/>
              </a:rPr>
              <a:t>paylaşımında </a:t>
            </a:r>
            <a:r>
              <a:rPr lang="tr-TR" noProof="1" smtClean="0">
                <a:solidFill>
                  <a:schemeClr val="tx1">
                    <a:lumMod val="65000"/>
                    <a:lumOff val="35000"/>
                  </a:schemeClr>
                </a:solidFill>
                <a:latin typeface="Calibri" panose="020F0502020204030204" pitchFamily="34" charset="0"/>
                <a:cs typeface="Calibri" panose="020F0502020204030204" pitchFamily="34" charset="0"/>
              </a:rPr>
              <a:t>bulunmak,</a:t>
            </a:r>
            <a:endParaRPr lang="tr-TR" altLang="tr-TR" noProof="1" smtClean="0">
              <a:solidFill>
                <a:schemeClr val="tx1">
                  <a:lumMod val="65000"/>
                  <a:lumOff val="35000"/>
                </a:schemeClr>
              </a:solidFill>
              <a:latin typeface="Calibri" panose="020F0502020204030204" pitchFamily="34" charset="0"/>
              <a:cs typeface="Calibri" panose="020F0502020204030204" pitchFamily="34" charset="0"/>
            </a:endParaRPr>
          </a:p>
          <a:p>
            <a:pPr algn="just" eaLnBrk="1" hangingPunct="1">
              <a:lnSpc>
                <a:spcPct val="90000"/>
              </a:lnSpc>
            </a:pPr>
            <a:endParaRPr lang="tr-TR" altLang="tr-TR" noProof="1" smtClean="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94753115"/>
      </p:ext>
    </p:extLst>
  </p:cSld>
  <p:clrMapOvr>
    <a:masterClrMapping/>
  </p:clrMapOvr>
  <p:transition spd="slow" advClick="0">
    <p:pull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a:xfrm>
            <a:off x="632792" y="705892"/>
            <a:ext cx="7467600" cy="850900"/>
          </a:xfrm>
        </p:spPr>
        <p:txBody>
          <a:bodyPr>
            <a:normAutofit/>
          </a:bodyPr>
          <a:lstStyle/>
          <a:p>
            <a:pPr algn="ctr" eaLnBrk="1" fontAlgn="auto" hangingPunct="1">
              <a:spcAft>
                <a:spcPts val="0"/>
              </a:spcAft>
              <a:defRPr/>
            </a:pP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STRATEJİK HEDEFLER</a:t>
            </a:r>
            <a:endParaRPr lang="tr-TR" sz="4000" b="1"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19459" name="Rectangle 3"/>
          <p:cNvSpPr>
            <a:spLocks noGrp="1" noChangeArrowheads="1"/>
          </p:cNvSpPr>
          <p:nvPr>
            <p:ph idx="1"/>
          </p:nvPr>
        </p:nvSpPr>
        <p:spPr>
          <a:xfrm>
            <a:off x="539552" y="1988840"/>
            <a:ext cx="8352928" cy="4495998"/>
          </a:xfrm>
        </p:spPr>
        <p:txBody>
          <a:bodyPr>
            <a:noAutofit/>
          </a:bodyPr>
          <a:lstStyle/>
          <a:p>
            <a:pPr algn="just">
              <a:buClr>
                <a:schemeClr val="tx1">
                  <a:lumMod val="65000"/>
                  <a:lumOff val="35000"/>
                </a:schemeClr>
              </a:buClr>
            </a:pPr>
            <a:r>
              <a:rPr lang="tr-TR" noProof="1">
                <a:solidFill>
                  <a:schemeClr val="tx1">
                    <a:lumMod val="65000"/>
                    <a:lumOff val="35000"/>
                  </a:schemeClr>
                </a:solidFill>
                <a:latin typeface="Calibri" panose="020F0502020204030204" pitchFamily="34" charset="0"/>
                <a:cs typeface="Calibri" panose="020F0502020204030204" pitchFamily="34" charset="0"/>
              </a:rPr>
              <a:t>AR-GE ve akademik çalışmaların </a:t>
            </a:r>
            <a:r>
              <a:rPr lang="tr-TR" noProof="1">
                <a:solidFill>
                  <a:schemeClr val="tx1">
                    <a:lumMod val="65000"/>
                    <a:lumOff val="35000"/>
                  </a:schemeClr>
                </a:solidFill>
                <a:latin typeface="Calibri" panose="020F0502020204030204" pitchFamily="34" charset="0"/>
                <a:cs typeface="Calibri" panose="020F0502020204030204" pitchFamily="34" charset="0"/>
              </a:rPr>
              <a:t>teşvik </a:t>
            </a:r>
            <a:r>
              <a:rPr lang="tr-TR" noProof="1" smtClean="0">
                <a:solidFill>
                  <a:schemeClr val="tx1">
                    <a:lumMod val="65000"/>
                    <a:lumOff val="35000"/>
                  </a:schemeClr>
                </a:solidFill>
                <a:latin typeface="Calibri" panose="020F0502020204030204" pitchFamily="34" charset="0"/>
                <a:cs typeface="Calibri" panose="020F0502020204030204" pitchFamily="34" charset="0"/>
              </a:rPr>
              <a:t>edilmesi,</a:t>
            </a:r>
            <a:endParaRPr lang="tr-TR" noProof="1">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Web </a:t>
            </a:r>
            <a:r>
              <a:rPr lang="tr-TR" noProof="1" smtClean="0">
                <a:solidFill>
                  <a:schemeClr val="tx1">
                    <a:lumMod val="65000"/>
                    <a:lumOff val="35000"/>
                  </a:schemeClr>
                </a:solidFill>
                <a:latin typeface="Calibri" panose="020F0502020204030204" pitchFamily="34" charset="0"/>
                <a:cs typeface="Calibri" panose="020F0502020204030204" pitchFamily="34" charset="0"/>
              </a:rPr>
              <a:t>sayfamızı sürekli güncelleyerek bölümümüzle ilgili tüm haber ve bilgileri tüm internet </a:t>
            </a:r>
            <a:r>
              <a:rPr lang="tr-TR" noProof="1" smtClean="0">
                <a:solidFill>
                  <a:schemeClr val="tx1">
                    <a:lumMod val="65000"/>
                    <a:lumOff val="35000"/>
                  </a:schemeClr>
                </a:solidFill>
                <a:latin typeface="Calibri" panose="020F0502020204030204" pitchFamily="34" charset="0"/>
                <a:cs typeface="Calibri" panose="020F0502020204030204" pitchFamily="34" charset="0"/>
              </a:rPr>
              <a:t>kullanıcılarına </a:t>
            </a:r>
            <a:r>
              <a:rPr lang="tr-TR" noProof="1" smtClean="0">
                <a:solidFill>
                  <a:schemeClr val="tx1">
                    <a:lumMod val="65000"/>
                    <a:lumOff val="35000"/>
                  </a:schemeClr>
                </a:solidFill>
                <a:latin typeface="Calibri" panose="020F0502020204030204" pitchFamily="34" charset="0"/>
                <a:cs typeface="Calibri" panose="020F0502020204030204" pitchFamily="34" charset="0"/>
              </a:rPr>
              <a:t>sunmak,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Fakültemizde, diğer fakültelerde, diğer üniversitelerde 3-5 günlük “Araştırma Teknikleri ve Biyoistatistiksel Yöntemler” konulu kurslar düzenleyerek araştırmacıları bilinçlendirmek </a:t>
            </a:r>
            <a:r>
              <a:rPr lang="tr-TR" noProof="1" smtClean="0">
                <a:solidFill>
                  <a:schemeClr val="tx1">
                    <a:lumMod val="65000"/>
                    <a:lumOff val="35000"/>
                  </a:schemeClr>
                </a:solidFill>
                <a:latin typeface="Calibri" panose="020F0502020204030204" pitchFamily="34" charset="0"/>
                <a:cs typeface="Calibri" panose="020F0502020204030204" pitchFamily="34" charset="0"/>
              </a:rPr>
              <a:t>ve </a:t>
            </a:r>
            <a:r>
              <a:rPr lang="tr-TR" noProof="1" smtClean="0">
                <a:solidFill>
                  <a:schemeClr val="tx1">
                    <a:lumMod val="65000"/>
                    <a:lumOff val="35000"/>
                  </a:schemeClr>
                </a:solidFill>
                <a:latin typeface="Calibri" panose="020F0502020204030204" pitchFamily="34" charset="0"/>
                <a:cs typeface="Calibri" panose="020F0502020204030204" pitchFamily="34" charset="0"/>
              </a:rPr>
              <a:t>cesaretlendirmek,</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a:t>
            </a:r>
            <a:r>
              <a:rPr lang="tr-TR" noProof="1" smtClean="0">
                <a:solidFill>
                  <a:schemeClr val="tx1">
                    <a:lumMod val="65000"/>
                    <a:lumOff val="35000"/>
                  </a:schemeClr>
                </a:solidFill>
                <a:latin typeface="Calibri" panose="020F0502020204030204" pitchFamily="34" charset="0"/>
                <a:cs typeface="Calibri" panose="020F0502020204030204" pitchFamily="34" charset="0"/>
              </a:rPr>
              <a:t>ve Tıp Bilişimi Anabilim Dalı </a:t>
            </a:r>
            <a:r>
              <a:rPr lang="tr-TR" noProof="1" smtClean="0">
                <a:solidFill>
                  <a:schemeClr val="tx1">
                    <a:lumMod val="65000"/>
                    <a:lumOff val="35000"/>
                  </a:schemeClr>
                </a:solidFill>
                <a:latin typeface="Calibri" panose="020F0502020204030204" pitchFamily="34" charset="0"/>
                <a:cs typeface="Calibri" panose="020F0502020204030204" pitchFamily="34" charset="0"/>
              </a:rPr>
              <a:t>kurulu olmayan ilgili fakültelere Yüksek Lisans ve Doktoralı, akademisyen olma niteliklerine sahip bilim adamları yetiştirmek ve buralarda istihdamını sağlamak. Bu sayede ülkemizde yapılacak yayınların yeterli, doğru ve güvenilir olmasını sağlamak.</a:t>
            </a:r>
          </a:p>
          <a:p>
            <a:pPr algn="just" eaLnBrk="1" hangingPunct="1">
              <a:lnSpc>
                <a:spcPct val="90000"/>
              </a:lnSpc>
              <a:buClr>
                <a:schemeClr val="tx1">
                  <a:lumMod val="65000"/>
                  <a:lumOff val="35000"/>
                </a:schemeClr>
              </a:buClr>
              <a:buFont typeface="Wingdings" panose="05000000000000000000" pitchFamily="2" charset="2"/>
              <a:buNone/>
            </a:pPr>
            <a:endParaRPr lang="tr-TR" altLang="tr-TR" noProof="1" smtClean="0">
              <a:solidFill>
                <a:schemeClr val="tx1">
                  <a:lumMod val="65000"/>
                  <a:lumOff val="35000"/>
                </a:schemeClr>
              </a:solidFill>
              <a:latin typeface="Calibri" panose="020F0502020204030204" pitchFamily="34" charset="0"/>
              <a:cs typeface="Calibri" panose="020F0502020204030204" pitchFamily="34" charset="0"/>
            </a:endParaRPr>
          </a:p>
          <a:p>
            <a:pPr algn="just" eaLnBrk="1" hangingPunct="1">
              <a:lnSpc>
                <a:spcPct val="90000"/>
              </a:lnSpc>
              <a:buClr>
                <a:schemeClr val="tx1">
                  <a:lumMod val="65000"/>
                  <a:lumOff val="35000"/>
                </a:schemeClr>
              </a:buClr>
            </a:pPr>
            <a:endParaRPr lang="tr-TR" altLang="tr-TR" noProof="1" smtClean="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5964243"/>
      </p:ext>
    </p:extLst>
  </p:cSld>
  <p:clrMapOvr>
    <a:masterClrMapping/>
  </p:clrMapOvr>
  <p:transition spd="slow" advClick="0">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2132856"/>
            <a:ext cx="7920880" cy="3877815"/>
          </a:xfrm>
        </p:spPr>
        <p:txBody>
          <a:bodyPr>
            <a:normAutofit/>
          </a:bodyPr>
          <a:lstStyle/>
          <a:p>
            <a:pPr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Anabilim dalında </a:t>
            </a:r>
            <a:r>
              <a:rPr lang="tr-TR" dirty="0" smtClean="0">
                <a:solidFill>
                  <a:schemeClr val="tx1">
                    <a:lumMod val="65000"/>
                    <a:lumOff val="35000"/>
                  </a:schemeClr>
                </a:solidFill>
                <a:latin typeface="Calibri" panose="020F0502020204030204" pitchFamily="34" charset="0"/>
                <a:cs typeface="Calibri" panose="020F0502020204030204" pitchFamily="34" charset="0"/>
              </a:rPr>
              <a:t>2018 </a:t>
            </a:r>
            <a:r>
              <a:rPr lang="tr-TR" dirty="0">
                <a:solidFill>
                  <a:schemeClr val="tx1">
                    <a:lumMod val="65000"/>
                    <a:lumOff val="35000"/>
                  </a:schemeClr>
                </a:solidFill>
                <a:latin typeface="Calibri" panose="020F0502020204030204" pitchFamily="34" charset="0"/>
                <a:cs typeface="Calibri" panose="020F0502020204030204" pitchFamily="34" charset="0"/>
              </a:rPr>
              <a:t>eğitim öğretim yılı itibariyle </a:t>
            </a:r>
            <a:r>
              <a:rPr lang="tr-TR" dirty="0" smtClean="0">
                <a:solidFill>
                  <a:schemeClr val="tx1">
                    <a:lumMod val="65000"/>
                    <a:lumOff val="35000"/>
                  </a:schemeClr>
                </a:solidFill>
                <a:latin typeface="Calibri" panose="020F0502020204030204" pitchFamily="34" charset="0"/>
                <a:cs typeface="Calibri" panose="020F0502020204030204" pitchFamily="34" charset="0"/>
              </a:rPr>
              <a:t>araştırmacıların </a:t>
            </a:r>
            <a:r>
              <a:rPr lang="tr-TR" dirty="0">
                <a:solidFill>
                  <a:schemeClr val="tx1">
                    <a:lumMod val="65000"/>
                    <a:lumOff val="35000"/>
                  </a:schemeClr>
                </a:solidFill>
                <a:latin typeface="Calibri" panose="020F0502020204030204" pitchFamily="34" charset="0"/>
                <a:cs typeface="Calibri" panose="020F0502020204030204" pitchFamily="34" charset="0"/>
              </a:rPr>
              <a:t>veri analizinde yararlandıkları 4 bilgisayar bulunmaktadır. Anabilim dalındaki </a:t>
            </a:r>
            <a:r>
              <a:rPr lang="tr-TR" dirty="0" smtClean="0">
                <a:solidFill>
                  <a:schemeClr val="tx1">
                    <a:lumMod val="65000"/>
                    <a:lumOff val="35000"/>
                  </a:schemeClr>
                </a:solidFill>
                <a:latin typeface="Calibri" panose="020F0502020204030204" pitchFamily="34" charset="0"/>
                <a:cs typeface="Calibri" panose="020F0502020204030204" pitchFamily="34" charset="0"/>
              </a:rPr>
              <a:t>bilgisayarlar internete </a:t>
            </a:r>
            <a:r>
              <a:rPr lang="tr-TR" dirty="0">
                <a:solidFill>
                  <a:schemeClr val="tx1">
                    <a:lumMod val="65000"/>
                    <a:lumOff val="35000"/>
                  </a:schemeClr>
                </a:solidFill>
                <a:latin typeface="Calibri" panose="020F0502020204030204" pitchFamily="34" charset="0"/>
                <a:cs typeface="Calibri" panose="020F0502020204030204" pitchFamily="34" charset="0"/>
              </a:rPr>
              <a:t>bağlıdır ve </a:t>
            </a:r>
            <a:r>
              <a:rPr lang="tr-TR" dirty="0" smtClean="0">
                <a:solidFill>
                  <a:schemeClr val="tx1">
                    <a:lumMod val="65000"/>
                    <a:lumOff val="35000"/>
                  </a:schemeClr>
                </a:solidFill>
                <a:latin typeface="Calibri" panose="020F0502020204030204" pitchFamily="34" charset="0"/>
                <a:cs typeface="Calibri" panose="020F0502020204030204" pitchFamily="34" charset="0"/>
              </a:rPr>
              <a:t>öğrenci ve araştırmacıların </a:t>
            </a:r>
            <a:r>
              <a:rPr lang="tr-TR" dirty="0" smtClean="0">
                <a:solidFill>
                  <a:schemeClr val="tx1">
                    <a:lumMod val="65000"/>
                    <a:lumOff val="35000"/>
                  </a:schemeClr>
                </a:solidFill>
                <a:latin typeface="Calibri" panose="020F0502020204030204" pitchFamily="34" charset="0"/>
                <a:cs typeface="Calibri" panose="020F0502020204030204" pitchFamily="34" charset="0"/>
              </a:rPr>
              <a:t>08.00 - 17.00 </a:t>
            </a:r>
            <a:r>
              <a:rPr lang="tr-TR" dirty="0">
                <a:solidFill>
                  <a:schemeClr val="tx1">
                    <a:lumMod val="65000"/>
                    <a:lumOff val="35000"/>
                  </a:schemeClr>
                </a:solidFill>
                <a:latin typeface="Calibri" panose="020F0502020204030204" pitchFamily="34" charset="0"/>
                <a:cs typeface="Calibri" panose="020F0502020204030204" pitchFamily="34" charset="0"/>
              </a:rPr>
              <a:t>saatleri arasında uygulama, kaynak tarama vb. işlemleri için hizmetlerine açıktır. </a:t>
            </a:r>
            <a:r>
              <a:rPr lang="tr-TR" dirty="0" smtClean="0">
                <a:solidFill>
                  <a:schemeClr val="tx1">
                    <a:lumMod val="65000"/>
                    <a:lumOff val="35000"/>
                  </a:schemeClr>
                </a:solidFill>
                <a:latin typeface="Calibri" panose="020F0502020204030204" pitchFamily="34" charset="0"/>
                <a:cs typeface="Calibri" panose="020F0502020204030204" pitchFamily="34" charset="0"/>
              </a:rPr>
              <a:t>Ayrıca </a:t>
            </a:r>
            <a:r>
              <a:rPr lang="tr-TR" dirty="0">
                <a:solidFill>
                  <a:schemeClr val="tx1">
                    <a:lumMod val="65000"/>
                    <a:lumOff val="35000"/>
                  </a:schemeClr>
                </a:solidFill>
                <a:latin typeface="Calibri" panose="020F0502020204030204" pitchFamily="34" charset="0"/>
                <a:cs typeface="Calibri" panose="020F0502020204030204" pitchFamily="34" charset="0"/>
              </a:rPr>
              <a:t>Lisanslı Microsoft Office </a:t>
            </a:r>
            <a:r>
              <a:rPr lang="tr-TR" dirty="0" smtClean="0">
                <a:solidFill>
                  <a:schemeClr val="tx1">
                    <a:lumMod val="65000"/>
                    <a:lumOff val="35000"/>
                  </a:schemeClr>
                </a:solidFill>
                <a:latin typeface="Calibri" panose="020F0502020204030204" pitchFamily="34" charset="0"/>
                <a:cs typeface="Calibri" panose="020F0502020204030204" pitchFamily="34" charset="0"/>
              </a:rPr>
              <a:t>programları ve SPSS </a:t>
            </a:r>
            <a:r>
              <a:rPr lang="tr-TR" dirty="0">
                <a:solidFill>
                  <a:schemeClr val="tx1">
                    <a:lumMod val="65000"/>
                    <a:lumOff val="35000"/>
                  </a:schemeClr>
                </a:solidFill>
                <a:latin typeface="Calibri" panose="020F0502020204030204" pitchFamily="34" charset="0"/>
                <a:cs typeface="Calibri" panose="020F0502020204030204" pitchFamily="34" charset="0"/>
              </a:rPr>
              <a:t>istatistik paket programları </a:t>
            </a:r>
            <a:r>
              <a:rPr lang="tr-TR" dirty="0" smtClean="0">
                <a:solidFill>
                  <a:schemeClr val="tx1">
                    <a:lumMod val="65000"/>
                    <a:lumOff val="35000"/>
                  </a:schemeClr>
                </a:solidFill>
                <a:latin typeface="Calibri" panose="020F0502020204030204" pitchFamily="34" charset="0"/>
                <a:cs typeface="Calibri" panose="020F0502020204030204" pitchFamily="34" charset="0"/>
              </a:rPr>
              <a:t>öğrenci ve araştırıcıların </a:t>
            </a:r>
            <a:r>
              <a:rPr lang="tr-TR" dirty="0">
                <a:solidFill>
                  <a:schemeClr val="tx1">
                    <a:lumMod val="65000"/>
                    <a:lumOff val="35000"/>
                  </a:schemeClr>
                </a:solidFill>
                <a:latin typeface="Calibri" panose="020F0502020204030204" pitchFamily="34" charset="0"/>
                <a:cs typeface="Calibri" panose="020F0502020204030204" pitchFamily="34" charset="0"/>
              </a:rPr>
              <a:t>kullanımına açıktır.</a:t>
            </a:r>
          </a:p>
        </p:txBody>
      </p:sp>
      <p:sp>
        <p:nvSpPr>
          <p:cNvPr id="4" name="Rectangle 2"/>
          <p:cNvSpPr txBox="1">
            <a:spLocks noChangeArrowheads="1"/>
          </p:cNvSpPr>
          <p:nvPr/>
        </p:nvSpPr>
        <p:spPr>
          <a:xfrm>
            <a:off x="457200" y="404664"/>
            <a:ext cx="7467600" cy="117660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74638" fontAlgn="auto">
              <a:spcAft>
                <a:spcPts val="0"/>
              </a:spcAft>
              <a:defRPr/>
            </a:pPr>
            <a:r>
              <a:rPr lang="tr-TR" sz="4000" dirty="0" smtClean="0">
                <a:solidFill>
                  <a:schemeClr val="tx1">
                    <a:lumMod val="65000"/>
                    <a:lumOff val="35000"/>
                  </a:schemeClr>
                </a:solidFill>
                <a:latin typeface="Calibri" panose="020F0502020204030204" pitchFamily="34" charset="0"/>
                <a:cs typeface="Calibri" panose="020F0502020204030204" pitchFamily="34" charset="0"/>
              </a:rPr>
              <a:t/>
            </a:r>
            <a:br>
              <a:rPr lang="tr-TR" sz="4000" dirty="0" smtClean="0">
                <a:solidFill>
                  <a:schemeClr val="tx1">
                    <a:lumMod val="65000"/>
                    <a:lumOff val="35000"/>
                  </a:schemeClr>
                </a:solidFill>
                <a:latin typeface="Calibri" panose="020F0502020204030204" pitchFamily="34" charset="0"/>
                <a:cs typeface="Calibri" panose="020F0502020204030204" pitchFamily="34" charset="0"/>
              </a:rPr>
            </a:b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MEVCUT DURUM</a:t>
            </a:r>
            <a:endParaRPr lang="tr-TR" sz="4000" b="1" dirty="0">
              <a:solidFill>
                <a:schemeClr val="tx1">
                  <a:lumMod val="65000"/>
                  <a:lumOff val="35000"/>
                </a:schemeClr>
              </a:solidFill>
              <a:latin typeface="Calibri" pitchFamily="34" charset="0"/>
              <a:cs typeface="Calibri" pitchFamily="34" charset="0"/>
            </a:endParaRPr>
          </a:p>
        </p:txBody>
      </p:sp>
    </p:spTree>
    <p:extLst>
      <p:ext uri="{BB962C8B-B14F-4D97-AF65-F5344CB8AC3E}">
        <p14:creationId xmlns:p14="http://schemas.microsoft.com/office/powerpoint/2010/main" val="943051277"/>
      </p:ext>
    </p:extLst>
  </p:cSld>
  <p:clrMapOvr>
    <a:masterClrMapping/>
  </p:clrMapOvr>
  <p:transition spd="med">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Anabilim Dalımız öğretim </a:t>
            </a:r>
            <a:r>
              <a:rPr lang="tr-TR" dirty="0">
                <a:solidFill>
                  <a:schemeClr val="tx1">
                    <a:lumMod val="65000"/>
                    <a:lumOff val="35000"/>
                  </a:schemeClr>
                </a:solidFill>
                <a:latin typeface="Calibri" panose="020F0502020204030204" pitchFamily="34" charset="0"/>
                <a:cs typeface="Calibri" panose="020F0502020204030204" pitchFamily="34" charset="0"/>
              </a:rPr>
              <a:t>elemanlarına ait (gerek kendi çalışmaları gerekse yapılan ortak çalışmalar), </a:t>
            </a:r>
          </a:p>
          <a:p>
            <a:pPr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SCI kapsamındaki dergilerde toplam </a:t>
            </a:r>
            <a:r>
              <a:rPr lang="tr-TR" dirty="0" smtClean="0">
                <a:solidFill>
                  <a:schemeClr val="tx1">
                    <a:lumMod val="65000"/>
                    <a:lumOff val="35000"/>
                  </a:schemeClr>
                </a:solidFill>
                <a:latin typeface="Calibri" panose="020F0502020204030204" pitchFamily="34" charset="0"/>
                <a:cs typeface="Calibri" panose="020F0502020204030204" pitchFamily="34" charset="0"/>
              </a:rPr>
              <a:t>74 tane, </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Yurt dışı bilimsel dergilerde 5 tane makale,</a:t>
            </a:r>
          </a:p>
          <a:p>
            <a:pPr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Yurt </a:t>
            </a:r>
            <a:r>
              <a:rPr lang="tr-TR" dirty="0">
                <a:solidFill>
                  <a:schemeClr val="tx1">
                    <a:lumMod val="65000"/>
                    <a:lumOff val="35000"/>
                  </a:schemeClr>
                </a:solidFill>
                <a:latin typeface="Calibri" panose="020F0502020204030204" pitchFamily="34" charset="0"/>
                <a:cs typeface="Calibri" panose="020F0502020204030204" pitchFamily="34" charset="0"/>
              </a:rPr>
              <a:t>içerisindeki bilimsel dergilerde </a:t>
            </a:r>
            <a:r>
              <a:rPr lang="tr-TR" dirty="0" smtClean="0">
                <a:solidFill>
                  <a:schemeClr val="tx1">
                    <a:lumMod val="65000"/>
                    <a:lumOff val="35000"/>
                  </a:schemeClr>
                </a:solidFill>
                <a:latin typeface="Calibri" panose="020F0502020204030204" pitchFamily="34" charset="0"/>
                <a:cs typeface="Calibri" panose="020F0502020204030204" pitchFamily="34" charset="0"/>
              </a:rPr>
              <a:t>25 </a:t>
            </a:r>
            <a:r>
              <a:rPr lang="tr-TR" dirty="0">
                <a:solidFill>
                  <a:schemeClr val="tx1">
                    <a:lumMod val="65000"/>
                    <a:lumOff val="35000"/>
                  </a:schemeClr>
                </a:solidFill>
                <a:latin typeface="Calibri" panose="020F0502020204030204" pitchFamily="34" charset="0"/>
                <a:cs typeface="Calibri" panose="020F0502020204030204" pitchFamily="34" charset="0"/>
              </a:rPr>
              <a:t>tane </a:t>
            </a:r>
            <a:r>
              <a:rPr lang="tr-TR" dirty="0" smtClean="0">
                <a:solidFill>
                  <a:schemeClr val="tx1">
                    <a:lumMod val="65000"/>
                    <a:lumOff val="35000"/>
                  </a:schemeClr>
                </a:solidFill>
                <a:latin typeface="Calibri" panose="020F0502020204030204" pitchFamily="34" charset="0"/>
                <a:cs typeface="Calibri" panose="020F0502020204030204" pitchFamily="34" charset="0"/>
              </a:rPr>
              <a:t>makale, </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Uluslararası </a:t>
            </a:r>
            <a:r>
              <a:rPr lang="tr-TR" dirty="0">
                <a:solidFill>
                  <a:schemeClr val="tx1">
                    <a:lumMod val="65000"/>
                    <a:lumOff val="35000"/>
                  </a:schemeClr>
                </a:solidFill>
                <a:latin typeface="Calibri" panose="020F0502020204030204" pitchFamily="34" charset="0"/>
                <a:cs typeface="Calibri" panose="020F0502020204030204" pitchFamily="34" charset="0"/>
              </a:rPr>
              <a:t>kongrelerde sunulmuş toplam </a:t>
            </a:r>
            <a:r>
              <a:rPr lang="tr-TR" dirty="0" smtClean="0">
                <a:solidFill>
                  <a:schemeClr val="tx1">
                    <a:lumMod val="65000"/>
                    <a:lumOff val="35000"/>
                  </a:schemeClr>
                </a:solidFill>
                <a:latin typeface="Calibri" panose="020F0502020204030204" pitchFamily="34" charset="0"/>
                <a:cs typeface="Calibri" panose="020F0502020204030204" pitchFamily="34" charset="0"/>
              </a:rPr>
              <a:t>38 tane </a:t>
            </a:r>
            <a:r>
              <a:rPr lang="tr-TR" dirty="0">
                <a:solidFill>
                  <a:schemeClr val="tx1">
                    <a:lumMod val="65000"/>
                    <a:lumOff val="35000"/>
                  </a:schemeClr>
                </a:solidFill>
                <a:latin typeface="Calibri" panose="020F0502020204030204" pitchFamily="34" charset="0"/>
                <a:cs typeface="Calibri" panose="020F0502020204030204" pitchFamily="34" charset="0"/>
              </a:rPr>
              <a:t>sözlü </a:t>
            </a:r>
            <a:r>
              <a:rPr lang="tr-TR" dirty="0" smtClean="0">
                <a:solidFill>
                  <a:schemeClr val="tx1">
                    <a:lumMod val="65000"/>
                    <a:lumOff val="35000"/>
                  </a:schemeClr>
                </a:solidFill>
                <a:latin typeface="Calibri" panose="020F0502020204030204" pitchFamily="34" charset="0"/>
                <a:cs typeface="Calibri" panose="020F0502020204030204" pitchFamily="34" charset="0"/>
              </a:rPr>
              <a:t>bildiri,</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Ulusal kongrelerde sunulmuş toplam </a:t>
            </a:r>
            <a:r>
              <a:rPr lang="tr-TR" dirty="0" smtClean="0">
                <a:solidFill>
                  <a:schemeClr val="tx1">
                    <a:lumMod val="65000"/>
                    <a:lumOff val="35000"/>
                  </a:schemeClr>
                </a:solidFill>
                <a:latin typeface="Calibri" panose="020F0502020204030204" pitchFamily="34" charset="0"/>
                <a:cs typeface="Calibri" panose="020F0502020204030204" pitchFamily="34" charset="0"/>
              </a:rPr>
              <a:t>74 </a:t>
            </a:r>
            <a:r>
              <a:rPr lang="tr-TR" dirty="0">
                <a:solidFill>
                  <a:schemeClr val="tx1">
                    <a:lumMod val="65000"/>
                    <a:lumOff val="35000"/>
                  </a:schemeClr>
                </a:solidFill>
                <a:latin typeface="Calibri" panose="020F0502020204030204" pitchFamily="34" charset="0"/>
                <a:cs typeface="Calibri" panose="020F0502020204030204" pitchFamily="34" charset="0"/>
              </a:rPr>
              <a:t>tane sözlü </a:t>
            </a:r>
            <a:r>
              <a:rPr lang="tr-TR" dirty="0" smtClean="0">
                <a:solidFill>
                  <a:schemeClr val="tx1">
                    <a:lumMod val="65000"/>
                    <a:lumOff val="35000"/>
                  </a:schemeClr>
                </a:solidFill>
                <a:latin typeface="Calibri" panose="020F0502020204030204" pitchFamily="34" charset="0"/>
                <a:cs typeface="Calibri" panose="020F0502020204030204" pitchFamily="34" charset="0"/>
              </a:rPr>
              <a:t>bildirisi bulunmaktadır, </a:t>
            </a:r>
            <a:endParaRPr lang="tr-TR" dirty="0">
              <a:solidFill>
                <a:schemeClr val="tx1">
                  <a:lumMod val="65000"/>
                  <a:lumOff val="35000"/>
                </a:schemeClr>
              </a:solidFill>
              <a:latin typeface="Calibri" panose="020F0502020204030204" pitchFamily="34" charset="0"/>
              <a:cs typeface="Calibri" panose="020F0502020204030204" pitchFamily="34" charset="0"/>
            </a:endParaRPr>
          </a:p>
          <a:p>
            <a:pPr algn="just">
              <a:buClr>
                <a:schemeClr val="tx1">
                  <a:lumMod val="65000"/>
                  <a:lumOff val="35000"/>
                </a:schemeClr>
              </a:buClr>
            </a:pPr>
            <a:r>
              <a:rPr lang="tr-TR" dirty="0" smtClean="0">
                <a:solidFill>
                  <a:schemeClr val="tx1">
                    <a:lumMod val="65000"/>
                    <a:lumOff val="35000"/>
                  </a:schemeClr>
                </a:solidFill>
                <a:latin typeface="Calibri" panose="020F0502020204030204" pitchFamily="34" charset="0"/>
                <a:cs typeface="Calibri" panose="020F0502020204030204" pitchFamily="34" charset="0"/>
              </a:rPr>
              <a:t>Ayrıca 4 </a:t>
            </a:r>
            <a:r>
              <a:rPr lang="tr-TR" dirty="0">
                <a:solidFill>
                  <a:schemeClr val="tx1">
                    <a:lumMod val="65000"/>
                    <a:lumOff val="35000"/>
                  </a:schemeClr>
                </a:solidFill>
                <a:latin typeface="Calibri" panose="020F0502020204030204" pitchFamily="34" charset="0"/>
                <a:cs typeface="Calibri" panose="020F0502020204030204" pitchFamily="34" charset="0"/>
              </a:rPr>
              <a:t>tane projede görev </a:t>
            </a:r>
            <a:r>
              <a:rPr lang="tr-TR" dirty="0" smtClean="0">
                <a:solidFill>
                  <a:schemeClr val="tx1">
                    <a:lumMod val="65000"/>
                    <a:lumOff val="35000"/>
                  </a:schemeClr>
                </a:solidFill>
                <a:latin typeface="Calibri" panose="020F0502020204030204" pitchFamily="34" charset="0"/>
                <a:cs typeface="Calibri" panose="020F0502020204030204" pitchFamily="34" charset="0"/>
              </a:rPr>
              <a:t>almıştır.</a:t>
            </a:r>
            <a:endParaRPr lang="tr-TR" dirty="0">
              <a:solidFill>
                <a:schemeClr val="tx1">
                  <a:lumMod val="65000"/>
                  <a:lumOff val="35000"/>
                </a:schemeClr>
              </a:solidFill>
              <a:latin typeface="Calibri" panose="020F0502020204030204" pitchFamily="34" charset="0"/>
              <a:cs typeface="Calibri" panose="020F0502020204030204" pitchFamily="34" charset="0"/>
            </a:endParaRPr>
          </a:p>
        </p:txBody>
      </p:sp>
      <p:sp>
        <p:nvSpPr>
          <p:cNvPr id="4" name="Rectangle 2"/>
          <p:cNvSpPr txBox="1">
            <a:spLocks noChangeArrowheads="1"/>
          </p:cNvSpPr>
          <p:nvPr/>
        </p:nvSpPr>
        <p:spPr>
          <a:xfrm>
            <a:off x="457200" y="404664"/>
            <a:ext cx="7467600" cy="117660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74638" fontAlgn="auto">
              <a:spcAft>
                <a:spcPts val="0"/>
              </a:spcAft>
              <a:defRPr/>
            </a:pPr>
            <a:r>
              <a:rPr lang="tr-TR" sz="4000" dirty="0" smtClean="0">
                <a:solidFill>
                  <a:schemeClr val="tx1">
                    <a:lumMod val="65000"/>
                    <a:lumOff val="35000"/>
                  </a:schemeClr>
                </a:solidFill>
                <a:latin typeface="Calibri" panose="020F0502020204030204" pitchFamily="34" charset="0"/>
                <a:cs typeface="Calibri" panose="020F0502020204030204" pitchFamily="34" charset="0"/>
              </a:rPr>
              <a:t/>
            </a:r>
            <a:br>
              <a:rPr lang="tr-TR" sz="4000" dirty="0" smtClean="0">
                <a:solidFill>
                  <a:schemeClr val="tx1">
                    <a:lumMod val="65000"/>
                    <a:lumOff val="35000"/>
                  </a:schemeClr>
                </a:solidFill>
                <a:latin typeface="Calibri" panose="020F0502020204030204" pitchFamily="34" charset="0"/>
                <a:cs typeface="Calibri" panose="020F0502020204030204" pitchFamily="34" charset="0"/>
              </a:rPr>
            </a:br>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MEVCUT DURUM</a:t>
            </a:r>
            <a:endParaRPr lang="tr-TR" sz="4000" b="1" dirty="0">
              <a:solidFill>
                <a:schemeClr val="tx1">
                  <a:lumMod val="65000"/>
                  <a:lumOff val="35000"/>
                </a:schemeClr>
              </a:solidFill>
              <a:latin typeface="Calibri" pitchFamily="34" charset="0"/>
              <a:cs typeface="Calibri" pitchFamily="34" charset="0"/>
            </a:endParaRPr>
          </a:p>
        </p:txBody>
      </p:sp>
    </p:spTree>
    <p:extLst>
      <p:ext uri="{BB962C8B-B14F-4D97-AF65-F5344CB8AC3E}">
        <p14:creationId xmlns:p14="http://schemas.microsoft.com/office/powerpoint/2010/main" val="1464667767"/>
      </p:ext>
    </p:extLst>
  </p:cSld>
  <p:clrMapOvr>
    <a:masterClrMapping/>
  </p:clrMapOvr>
  <p:transition spd="med">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a:xfrm>
            <a:off x="457200" y="332656"/>
            <a:ext cx="7467600" cy="1176601"/>
          </a:xfrm>
        </p:spPr>
        <p:txBody>
          <a:bodyPr>
            <a:noAutofit/>
          </a:bodyPr>
          <a:lstStyle/>
          <a:p>
            <a:pPr marL="274638" algn="ctr" eaLnBrk="1" fontAlgn="auto" hangingPunct="1">
              <a:spcAft>
                <a:spcPts val="0"/>
              </a:spcAft>
              <a:defRPr/>
            </a:pPr>
            <a:r>
              <a:rPr lang="tr-TR" sz="4000" dirty="0">
                <a:solidFill>
                  <a:schemeClr val="tx1">
                    <a:lumMod val="65000"/>
                    <a:lumOff val="35000"/>
                  </a:schemeClr>
                </a:solidFill>
                <a:latin typeface="Calibri" panose="020F0502020204030204" pitchFamily="34" charset="0"/>
                <a:cs typeface="Calibri" panose="020F0502020204030204" pitchFamily="34" charset="0"/>
              </a:rPr>
              <a:t/>
            </a:r>
            <a:br>
              <a:rPr lang="tr-TR" sz="4000" dirty="0">
                <a:solidFill>
                  <a:schemeClr val="tx1">
                    <a:lumMod val="65000"/>
                    <a:lumOff val="35000"/>
                  </a:schemeClr>
                </a:solidFill>
                <a:latin typeface="Calibri" panose="020F0502020204030204" pitchFamily="34" charset="0"/>
                <a:cs typeface="Calibri" panose="020F0502020204030204" pitchFamily="34" charset="0"/>
              </a:rPr>
            </a:br>
            <a:r>
              <a:rPr lang="tr-TR" sz="4000" b="1" dirty="0" smtClean="0">
                <a:solidFill>
                  <a:schemeClr val="tx1">
                    <a:lumMod val="65000"/>
                    <a:lumOff val="35000"/>
                  </a:schemeClr>
                </a:solidFill>
                <a:latin typeface="Calibri" pitchFamily="34" charset="0"/>
                <a:cs typeface="Calibri" pitchFamily="34" charset="0"/>
              </a:rPr>
              <a:t>MİSYON</a:t>
            </a:r>
            <a:endParaRPr lang="tr-TR" sz="4000" b="1" dirty="0">
              <a:solidFill>
                <a:schemeClr val="tx1">
                  <a:lumMod val="65000"/>
                  <a:lumOff val="35000"/>
                </a:schemeClr>
              </a:solidFill>
              <a:latin typeface="Calibri" pitchFamily="34" charset="0"/>
              <a:cs typeface="Calibri" pitchFamily="34" charset="0"/>
            </a:endParaRPr>
          </a:p>
        </p:txBody>
      </p:sp>
      <p:sp>
        <p:nvSpPr>
          <p:cNvPr id="11" name="Rectangle 3"/>
          <p:cNvSpPr>
            <a:spLocks noGrp="1" noChangeArrowheads="1"/>
          </p:cNvSpPr>
          <p:nvPr>
            <p:ph idx="1"/>
          </p:nvPr>
        </p:nvSpPr>
        <p:spPr>
          <a:xfrm>
            <a:off x="611560" y="2276872"/>
            <a:ext cx="7849244" cy="4177010"/>
          </a:xfrm>
        </p:spPr>
        <p:txBody>
          <a:bodyPr>
            <a:noAutofit/>
          </a:bodyPr>
          <a:lstStyle/>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Sağlık alanında yapılacak olan çalışmalarda bilimsel düşünmeye katkıda bulunmak,</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Bilimsel çalışmalarda Biyoistatistiğin gerekliliği ve önemini düşünsel olarak yerleştirmek,</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Biyoistatistiksel yöntemlerin bilimsel çalışmalarda uygulanabilirliğini arttırmak,</a:t>
            </a:r>
            <a:endParaRPr lang="tr-TR" noProof="1">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43916311"/>
      </p:ext>
    </p:extLst>
  </p:cSld>
  <p:clrMapOvr>
    <a:masterClrMapping/>
  </p:clrMapOvr>
  <p:transition spd="med">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a:spLocks noGrp="1" noChangeArrowheads="1"/>
          </p:cNvSpPr>
          <p:nvPr>
            <p:ph idx="1"/>
          </p:nvPr>
        </p:nvSpPr>
        <p:spPr>
          <a:xfrm>
            <a:off x="611560" y="2276872"/>
            <a:ext cx="7849244" cy="4177010"/>
          </a:xfrm>
        </p:spPr>
        <p:txBody>
          <a:bodyPr>
            <a:noAutofit/>
          </a:bodyPr>
          <a:lstStyle/>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Tıp Fakültelerinde eğitim gören doktor adaylarının bilimsel bir çalışmayı planlama, uygulama, sonuçlandırma ve yayınlama aşamalarında destek vermek,</a:t>
            </a: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Sağlık alanında yapılacak olan bilimsel çalışmalarda kendi başına bilgi üretebilen, evrensel niteliklere sahip ve geleceğin araştırıcıları olan hekimler yetiştirilmesine katkıda bulunmak,</a:t>
            </a:r>
          </a:p>
          <a:p>
            <a:pPr lvl="0" algn="just">
              <a:buClr>
                <a:schemeClr val="tx1">
                  <a:lumMod val="65000"/>
                  <a:lumOff val="35000"/>
                </a:schemeClr>
              </a:buClr>
            </a:pPr>
            <a:r>
              <a:rPr lang="tr-TR" dirty="0">
                <a:solidFill>
                  <a:schemeClr val="tx1">
                    <a:lumMod val="65000"/>
                    <a:lumOff val="35000"/>
                  </a:schemeClr>
                </a:solidFill>
                <a:latin typeface="Calibri" panose="020F0502020204030204" pitchFamily="34" charset="0"/>
                <a:cs typeface="Calibri" panose="020F0502020204030204" pitchFamily="34" charset="0"/>
              </a:rPr>
              <a:t>Farklı disiplinlerden araştırıcılarla ortak çalışmalar yapmak.</a:t>
            </a:r>
          </a:p>
          <a:p>
            <a:pPr algn="just" eaLnBrk="1" hangingPunct="1"/>
            <a:endParaRPr lang="tr-TR" altLang="tr-TR" dirty="0" smtClean="0">
              <a:solidFill>
                <a:schemeClr val="tx1">
                  <a:lumMod val="65000"/>
                  <a:lumOff val="35000"/>
                </a:schemeClr>
              </a:solidFill>
              <a:latin typeface="Calibri" pitchFamily="34" charset="0"/>
              <a:cs typeface="Calibri" pitchFamily="34" charset="0"/>
            </a:endParaRPr>
          </a:p>
        </p:txBody>
      </p:sp>
      <p:sp>
        <p:nvSpPr>
          <p:cNvPr id="6" name="Rectangle 2"/>
          <p:cNvSpPr>
            <a:spLocks noGrp="1" noChangeArrowheads="1"/>
          </p:cNvSpPr>
          <p:nvPr>
            <p:ph type="title"/>
          </p:nvPr>
        </p:nvSpPr>
        <p:spPr>
          <a:xfrm>
            <a:off x="457200" y="332656"/>
            <a:ext cx="7467600" cy="1176601"/>
          </a:xfrm>
        </p:spPr>
        <p:txBody>
          <a:bodyPr>
            <a:noAutofit/>
          </a:bodyPr>
          <a:lstStyle/>
          <a:p>
            <a:pPr marL="274638" algn="ctr" eaLnBrk="1" fontAlgn="auto" hangingPunct="1">
              <a:spcAft>
                <a:spcPts val="0"/>
              </a:spcAft>
              <a:defRPr/>
            </a:pPr>
            <a:r>
              <a:rPr lang="tr-TR" sz="4000" dirty="0">
                <a:solidFill>
                  <a:schemeClr val="tx1">
                    <a:lumMod val="65000"/>
                    <a:lumOff val="35000"/>
                  </a:schemeClr>
                </a:solidFill>
                <a:latin typeface="Calibri" panose="020F0502020204030204" pitchFamily="34" charset="0"/>
                <a:cs typeface="Calibri" panose="020F0502020204030204" pitchFamily="34" charset="0"/>
              </a:rPr>
              <a:t/>
            </a:r>
            <a:br>
              <a:rPr lang="tr-TR" sz="4000" dirty="0">
                <a:solidFill>
                  <a:schemeClr val="tx1">
                    <a:lumMod val="65000"/>
                    <a:lumOff val="35000"/>
                  </a:schemeClr>
                </a:solidFill>
                <a:latin typeface="Calibri" panose="020F0502020204030204" pitchFamily="34" charset="0"/>
                <a:cs typeface="Calibri" panose="020F0502020204030204" pitchFamily="34" charset="0"/>
              </a:rPr>
            </a:br>
            <a:r>
              <a:rPr lang="tr-TR" sz="4000" b="1" dirty="0" smtClean="0">
                <a:solidFill>
                  <a:schemeClr val="tx1">
                    <a:lumMod val="65000"/>
                    <a:lumOff val="35000"/>
                  </a:schemeClr>
                </a:solidFill>
                <a:latin typeface="Calibri" pitchFamily="34" charset="0"/>
                <a:cs typeface="Calibri" pitchFamily="34" charset="0"/>
              </a:rPr>
              <a:t>MİSYON</a:t>
            </a:r>
            <a:endParaRPr lang="tr-TR" sz="4000" b="1" dirty="0">
              <a:solidFill>
                <a:schemeClr val="tx1">
                  <a:lumMod val="65000"/>
                  <a:lumOff val="35000"/>
                </a:schemeClr>
              </a:solidFill>
              <a:latin typeface="Calibri" pitchFamily="34" charset="0"/>
              <a:cs typeface="Calibri" pitchFamily="34" charset="0"/>
            </a:endParaRPr>
          </a:p>
        </p:txBody>
      </p:sp>
    </p:spTree>
    <p:extLst>
      <p:ext uri="{BB962C8B-B14F-4D97-AF65-F5344CB8AC3E}">
        <p14:creationId xmlns:p14="http://schemas.microsoft.com/office/powerpoint/2010/main" val="743916311"/>
      </p:ext>
    </p:extLst>
  </p:cSld>
  <p:clrMapOvr>
    <a:masterClrMapping/>
  </p:clrMapOvr>
  <p:transition spd="med">
    <p:pull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a:spLocks noGrp="1" noChangeArrowheads="1"/>
          </p:cNvSpPr>
          <p:nvPr>
            <p:ph idx="1"/>
          </p:nvPr>
        </p:nvSpPr>
        <p:spPr>
          <a:xfrm>
            <a:off x="611560" y="2276872"/>
            <a:ext cx="7849244" cy="4177010"/>
          </a:xfrm>
        </p:spPr>
        <p:txBody>
          <a:bodyPr>
            <a:noAutofit/>
          </a:bodyPr>
          <a:lstStyle/>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Gelişmiş ve hala gelişmekte olan Biyoistatistik bilim dalının her alanında gelişimine katkıda bulunmak,</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Uluslararası standartlarda eğitim veren Biyoistatistik anabilim dalları arasında yer almak,</a:t>
            </a:r>
          </a:p>
          <a:p>
            <a:pPr algn="just" eaLnBrk="1" hangingPunct="1"/>
            <a:endParaRPr lang="tr-TR" altLang="tr-TR" noProof="1" smtClean="0">
              <a:solidFill>
                <a:schemeClr val="tx1">
                  <a:lumMod val="65000"/>
                  <a:lumOff val="35000"/>
                </a:schemeClr>
              </a:solidFill>
              <a:latin typeface="Calibri" pitchFamily="34" charset="0"/>
              <a:cs typeface="Calibri" pitchFamily="34" charset="0"/>
            </a:endParaRPr>
          </a:p>
        </p:txBody>
      </p:sp>
      <p:sp>
        <p:nvSpPr>
          <p:cNvPr id="6" name="Rectangle 2"/>
          <p:cNvSpPr>
            <a:spLocks noGrp="1" noChangeArrowheads="1"/>
          </p:cNvSpPr>
          <p:nvPr>
            <p:ph type="title"/>
          </p:nvPr>
        </p:nvSpPr>
        <p:spPr>
          <a:xfrm>
            <a:off x="457200" y="332656"/>
            <a:ext cx="7467600" cy="1176601"/>
          </a:xfrm>
        </p:spPr>
        <p:txBody>
          <a:bodyPr>
            <a:noAutofit/>
          </a:bodyPr>
          <a:lstStyle/>
          <a:p>
            <a:pPr marL="274638" algn="ctr" eaLnBrk="1" fontAlgn="auto" hangingPunct="1">
              <a:spcAft>
                <a:spcPts val="0"/>
              </a:spcAft>
              <a:defRPr/>
            </a:pPr>
            <a:r>
              <a:rPr lang="tr-TR" sz="4000" dirty="0">
                <a:solidFill>
                  <a:schemeClr val="tx1">
                    <a:lumMod val="65000"/>
                    <a:lumOff val="35000"/>
                  </a:schemeClr>
                </a:solidFill>
                <a:latin typeface="Calibri" panose="020F0502020204030204" pitchFamily="34" charset="0"/>
                <a:cs typeface="Calibri" panose="020F0502020204030204" pitchFamily="34" charset="0"/>
              </a:rPr>
              <a:t/>
            </a:r>
            <a:br>
              <a:rPr lang="tr-TR" sz="4000" dirty="0">
                <a:solidFill>
                  <a:schemeClr val="tx1">
                    <a:lumMod val="65000"/>
                    <a:lumOff val="35000"/>
                  </a:schemeClr>
                </a:solidFill>
                <a:latin typeface="Calibri" panose="020F0502020204030204" pitchFamily="34" charset="0"/>
                <a:cs typeface="Calibri" panose="020F0502020204030204" pitchFamily="34" charset="0"/>
              </a:rPr>
            </a:br>
            <a:r>
              <a:rPr lang="tr-TR" sz="4000" b="1" dirty="0" smtClean="0">
                <a:solidFill>
                  <a:schemeClr val="tx1">
                    <a:lumMod val="65000"/>
                    <a:lumOff val="35000"/>
                  </a:schemeClr>
                </a:solidFill>
                <a:latin typeface="Calibri" pitchFamily="34" charset="0"/>
                <a:cs typeface="Calibri" pitchFamily="34" charset="0"/>
              </a:rPr>
              <a:t>VİZYON</a:t>
            </a:r>
            <a:endParaRPr lang="tr-TR" sz="4000" b="1" dirty="0">
              <a:solidFill>
                <a:schemeClr val="tx1">
                  <a:lumMod val="65000"/>
                  <a:lumOff val="35000"/>
                </a:schemeClr>
              </a:solidFill>
              <a:latin typeface="Calibri" pitchFamily="34" charset="0"/>
              <a:cs typeface="Calibri" pitchFamily="34" charset="0"/>
            </a:endParaRPr>
          </a:p>
        </p:txBody>
      </p:sp>
    </p:spTree>
    <p:extLst>
      <p:ext uri="{BB962C8B-B14F-4D97-AF65-F5344CB8AC3E}">
        <p14:creationId xmlns:p14="http://schemas.microsoft.com/office/powerpoint/2010/main" val="2867299673"/>
      </p:ext>
    </p:extLst>
  </p:cSld>
  <p:clrMapOvr>
    <a:masterClrMapping/>
  </p:clrMapOvr>
  <p:transition spd="med">
    <p:pull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a:spLocks noGrp="1" noChangeArrowheads="1"/>
          </p:cNvSpPr>
          <p:nvPr>
            <p:ph idx="1"/>
          </p:nvPr>
        </p:nvSpPr>
        <p:spPr>
          <a:xfrm>
            <a:off x="611560" y="2276872"/>
            <a:ext cx="7849244" cy="4177010"/>
          </a:xfrm>
        </p:spPr>
        <p:txBody>
          <a:bodyPr>
            <a:noAutofit/>
          </a:bodyPr>
          <a:lstStyle/>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Üniversitemizin bilimsel mecralarda kalite ve bilimsel yayın sayısı açısından söz sahibi olması için anabilim dalımıza düşen görevleri eksiksiz yerine getirerek katkıda bulunmak, </a:t>
            </a:r>
          </a:p>
          <a:p>
            <a:pPr lvl="0" algn="just">
              <a:buClr>
                <a:schemeClr val="tx1">
                  <a:lumMod val="65000"/>
                  <a:lumOff val="35000"/>
                </a:schemeClr>
              </a:buClr>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ve araştırma konularında Anabilim dalımızın bilimsel çalışma açısından aranılan, referans kurumu olma özelliğini sürdürmektir. </a:t>
            </a:r>
          </a:p>
          <a:p>
            <a:pPr algn="just" eaLnBrk="1" hangingPunct="1">
              <a:buClr>
                <a:schemeClr val="tx1">
                  <a:lumMod val="65000"/>
                  <a:lumOff val="35000"/>
                </a:schemeClr>
              </a:buClr>
            </a:pPr>
            <a:endParaRPr lang="tr-TR" altLang="tr-TR" noProof="1" smtClean="0">
              <a:solidFill>
                <a:schemeClr val="tx1">
                  <a:lumMod val="65000"/>
                  <a:lumOff val="35000"/>
                </a:schemeClr>
              </a:solidFill>
              <a:latin typeface="Calibri" pitchFamily="34" charset="0"/>
              <a:cs typeface="Calibri" pitchFamily="34" charset="0"/>
            </a:endParaRPr>
          </a:p>
        </p:txBody>
      </p:sp>
      <p:sp>
        <p:nvSpPr>
          <p:cNvPr id="6" name="Rectangle 2"/>
          <p:cNvSpPr>
            <a:spLocks noGrp="1" noChangeArrowheads="1"/>
          </p:cNvSpPr>
          <p:nvPr>
            <p:ph type="title"/>
          </p:nvPr>
        </p:nvSpPr>
        <p:spPr>
          <a:xfrm>
            <a:off x="457200" y="332656"/>
            <a:ext cx="7467600" cy="1176601"/>
          </a:xfrm>
        </p:spPr>
        <p:txBody>
          <a:bodyPr>
            <a:noAutofit/>
          </a:bodyPr>
          <a:lstStyle/>
          <a:p>
            <a:pPr marL="274638" algn="ctr" eaLnBrk="1" fontAlgn="auto" hangingPunct="1">
              <a:spcAft>
                <a:spcPts val="0"/>
              </a:spcAft>
              <a:defRPr/>
            </a:pPr>
            <a:r>
              <a:rPr lang="tr-TR" sz="4000" dirty="0">
                <a:solidFill>
                  <a:schemeClr val="tx1">
                    <a:lumMod val="65000"/>
                    <a:lumOff val="35000"/>
                  </a:schemeClr>
                </a:solidFill>
                <a:latin typeface="Calibri" panose="020F0502020204030204" pitchFamily="34" charset="0"/>
                <a:cs typeface="Calibri" panose="020F0502020204030204" pitchFamily="34" charset="0"/>
              </a:rPr>
              <a:t/>
            </a:r>
            <a:br>
              <a:rPr lang="tr-TR" sz="4000" dirty="0">
                <a:solidFill>
                  <a:schemeClr val="tx1">
                    <a:lumMod val="65000"/>
                    <a:lumOff val="35000"/>
                  </a:schemeClr>
                </a:solidFill>
                <a:latin typeface="Calibri" panose="020F0502020204030204" pitchFamily="34" charset="0"/>
                <a:cs typeface="Calibri" panose="020F0502020204030204" pitchFamily="34" charset="0"/>
              </a:rPr>
            </a:br>
            <a:r>
              <a:rPr lang="tr-TR" sz="4000" b="1" dirty="0" smtClean="0">
                <a:solidFill>
                  <a:schemeClr val="tx1">
                    <a:lumMod val="65000"/>
                    <a:lumOff val="35000"/>
                  </a:schemeClr>
                </a:solidFill>
                <a:latin typeface="Calibri" pitchFamily="34" charset="0"/>
                <a:cs typeface="Calibri" pitchFamily="34" charset="0"/>
              </a:rPr>
              <a:t>VİZYON</a:t>
            </a:r>
            <a:endParaRPr lang="tr-TR" sz="4000" b="1" dirty="0">
              <a:solidFill>
                <a:schemeClr val="tx1">
                  <a:lumMod val="65000"/>
                  <a:lumOff val="35000"/>
                </a:schemeClr>
              </a:solidFill>
              <a:latin typeface="Calibri" pitchFamily="34" charset="0"/>
              <a:cs typeface="Calibri" pitchFamily="34" charset="0"/>
            </a:endParaRPr>
          </a:p>
        </p:txBody>
      </p:sp>
    </p:spTree>
    <p:extLst>
      <p:ext uri="{BB962C8B-B14F-4D97-AF65-F5344CB8AC3E}">
        <p14:creationId xmlns:p14="http://schemas.microsoft.com/office/powerpoint/2010/main" val="2498735800"/>
      </p:ext>
    </p:extLst>
  </p:cSld>
  <p:clrMapOvr>
    <a:masterClrMapping/>
  </p:clrMapOvr>
  <p:transition spd="med">
    <p:pull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marL="0" indent="0">
              <a:buNone/>
            </a:pPr>
            <a:r>
              <a:rPr lang="tr-TR" noProof="1" smtClean="0">
                <a:solidFill>
                  <a:schemeClr val="tx1">
                    <a:lumMod val="65000"/>
                    <a:lumOff val="35000"/>
                  </a:schemeClr>
                </a:solidFill>
                <a:latin typeface="Calibri" panose="020F0502020204030204" pitchFamily="34" charset="0"/>
                <a:cs typeface="Calibri" panose="020F0502020204030204" pitchFamily="34" charset="0"/>
              </a:rPr>
              <a:t>Biyoistatistik </a:t>
            </a:r>
            <a:r>
              <a:rPr lang="tr-TR" noProof="1" smtClean="0">
                <a:solidFill>
                  <a:schemeClr val="tx1">
                    <a:lumMod val="65000"/>
                    <a:lumOff val="35000"/>
                  </a:schemeClr>
                </a:solidFill>
                <a:latin typeface="Calibri" panose="020F0502020204030204" pitchFamily="34" charset="0"/>
                <a:cs typeface="Calibri" panose="020F0502020204030204" pitchFamily="34" charset="0"/>
              </a:rPr>
              <a:t>ve Tıp Bilişimi Anabilim Dalı’nın </a:t>
            </a:r>
            <a:r>
              <a:rPr lang="tr-TR" noProof="1" smtClean="0">
                <a:solidFill>
                  <a:schemeClr val="tx1">
                    <a:lumMod val="65000"/>
                    <a:lumOff val="35000"/>
                  </a:schemeClr>
                </a:solidFill>
                <a:latin typeface="Calibri" panose="020F0502020204030204" pitchFamily="34" charset="0"/>
                <a:cs typeface="Calibri" panose="020F0502020204030204" pitchFamily="34" charset="0"/>
              </a:rPr>
              <a:t>gelişebilmesi, eğitim kalitesini arttırabilmesi, çağdaş ve modern eğitim teknolojileri ile donatılabilmesi, araştırmacılara en iyi biyoistatistiksel desteği verebilmesi, kendi öğretim elemanlarını en iyi şekilde modern bilgilerle donatabilmesi ancak tüm paydaşların desteği ile mümkün olabilecektir</a:t>
            </a:r>
            <a:r>
              <a:rPr lang="tr-TR" noProof="1" smtClean="0">
                <a:solidFill>
                  <a:schemeClr val="tx1">
                    <a:lumMod val="65000"/>
                    <a:lumOff val="35000"/>
                  </a:schemeClr>
                </a:solidFill>
                <a:latin typeface="Calibri" panose="020F0502020204030204" pitchFamily="34" charset="0"/>
                <a:cs typeface="Calibri" panose="020F0502020204030204" pitchFamily="34" charset="0"/>
              </a:rPr>
              <a:t>. </a:t>
            </a:r>
            <a:endParaRPr lang="tr-TR" noProof="1" smtClean="0">
              <a:solidFill>
                <a:schemeClr val="tx1">
                  <a:lumMod val="65000"/>
                  <a:lumOff val="35000"/>
                </a:schemeClr>
              </a:solidFill>
              <a:latin typeface="Calibri" panose="020F0502020204030204" pitchFamily="34" charset="0"/>
              <a:cs typeface="Calibri" panose="020F0502020204030204" pitchFamily="34" charset="0"/>
            </a:endParaRPr>
          </a:p>
        </p:txBody>
      </p:sp>
      <p:sp>
        <p:nvSpPr>
          <p:cNvPr id="3" name="Başlık 2"/>
          <p:cNvSpPr>
            <a:spLocks noGrp="1"/>
          </p:cNvSpPr>
          <p:nvPr>
            <p:ph type="title"/>
          </p:nvPr>
        </p:nvSpPr>
        <p:spPr/>
        <p:txBody>
          <a:bodyPr/>
          <a:lstStyle/>
          <a:p>
            <a:r>
              <a:rPr lang="tr-TR" sz="4000" b="1" dirty="0" smtClean="0">
                <a:solidFill>
                  <a:schemeClr val="tx1">
                    <a:lumMod val="65000"/>
                    <a:lumOff val="35000"/>
                  </a:schemeClr>
                </a:solidFill>
                <a:latin typeface="Calibri" panose="020F0502020204030204" pitchFamily="34" charset="0"/>
                <a:cs typeface="Calibri" panose="020F0502020204030204" pitchFamily="34" charset="0"/>
              </a:rPr>
              <a:t>PAYDAŞLAR</a:t>
            </a:r>
            <a:endParaRPr lang="tr-TR" sz="4000"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1002816"/>
      </p:ext>
    </p:extLst>
  </p:cSld>
  <p:clrMapOvr>
    <a:masterClrMapping/>
  </p:clrMapOvr>
  <p:transition spd="med">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3099</TotalTime>
  <Words>1405</Words>
  <Application>Microsoft Office PowerPoint</Application>
  <PresentationFormat>Ekran Gösterisi (4:3)</PresentationFormat>
  <Paragraphs>132</Paragraphs>
  <Slides>27</Slides>
  <Notes>1</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Cilt</vt:lpstr>
      <vt:lpstr>PowerPoint Sunusu</vt:lpstr>
      <vt:lpstr>PowerPoint Sunusu</vt:lpstr>
      <vt:lpstr>PowerPoint Sunusu</vt:lpstr>
      <vt:lpstr>PowerPoint Sunusu</vt:lpstr>
      <vt:lpstr> MİSYON</vt:lpstr>
      <vt:lpstr> MİSYON</vt:lpstr>
      <vt:lpstr> VİZYON</vt:lpstr>
      <vt:lpstr> VİZYON</vt:lpstr>
      <vt:lpstr>PAYDAŞLAR</vt:lpstr>
      <vt:lpstr>PAYDAŞLAR</vt:lpstr>
      <vt:lpstr>Biyoistatistik ve Tıp Bilişimi Anabilim Dalı’nın Vizyon ve Misyonunu Oluşturan Temel Değerleri</vt:lpstr>
      <vt:lpstr>Biyoistatistik ve Tıp Bilişimi Anabilim Dalı’nın Vizyon ve Misyonunu Oluşturan Temel Değerleri</vt:lpstr>
      <vt:lpstr> ÖZ DEĞERLENDİRME</vt:lpstr>
      <vt:lpstr>GÜÇLÜ YÖNLERİMİZ</vt:lpstr>
      <vt:lpstr>GÜÇLÜ YÖNLERİMİZ</vt:lpstr>
      <vt:lpstr>GÜÇLÜ YÖNLERİMİZ</vt:lpstr>
      <vt:lpstr>GÜÇLÜ YÖNLERİMİZ</vt:lpstr>
      <vt:lpstr>ZAYIF YÖNLERİMİZ</vt:lpstr>
      <vt:lpstr>ZAYIF YÖNLERİMİZ</vt:lpstr>
      <vt:lpstr>FIRSATLAR</vt:lpstr>
      <vt:lpstr>FIRSATLAR</vt:lpstr>
      <vt:lpstr>FIRSATLAR</vt:lpstr>
      <vt:lpstr>TEHDİTLER</vt:lpstr>
      <vt:lpstr>STRATEJİK HEDEFLER</vt:lpstr>
      <vt:lpstr>STRATEJİK HEDEFLER</vt:lpstr>
      <vt:lpstr>STRATEJİK HEDEFLER</vt:lpstr>
      <vt:lpstr>STRATEJİK HEDEFLER</vt:lpstr>
    </vt:vector>
  </TitlesOfParts>
  <Company>Biyoistatistik Anabilim Dalı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Canan</cp:lastModifiedBy>
  <cp:revision>639</cp:revision>
  <dcterms:created xsi:type="dcterms:W3CDTF">2009-02-26T13:56:03Z</dcterms:created>
  <dcterms:modified xsi:type="dcterms:W3CDTF">2018-07-15T13:12:09Z</dcterms:modified>
</cp:coreProperties>
</file>