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76" r:id="rId8"/>
    <p:sldId id="277" r:id="rId9"/>
    <p:sldId id="292" r:id="rId10"/>
    <p:sldId id="278" r:id="rId11"/>
    <p:sldId id="279" r:id="rId12"/>
    <p:sldId id="294" r:id="rId13"/>
    <p:sldId id="295" r:id="rId14"/>
    <p:sldId id="284" r:id="rId15"/>
    <p:sldId id="285" r:id="rId16"/>
    <p:sldId id="286" r:id="rId17"/>
    <p:sldId id="287" r:id="rId18"/>
    <p:sldId id="296" r:id="rId19"/>
    <p:sldId id="297" r:id="rId20"/>
    <p:sldId id="29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D0FF"/>
    <a:srgbClr val="11C1FF"/>
    <a:srgbClr val="FFFF99"/>
    <a:srgbClr val="FFFF66"/>
    <a:srgbClr val="82C8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İkizkenar Üçgen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13885F0-34AD-463F-80B8-DC24C01FDBD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3359296-EB4F-4500-8FC6-E24782FEF3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885F0-34AD-463F-80B8-DC24C01FDBD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9296-EB4F-4500-8FC6-E24782FEF3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885F0-34AD-463F-80B8-DC24C01FDBD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9296-EB4F-4500-8FC6-E24782FEF3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Başlık ve İçerik Üzerind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7313612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1370013" y="3960813"/>
            <a:ext cx="7313612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7CDEE90-C512-41E9-A85B-43D8BE5020F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48867963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13885F0-34AD-463F-80B8-DC24C01FDBD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9296-EB4F-4500-8FC6-E24782FEF3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 Üçgen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İkizkenar Üçgen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13885F0-34AD-463F-80B8-DC24C01FDBD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3359296-EB4F-4500-8FC6-E24782FEF32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Düz Bağlayıcı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Bağlayıcı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13885F0-34AD-463F-80B8-DC24C01FDBD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3359296-EB4F-4500-8FC6-E24782FEF3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13885F0-34AD-463F-80B8-DC24C01FDBD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3359296-EB4F-4500-8FC6-E24782FEF3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885F0-34AD-463F-80B8-DC24C01FDBD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9296-EB4F-4500-8FC6-E24782FEF3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13885F0-34AD-463F-80B8-DC24C01FDBD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3359296-EB4F-4500-8FC6-E24782FEF3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13885F0-34AD-463F-80B8-DC24C01FDBD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3359296-EB4F-4500-8FC6-E24782FEF3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13885F0-34AD-463F-80B8-DC24C01FDBD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3359296-EB4F-4500-8FC6-E24782FEF3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 Üçgen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Düz Bağlayıcı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13885F0-34AD-463F-80B8-DC24C01FDBD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3359296-EB4F-4500-8FC6-E24782FEF32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WatercolorSponge/>
                    </a14:imgEffect>
                    <a14:imgEffect>
                      <a14:sharpenSoften amount="-50000"/>
                    </a14:imgEffect>
                    <a14:imgEffect>
                      <a14:colorTemperature colorTemp="4700"/>
                    </a14:imgEffect>
                    <a14:imgEffect>
                      <a14:saturation sat="20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77" r="877"/>
          <a:stretch/>
        </p:blipFill>
        <p:spPr bwMode="auto">
          <a:xfrm rot="19981730">
            <a:off x="6594196" y="4656862"/>
            <a:ext cx="2122102" cy="2160000"/>
          </a:xfrm>
          <a:prstGeom prst="teardrop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4"/>
          <a:stretch/>
        </p:blipFill>
        <p:spPr>
          <a:xfrm>
            <a:off x="187670" y="4509120"/>
            <a:ext cx="2296098" cy="226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Dikdörtgen 7"/>
          <p:cNvSpPr/>
          <p:nvPr/>
        </p:nvSpPr>
        <p:spPr>
          <a:xfrm>
            <a:off x="1187624" y="2348880"/>
            <a:ext cx="684076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r-TR" sz="2600" b="1" kern="0" dirty="0">
                <a:latin typeface="Cambria" panose="02040503050406030204" pitchFamily="18" charset="0"/>
              </a:rPr>
              <a:t>Kocaeli Üniversitesi Tıp Fakültesi</a:t>
            </a:r>
            <a:br>
              <a:rPr lang="tr-TR" sz="2600" b="1" kern="0" dirty="0">
                <a:latin typeface="Cambria" panose="02040503050406030204" pitchFamily="18" charset="0"/>
              </a:rPr>
            </a:br>
            <a:r>
              <a:rPr lang="tr-TR" sz="2600" b="1" kern="0" dirty="0">
                <a:latin typeface="Cambria" panose="02040503050406030204" pitchFamily="18" charset="0"/>
              </a:rPr>
              <a:t/>
            </a:r>
            <a:br>
              <a:rPr lang="tr-TR" sz="2600" b="1" kern="0" dirty="0">
                <a:latin typeface="Cambria" panose="02040503050406030204" pitchFamily="18" charset="0"/>
              </a:rPr>
            </a:br>
            <a:r>
              <a:rPr lang="tr-TR" sz="2600" b="1" kern="0" dirty="0">
                <a:latin typeface="Cambria" panose="02040503050406030204" pitchFamily="18" charset="0"/>
              </a:rPr>
              <a:t>Histoloji ve Embriyoloji Anabilim Dalı</a:t>
            </a:r>
            <a:br>
              <a:rPr lang="tr-TR" sz="2600" b="1" kern="0" dirty="0">
                <a:latin typeface="Cambria" panose="02040503050406030204" pitchFamily="18" charset="0"/>
              </a:rPr>
            </a:br>
            <a:r>
              <a:rPr lang="tr-TR" sz="2600" b="1" kern="0" dirty="0">
                <a:latin typeface="Cambria" panose="02040503050406030204" pitchFamily="18" charset="0"/>
              </a:rPr>
              <a:t>  </a:t>
            </a:r>
            <a:br>
              <a:rPr lang="tr-TR" sz="2600" b="1" kern="0" dirty="0">
                <a:latin typeface="Cambria" panose="02040503050406030204" pitchFamily="18" charset="0"/>
              </a:rPr>
            </a:br>
            <a:r>
              <a:rPr lang="tr-TR" sz="2600" b="1" kern="0" dirty="0">
                <a:latin typeface="Cambria" panose="02040503050406030204" pitchFamily="18" charset="0"/>
              </a:rPr>
              <a:t>Stratejik Plan Çalışması</a:t>
            </a:r>
          </a:p>
        </p:txBody>
      </p:sp>
      <p:pic>
        <p:nvPicPr>
          <p:cNvPr id="11" name="Picture 14" descr="KOÜ ile ilgili görsel sonucu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676" y="548680"/>
            <a:ext cx="1244986" cy="126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2" name="Picture 16" descr="KOÜ TIP FAKÜLTESİ ile ilgili görsel sonucu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27" r="14314"/>
          <a:stretch/>
        </p:blipFill>
        <p:spPr bwMode="auto">
          <a:xfrm>
            <a:off x="4617004" y="548680"/>
            <a:ext cx="1323148" cy="126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10369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2053729"/>
            <a:ext cx="7313612" cy="511175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800" dirty="0" smtClean="0">
                <a:solidFill>
                  <a:srgbClr val="FFC000"/>
                </a:solidFill>
                <a:latin typeface="Cambria" panose="02040503050406030204" pitchFamily="18" charset="0"/>
              </a:rPr>
              <a:t>Temel Yöntem: </a:t>
            </a:r>
            <a:r>
              <a:rPr lang="tr-TR" altLang="tr-TR" sz="2800" dirty="0" smtClean="0">
                <a:latin typeface="Cambria" panose="02040503050406030204" pitchFamily="18" charset="0"/>
              </a:rPr>
              <a:t>GZFT (SWOT) Analizi</a:t>
            </a:r>
          </a:p>
        </p:txBody>
      </p:sp>
      <p:graphicFrame>
        <p:nvGraphicFramePr>
          <p:cNvPr id="498692" name="Group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01821074"/>
              </p:ext>
            </p:extLst>
          </p:nvPr>
        </p:nvGraphicFramePr>
        <p:xfrm>
          <a:off x="755650" y="2864196"/>
          <a:ext cx="7313612" cy="3050986"/>
        </p:xfrm>
        <a:graphic>
          <a:graphicData uri="http://schemas.openxmlformats.org/drawingml/2006/table">
            <a:tbl>
              <a:tblPr/>
              <a:tblGrid>
                <a:gridCol w="1624012"/>
                <a:gridCol w="3048000"/>
                <a:gridCol w="2641600"/>
              </a:tblGrid>
              <a:tr h="150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cs typeface="Arial" charset="0"/>
                        </a:rPr>
                        <a:t>Kuruluş İçi Analiz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Cambria" panose="02040503050406030204" pitchFamily="18" charset="0"/>
                          <a:cs typeface="Arial" charset="0"/>
                        </a:rPr>
                        <a:t>G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Arial" charset="0"/>
                        </a:rPr>
                        <a:t>üçlü Yönler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Cambria" panose="02040503050406030204" pitchFamily="18" charset="0"/>
                          <a:cs typeface="Arial" charset="0"/>
                        </a:rPr>
                        <a:t>Z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Arial" charset="0"/>
                        </a:rPr>
                        <a:t>ayıf Yönler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cs typeface="Arial" charset="0"/>
                        </a:rPr>
                        <a:t>Çevresel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cs typeface="Arial" charset="0"/>
                        </a:rPr>
                        <a:t>Analiz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Cambria" panose="02040503050406030204" pitchFamily="18" charset="0"/>
                          <a:cs typeface="Arial" charset="0"/>
                        </a:rPr>
                        <a:t>F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Arial" charset="0"/>
                        </a:rPr>
                        <a:t>ırsatlar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Cambria" panose="02040503050406030204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Cambria" panose="02040503050406030204" pitchFamily="18" charset="0"/>
                          <a:cs typeface="Arial" charset="0"/>
                        </a:rPr>
                        <a:t>T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Arial" charset="0"/>
                        </a:rPr>
                        <a:t>ehditler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WatercolorSponge/>
                    </a14:imgEffect>
                    <a14:imgEffect>
                      <a14:sharpenSoften amount="-50000"/>
                    </a14:imgEffect>
                    <a14:imgEffect>
                      <a14:colorTemperature colorTemp="4700"/>
                    </a14:imgEffect>
                    <a14:imgEffect>
                      <a14:saturation sat="20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77" r="877"/>
          <a:stretch/>
        </p:blipFill>
        <p:spPr bwMode="auto">
          <a:xfrm rot="19981730">
            <a:off x="7588171" y="215127"/>
            <a:ext cx="1414735" cy="1440000"/>
          </a:xfrm>
          <a:prstGeom prst="teardrop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4"/>
          <a:stretch/>
        </p:blipFill>
        <p:spPr>
          <a:xfrm>
            <a:off x="107504" y="122071"/>
            <a:ext cx="1457840" cy="14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6909"/>
            <a:ext cx="7467600" cy="777875"/>
          </a:xfrm>
        </p:spPr>
        <p:txBody>
          <a:bodyPr>
            <a:noAutofit/>
          </a:bodyPr>
          <a:lstStyle/>
          <a:p>
            <a:pPr marL="274638" algn="ctr" eaLnBrk="1" fontAlgn="auto" hangingPunct="1">
              <a:spcAft>
                <a:spcPts val="0"/>
              </a:spcAft>
              <a:defRPr/>
            </a:pPr>
            <a:r>
              <a:rPr lang="tr-TR" sz="3200" dirty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tr-TR" sz="3200" dirty="0">
                <a:solidFill>
                  <a:schemeClr val="tx1"/>
                </a:solidFill>
                <a:latin typeface="Cambria" pitchFamily="18" charset="0"/>
              </a:rPr>
            </a:br>
            <a:r>
              <a:rPr lang="tr-TR" sz="3200" b="1" dirty="0">
                <a:solidFill>
                  <a:schemeClr val="tx1"/>
                </a:solidFill>
                <a:latin typeface="Cambria" pitchFamily="18" charset="0"/>
              </a:rPr>
              <a:t>ÖZ</a:t>
            </a:r>
            <a:r>
              <a:rPr lang="tr-TR" sz="32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tr-TR" sz="3200" b="1" dirty="0" smtClean="0">
                <a:solidFill>
                  <a:schemeClr val="tx1"/>
                </a:solidFill>
                <a:latin typeface="Cambria" pitchFamily="18" charset="0"/>
              </a:rPr>
              <a:t>DEĞERLENDİRME</a:t>
            </a:r>
            <a:endParaRPr lang="tr-TR" sz="3200" b="1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148922"/>
      </p:ext>
    </p:extLst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755774" y="1988840"/>
            <a:ext cx="7632650" cy="4536504"/>
          </a:xfrm>
        </p:spPr>
        <p:txBody>
          <a:bodyPr>
            <a:noAutofit/>
          </a:bodyPr>
          <a:lstStyle/>
          <a:p>
            <a:pPr algn="just"/>
            <a:r>
              <a:rPr lang="tr-TR" sz="2300" dirty="0">
                <a:latin typeface="Cambria" panose="02040503050406030204" pitchFamily="18" charset="0"/>
              </a:rPr>
              <a:t>Kurumsal temeli güçlü olan, genç ve dinamik </a:t>
            </a:r>
            <a:r>
              <a:rPr lang="tr-TR" altLang="tr-TR" sz="2300" dirty="0">
                <a:latin typeface="Cambria" panose="02040503050406030204" pitchFamily="18" charset="0"/>
              </a:rPr>
              <a:t>bir Tıp Fakültesine bağlı Anabilim Dalı </a:t>
            </a:r>
            <a:r>
              <a:rPr lang="tr-TR" altLang="tr-TR" sz="2300" dirty="0" smtClean="0">
                <a:latin typeface="Cambria" panose="02040503050406030204" pitchFamily="18" charset="0"/>
              </a:rPr>
              <a:t>olması,</a:t>
            </a:r>
            <a:endParaRPr lang="tr-TR" sz="2300" dirty="0">
              <a:latin typeface="Cambria" panose="02040503050406030204" pitchFamily="18" charset="0"/>
            </a:endParaRPr>
          </a:p>
          <a:p>
            <a:pPr algn="just"/>
            <a:r>
              <a:rPr lang="tr-TR" sz="2300" dirty="0" smtClean="0">
                <a:latin typeface="Cambria" panose="02040503050406030204" pitchFamily="18" charset="0"/>
              </a:rPr>
              <a:t>Kuruluşundan </a:t>
            </a:r>
            <a:r>
              <a:rPr lang="tr-TR" sz="2300" dirty="0">
                <a:latin typeface="Cambria" panose="02040503050406030204" pitchFamily="18" charset="0"/>
              </a:rPr>
              <a:t>beri tıp eğitiminde artan bir ivmeyle gelişen bir konumda </a:t>
            </a:r>
            <a:r>
              <a:rPr lang="tr-TR" sz="2300" dirty="0" smtClean="0">
                <a:latin typeface="Cambria" panose="02040503050406030204" pitchFamily="18" charset="0"/>
              </a:rPr>
              <a:t>olması,</a:t>
            </a:r>
            <a:r>
              <a:rPr lang="tr-TR" sz="2300" dirty="0">
                <a:latin typeface="Cambria" panose="02040503050406030204" pitchFamily="18" charset="0"/>
              </a:rPr>
              <a:t>	</a:t>
            </a:r>
            <a:endParaRPr lang="tr-TR" sz="2300" dirty="0" smtClean="0">
              <a:latin typeface="Cambria" panose="02040503050406030204" pitchFamily="18" charset="0"/>
            </a:endParaRPr>
          </a:p>
          <a:p>
            <a:r>
              <a:rPr lang="tr-TR" sz="2300" dirty="0" smtClean="0">
                <a:latin typeface="Cambria" panose="02040503050406030204" pitchFamily="18" charset="0"/>
              </a:rPr>
              <a:t>Eğitim </a:t>
            </a:r>
            <a:r>
              <a:rPr lang="tr-TR" sz="2300" dirty="0">
                <a:latin typeface="Cambria" panose="02040503050406030204" pitchFamily="18" charset="0"/>
              </a:rPr>
              <a:t>altyapısının yenilenme çalışmalarının güncel olarak devam ettirilmesi,</a:t>
            </a:r>
          </a:p>
          <a:p>
            <a:pPr algn="just"/>
            <a:r>
              <a:rPr lang="tr-TR" altLang="tr-TR" sz="2300" dirty="0" smtClean="0">
                <a:latin typeface="Cambria" panose="02040503050406030204" pitchFamily="18" charset="0"/>
              </a:rPr>
              <a:t>Akademik </a:t>
            </a:r>
            <a:r>
              <a:rPr lang="tr-TR" altLang="tr-TR" sz="2300" dirty="0" smtClean="0">
                <a:latin typeface="Cambria" panose="02040503050406030204" pitchFamily="18" charset="0"/>
              </a:rPr>
              <a:t>kadronun; </a:t>
            </a:r>
            <a:r>
              <a:rPr lang="tr-TR" altLang="tr-TR" sz="2300" dirty="0" smtClean="0">
                <a:latin typeface="Cambria" panose="02040503050406030204" pitchFamily="18" charset="0"/>
              </a:rPr>
              <a:t>aktif, yeniliklere açık ve nitelikli öğretim üyelerini içermesi,</a:t>
            </a:r>
            <a:endParaRPr lang="tr-TR" sz="2300" dirty="0">
              <a:latin typeface="Cambria" panose="02040503050406030204" pitchFamily="18" charset="0"/>
            </a:endParaRPr>
          </a:p>
          <a:p>
            <a:r>
              <a:rPr lang="tr-TR" sz="2300" dirty="0">
                <a:latin typeface="Cambria" panose="02040503050406030204" pitchFamily="18" charset="0"/>
              </a:rPr>
              <a:t>Eğitim programlarının her yıl paydaşların katılımı ile </a:t>
            </a:r>
            <a:r>
              <a:rPr lang="tr-TR" altLang="tr-TR" sz="2300" dirty="0">
                <a:latin typeface="Cambria" panose="02040503050406030204" pitchFamily="18" charset="0"/>
              </a:rPr>
              <a:t>güncel bilgiler ışığında </a:t>
            </a:r>
            <a:r>
              <a:rPr lang="tr-TR" sz="2300" dirty="0" smtClean="0">
                <a:latin typeface="Cambria" panose="02040503050406030204" pitchFamily="18" charset="0"/>
              </a:rPr>
              <a:t>değerlendirilmesi </a:t>
            </a:r>
            <a:r>
              <a:rPr lang="tr-TR" sz="2300" dirty="0">
                <a:latin typeface="Cambria" panose="02040503050406030204" pitchFamily="18" charset="0"/>
              </a:rPr>
              <a:t>ve </a:t>
            </a:r>
            <a:r>
              <a:rPr lang="tr-TR" sz="2300" dirty="0" smtClean="0">
                <a:latin typeface="Cambria" panose="02040503050406030204" pitchFamily="18" charset="0"/>
              </a:rPr>
              <a:t>sürekli </a:t>
            </a:r>
            <a:r>
              <a:rPr lang="tr-TR" sz="2300" dirty="0" smtClean="0">
                <a:latin typeface="Cambria" panose="02040503050406030204" pitchFamily="18" charset="0"/>
              </a:rPr>
              <a:t>güncellenmesi.</a:t>
            </a:r>
            <a:endParaRPr lang="tr-TR" altLang="tr-TR" sz="2300" dirty="0">
              <a:latin typeface="Cambria" panose="020405030504060302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WatercolorSponge/>
                    </a14:imgEffect>
                    <a14:imgEffect>
                      <a14:sharpenSoften amount="-50000"/>
                    </a14:imgEffect>
                    <a14:imgEffect>
                      <a14:colorTemperature colorTemp="4700"/>
                    </a14:imgEffect>
                    <a14:imgEffect>
                      <a14:saturation sat="20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77" r="877"/>
          <a:stretch/>
        </p:blipFill>
        <p:spPr bwMode="auto">
          <a:xfrm rot="19981730">
            <a:off x="7588171" y="215127"/>
            <a:ext cx="1414735" cy="1440000"/>
          </a:xfrm>
          <a:prstGeom prst="teardrop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4"/>
          <a:stretch/>
        </p:blipFill>
        <p:spPr>
          <a:xfrm>
            <a:off x="107504" y="122071"/>
            <a:ext cx="1457840" cy="14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7467600" cy="1492974"/>
          </a:xfrm>
        </p:spPr>
        <p:txBody>
          <a:bodyPr>
            <a:noAutofit/>
          </a:bodyPr>
          <a:lstStyle/>
          <a:p>
            <a:pPr marL="274638" algn="ctr" eaLnBrk="1" fontAlgn="auto" hangingPunct="1">
              <a:spcAft>
                <a:spcPts val="0"/>
              </a:spcAft>
              <a:defRPr/>
            </a:pPr>
            <a:r>
              <a:rPr lang="tr-TR" sz="3200" dirty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tr-TR" sz="3200" dirty="0">
                <a:solidFill>
                  <a:schemeClr val="tx1"/>
                </a:solidFill>
                <a:latin typeface="Cambria" pitchFamily="18" charset="0"/>
              </a:rPr>
            </a:br>
            <a:r>
              <a:rPr lang="tr-TR" sz="3200" b="1" dirty="0">
                <a:solidFill>
                  <a:schemeClr val="tx1"/>
                </a:solidFill>
                <a:latin typeface="Cambria" pitchFamily="18" charset="0"/>
              </a:rPr>
              <a:t>ÖZ</a:t>
            </a:r>
            <a:r>
              <a:rPr lang="tr-TR" sz="32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tr-TR" sz="3200" b="1" dirty="0" smtClean="0">
                <a:solidFill>
                  <a:schemeClr val="tx1"/>
                </a:solidFill>
                <a:latin typeface="Cambria" pitchFamily="18" charset="0"/>
              </a:rPr>
              <a:t>DEĞERLENDİRME </a:t>
            </a:r>
            <a:br>
              <a:rPr lang="tr-TR" sz="3200" b="1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tr-TR" sz="3200" b="1" dirty="0" smtClean="0">
                <a:solidFill>
                  <a:srgbClr val="11C1FF"/>
                </a:solidFill>
                <a:latin typeface="Cambria" pitchFamily="18" charset="0"/>
              </a:rPr>
              <a:t>GÜÇLÜ YÖNLER</a:t>
            </a:r>
            <a:endParaRPr lang="tr-TR" sz="3200" b="1" dirty="0">
              <a:solidFill>
                <a:srgbClr val="11C1FF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36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755774" y="2048921"/>
            <a:ext cx="7632650" cy="4044375"/>
          </a:xfrm>
        </p:spPr>
        <p:txBody>
          <a:bodyPr>
            <a:noAutofit/>
          </a:bodyPr>
          <a:lstStyle/>
          <a:p>
            <a:pPr algn="just"/>
            <a:r>
              <a:rPr lang="tr-TR" altLang="tr-TR" sz="2300" dirty="0">
                <a:latin typeface="Cambria" panose="02040503050406030204" pitchFamily="18" charset="0"/>
              </a:rPr>
              <a:t>Akademik kurulumuzda sınav öncesi soruların dinamik bir şekilde hazırlanarak seçilmesi,</a:t>
            </a:r>
          </a:p>
          <a:p>
            <a:pPr algn="just"/>
            <a:r>
              <a:rPr lang="tr-TR" altLang="tr-TR" sz="2300" dirty="0" smtClean="0">
                <a:latin typeface="Cambria" panose="02040503050406030204" pitchFamily="18" charset="0"/>
              </a:rPr>
              <a:t>Tıpta </a:t>
            </a:r>
            <a:r>
              <a:rPr lang="tr-TR" altLang="tr-TR" sz="2300" dirty="0">
                <a:latin typeface="Cambria" panose="02040503050406030204" pitchFamily="18" charset="0"/>
              </a:rPr>
              <a:t>Uzmanlık </a:t>
            </a:r>
            <a:r>
              <a:rPr lang="tr-TR" altLang="tr-TR" sz="2300" dirty="0" smtClean="0">
                <a:latin typeface="Cambria" panose="02040503050406030204" pitchFamily="18" charset="0"/>
              </a:rPr>
              <a:t>ve lisansüstü eğitiminin </a:t>
            </a:r>
            <a:r>
              <a:rPr lang="tr-TR" altLang="tr-TR" sz="2300" dirty="0">
                <a:latin typeface="Cambria" panose="02040503050406030204" pitchFamily="18" charset="0"/>
              </a:rPr>
              <a:t>Türk </a:t>
            </a:r>
            <a:r>
              <a:rPr lang="tr-TR" altLang="tr-TR" sz="2300" dirty="0" smtClean="0">
                <a:latin typeface="Cambria" panose="02040503050406030204" pitchFamily="18" charset="0"/>
              </a:rPr>
              <a:t>Histoloji ve Embriyoloji </a:t>
            </a:r>
            <a:r>
              <a:rPr lang="tr-TR" altLang="tr-TR" sz="2300" dirty="0">
                <a:latin typeface="Cambria" panose="02040503050406030204" pitchFamily="18" charset="0"/>
              </a:rPr>
              <a:t>derneğinin önerdiği standart eğitim programı çerçevesinde titizlikle yürütülmesi</a:t>
            </a:r>
            <a:r>
              <a:rPr lang="tr-TR" altLang="tr-TR" sz="2300" dirty="0" smtClean="0">
                <a:latin typeface="Cambria" panose="02040503050406030204" pitchFamily="18" charset="0"/>
              </a:rPr>
              <a:t>,</a:t>
            </a:r>
          </a:p>
          <a:p>
            <a:pPr algn="just"/>
            <a:r>
              <a:rPr lang="tr-TR" altLang="tr-TR" sz="2300" dirty="0" smtClean="0">
                <a:latin typeface="Cambria" panose="02040503050406030204" pitchFamily="18" charset="0"/>
              </a:rPr>
              <a:t>Histoloji ve Embriyoloji alanında </a:t>
            </a:r>
            <a:r>
              <a:rPr lang="tr-TR" altLang="tr-TR" sz="2300" dirty="0">
                <a:latin typeface="Cambria" panose="02040503050406030204" pitchFamily="18" charset="0"/>
              </a:rPr>
              <a:t>bir çok konuda yapılan bilimsel çalışmalarda uluslararası düzeyde bilime katkıda bulunma,</a:t>
            </a:r>
          </a:p>
          <a:p>
            <a:pPr algn="just"/>
            <a:r>
              <a:rPr lang="tr-TR" altLang="tr-TR" sz="2300" dirty="0" smtClean="0">
                <a:latin typeface="Cambria" panose="02040503050406030204" pitchFamily="18" charset="0"/>
              </a:rPr>
              <a:t> Tüp bebek ünitesi bünyesinde embriyoloji alanında bir çok hastaya güncel ve başarılı tedavilerin uygulanması.</a:t>
            </a:r>
            <a:endParaRPr lang="tr-TR" altLang="tr-TR" sz="2300" dirty="0">
              <a:latin typeface="Cambria" panose="02040503050406030204" pitchFamily="18" charset="0"/>
            </a:endParaRPr>
          </a:p>
          <a:p>
            <a:pPr algn="just"/>
            <a:endParaRPr lang="tr-TR" altLang="tr-TR" sz="2300" dirty="0" smtClean="0">
              <a:latin typeface="Cambria" panose="020405030504060302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WatercolorSponge/>
                    </a14:imgEffect>
                    <a14:imgEffect>
                      <a14:sharpenSoften amount="-50000"/>
                    </a14:imgEffect>
                    <a14:imgEffect>
                      <a14:colorTemperature colorTemp="4700"/>
                    </a14:imgEffect>
                    <a14:imgEffect>
                      <a14:saturation sat="20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77" r="877"/>
          <a:stretch/>
        </p:blipFill>
        <p:spPr bwMode="auto">
          <a:xfrm rot="19981730">
            <a:off x="7588171" y="215127"/>
            <a:ext cx="1414735" cy="1440000"/>
          </a:xfrm>
          <a:prstGeom prst="teardrop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4"/>
          <a:stretch/>
        </p:blipFill>
        <p:spPr>
          <a:xfrm>
            <a:off x="107504" y="122071"/>
            <a:ext cx="1457840" cy="14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7467600" cy="1492974"/>
          </a:xfrm>
        </p:spPr>
        <p:txBody>
          <a:bodyPr>
            <a:noAutofit/>
          </a:bodyPr>
          <a:lstStyle/>
          <a:p>
            <a:pPr marL="274638" algn="ctr" eaLnBrk="1" fontAlgn="auto" hangingPunct="1">
              <a:spcAft>
                <a:spcPts val="0"/>
              </a:spcAft>
              <a:defRPr/>
            </a:pPr>
            <a:r>
              <a:rPr lang="tr-TR" sz="3200" dirty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tr-TR" sz="3200" dirty="0">
                <a:solidFill>
                  <a:schemeClr val="tx1"/>
                </a:solidFill>
                <a:latin typeface="Cambria" pitchFamily="18" charset="0"/>
              </a:rPr>
            </a:br>
            <a:r>
              <a:rPr lang="tr-TR" sz="3200" b="1" dirty="0">
                <a:solidFill>
                  <a:schemeClr val="tx1"/>
                </a:solidFill>
                <a:latin typeface="Cambria" pitchFamily="18" charset="0"/>
              </a:rPr>
              <a:t>ÖZ</a:t>
            </a:r>
            <a:r>
              <a:rPr lang="tr-TR" sz="32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tr-TR" sz="3200" b="1" dirty="0" smtClean="0">
                <a:solidFill>
                  <a:schemeClr val="tx1"/>
                </a:solidFill>
                <a:latin typeface="Cambria" pitchFamily="18" charset="0"/>
              </a:rPr>
              <a:t>DEĞERLENDİRME </a:t>
            </a:r>
            <a:br>
              <a:rPr lang="tr-TR" sz="3200" b="1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tr-TR" sz="3200" b="1" dirty="0" smtClean="0">
                <a:solidFill>
                  <a:srgbClr val="11C1FF"/>
                </a:solidFill>
                <a:latin typeface="Cambria" pitchFamily="18" charset="0"/>
              </a:rPr>
              <a:t>GÜÇLÜ YÖNLER</a:t>
            </a:r>
            <a:endParaRPr lang="tr-TR" sz="3200" b="1" dirty="0">
              <a:solidFill>
                <a:srgbClr val="11C1FF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290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755774" y="2132856"/>
            <a:ext cx="7632650" cy="4320480"/>
          </a:xfrm>
        </p:spPr>
        <p:txBody>
          <a:bodyPr>
            <a:noAutofit/>
          </a:bodyPr>
          <a:lstStyle/>
          <a:p>
            <a:pPr algn="just"/>
            <a:r>
              <a:rPr lang="tr-TR" altLang="tr-TR" sz="2400" dirty="0" smtClean="0">
                <a:latin typeface="Cambria" panose="02040503050406030204" pitchFamily="18" charset="0"/>
              </a:rPr>
              <a:t>Öğrenci </a:t>
            </a:r>
            <a:r>
              <a:rPr lang="tr-TR" altLang="tr-TR" sz="2400" dirty="0">
                <a:latin typeface="Cambria" panose="02040503050406030204" pitchFamily="18" charset="0"/>
              </a:rPr>
              <a:t>sayısının </a:t>
            </a:r>
            <a:r>
              <a:rPr lang="tr-TR" altLang="tr-TR" sz="2400" dirty="0" smtClean="0">
                <a:latin typeface="Cambria" panose="02040503050406030204" pitchFamily="18" charset="0"/>
              </a:rPr>
              <a:t>fazlalığı,</a:t>
            </a:r>
          </a:p>
          <a:p>
            <a:pPr algn="just"/>
            <a:r>
              <a:rPr lang="tr-TR" altLang="tr-TR" sz="2400" dirty="0" smtClean="0">
                <a:latin typeface="Cambria" panose="02040503050406030204" pitchFamily="18" charset="0"/>
              </a:rPr>
              <a:t>Anabilim </a:t>
            </a:r>
            <a:r>
              <a:rPr lang="tr-TR" altLang="tr-TR" sz="2400" dirty="0">
                <a:latin typeface="Cambria" panose="02040503050406030204" pitchFamily="18" charset="0"/>
              </a:rPr>
              <a:t>dalı laboratuvarının teknik donanımının ve havalandırma sisteminin </a:t>
            </a:r>
            <a:r>
              <a:rPr lang="tr-TR" altLang="tr-TR" sz="2400" dirty="0" smtClean="0">
                <a:latin typeface="Cambria" panose="02040503050406030204" pitchFamily="18" charset="0"/>
              </a:rPr>
              <a:t>yetersizliği,</a:t>
            </a:r>
          </a:p>
          <a:p>
            <a:pPr algn="just"/>
            <a:r>
              <a:rPr lang="tr-TR" altLang="tr-TR" sz="2400" dirty="0" smtClean="0">
                <a:latin typeface="Cambria" panose="02040503050406030204" pitchFamily="18" charset="0"/>
              </a:rPr>
              <a:t>Anabilim </a:t>
            </a:r>
            <a:r>
              <a:rPr lang="tr-TR" altLang="tr-TR" sz="2400" dirty="0">
                <a:latin typeface="Cambria" panose="02040503050406030204" pitchFamily="18" charset="0"/>
              </a:rPr>
              <a:t>dalında </a:t>
            </a:r>
            <a:r>
              <a:rPr lang="tr-TR" altLang="tr-TR" sz="2400" dirty="0" smtClean="0">
                <a:latin typeface="Cambria" panose="02040503050406030204" pitchFamily="18" charset="0"/>
              </a:rPr>
              <a:t>teknisyen </a:t>
            </a:r>
            <a:r>
              <a:rPr lang="tr-TR" altLang="tr-TR" sz="2400" dirty="0">
                <a:latin typeface="Cambria" panose="02040503050406030204" pitchFamily="18" charset="0"/>
              </a:rPr>
              <a:t>ve sürekli görev yapan hizmetli gibi yardımcı personelin bulunmayışı</a:t>
            </a:r>
            <a:r>
              <a:rPr lang="tr-TR" altLang="tr-TR" sz="2400" dirty="0" smtClean="0">
                <a:latin typeface="Cambria" panose="02040503050406030204" pitchFamily="18" charset="0"/>
              </a:rPr>
              <a:t>,</a:t>
            </a:r>
          </a:p>
          <a:p>
            <a:pPr algn="just"/>
            <a:r>
              <a:rPr lang="tr-TR" sz="2400" dirty="0">
                <a:latin typeface="Cambria" panose="02040503050406030204" pitchFamily="18" charset="0"/>
              </a:rPr>
              <a:t>Kurumun araştırma alanlarındaki gücünü arttırabilecek kurumsal araştırma hedeflerinin yeteri kadar belirlenmemesi.</a:t>
            </a:r>
            <a:endParaRPr lang="tr-TR" altLang="tr-TR" sz="2400" dirty="0">
              <a:latin typeface="Cambria" panose="02040503050406030204" pitchFamily="18" charset="0"/>
            </a:endParaRPr>
          </a:p>
          <a:p>
            <a:pPr algn="just"/>
            <a:endParaRPr lang="tr-TR" altLang="tr-TR" sz="2300" dirty="0" smtClean="0">
              <a:latin typeface="Cambria" panose="020405030504060302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WatercolorSponge/>
                    </a14:imgEffect>
                    <a14:imgEffect>
                      <a14:sharpenSoften amount="-50000"/>
                    </a14:imgEffect>
                    <a14:imgEffect>
                      <a14:colorTemperature colorTemp="4700"/>
                    </a14:imgEffect>
                    <a14:imgEffect>
                      <a14:saturation sat="20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77" r="877"/>
          <a:stretch/>
        </p:blipFill>
        <p:spPr bwMode="auto">
          <a:xfrm rot="19981730">
            <a:off x="7588171" y="215127"/>
            <a:ext cx="1414735" cy="1440000"/>
          </a:xfrm>
          <a:prstGeom prst="teardrop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4"/>
          <a:stretch/>
        </p:blipFill>
        <p:spPr>
          <a:xfrm>
            <a:off x="107504" y="122071"/>
            <a:ext cx="1457840" cy="14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7467600" cy="1492974"/>
          </a:xfrm>
        </p:spPr>
        <p:txBody>
          <a:bodyPr>
            <a:noAutofit/>
          </a:bodyPr>
          <a:lstStyle/>
          <a:p>
            <a:pPr marL="274638" algn="ctr">
              <a:defRPr/>
            </a:pPr>
            <a:r>
              <a:rPr lang="tr-TR" sz="3200" dirty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tr-TR" sz="3200" dirty="0">
                <a:solidFill>
                  <a:schemeClr val="tx1"/>
                </a:solidFill>
                <a:latin typeface="Cambria" pitchFamily="18" charset="0"/>
              </a:rPr>
            </a:br>
            <a:r>
              <a:rPr lang="tr-TR" sz="3200" b="1" dirty="0">
                <a:solidFill>
                  <a:schemeClr val="tx1"/>
                </a:solidFill>
                <a:latin typeface="Cambria" pitchFamily="18" charset="0"/>
              </a:rPr>
              <a:t>ÖZ</a:t>
            </a:r>
            <a:r>
              <a:rPr lang="tr-TR" sz="32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tr-TR" sz="3200" b="1" dirty="0" smtClean="0">
                <a:solidFill>
                  <a:schemeClr val="tx1"/>
                </a:solidFill>
                <a:latin typeface="Cambria" pitchFamily="18" charset="0"/>
              </a:rPr>
              <a:t>DEĞERLENDİRME </a:t>
            </a:r>
            <a:br>
              <a:rPr lang="tr-TR" sz="3200" b="1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tr-TR" sz="3200" b="1" dirty="0">
                <a:solidFill>
                  <a:srgbClr val="82C836"/>
                </a:solidFill>
                <a:latin typeface="Cambria" pitchFamily="18" charset="0"/>
              </a:rPr>
              <a:t>ZAYIF YÖNLER</a:t>
            </a:r>
            <a:endParaRPr lang="tr-TR" sz="3200" b="1" dirty="0">
              <a:solidFill>
                <a:srgbClr val="11C1FF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020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11882" y="2061567"/>
            <a:ext cx="7920558" cy="4319761"/>
          </a:xfrm>
        </p:spPr>
        <p:txBody>
          <a:bodyPr>
            <a:noAutofit/>
          </a:bodyPr>
          <a:lstStyle/>
          <a:p>
            <a:pPr algn="just"/>
            <a:r>
              <a:rPr lang="tr-TR" sz="2200" dirty="0" smtClean="0">
                <a:latin typeface="Cambria" panose="02040503050406030204" pitchFamily="18" charset="0"/>
              </a:rPr>
              <a:t>Deney </a:t>
            </a:r>
            <a:r>
              <a:rPr lang="tr-TR" sz="2200" dirty="0">
                <a:latin typeface="Cambria" panose="02040503050406030204" pitchFamily="18" charset="0"/>
              </a:rPr>
              <a:t>Hayvanları Laboratuvarının varlığı</a:t>
            </a:r>
            <a:r>
              <a:rPr lang="tr-TR" sz="2200" dirty="0" smtClean="0">
                <a:latin typeface="Cambria" panose="02040503050406030204" pitchFamily="18" charset="0"/>
              </a:rPr>
              <a:t>,</a:t>
            </a:r>
            <a:endParaRPr lang="tr-TR" sz="2200" dirty="0">
              <a:latin typeface="Cambria" panose="02040503050406030204" pitchFamily="18" charset="0"/>
            </a:endParaRPr>
          </a:p>
          <a:p>
            <a:pPr algn="just"/>
            <a:r>
              <a:rPr lang="tr-TR" sz="2200" dirty="0">
                <a:latin typeface="Cambria" panose="02040503050406030204" pitchFamily="18" charset="0"/>
              </a:rPr>
              <a:t>Ulusal ve uluslararası araştırma fonlarının artışı,</a:t>
            </a:r>
          </a:p>
          <a:p>
            <a:pPr algn="just"/>
            <a:r>
              <a:rPr lang="tr-TR" sz="2200" dirty="0">
                <a:latin typeface="Cambria" panose="02040503050406030204" pitchFamily="18" charset="0"/>
              </a:rPr>
              <a:t>Üniversitemiz bünyesindeki BAP biriminin ve TÜBİTAK’ın bilimsel destek bütçesinin </a:t>
            </a:r>
            <a:r>
              <a:rPr lang="tr-TR" sz="2200" dirty="0" smtClean="0">
                <a:latin typeface="Cambria" panose="02040503050406030204" pitchFamily="18" charset="0"/>
              </a:rPr>
              <a:t>artması,</a:t>
            </a:r>
            <a:r>
              <a:rPr lang="tr-TR" sz="2200" dirty="0">
                <a:latin typeface="Cambria" panose="02040503050406030204" pitchFamily="18" charset="0"/>
              </a:rPr>
              <a:t>	</a:t>
            </a:r>
          </a:p>
          <a:p>
            <a:pPr algn="just" eaLnBrk="1" hangingPunct="1"/>
            <a:r>
              <a:rPr lang="tr-TR" altLang="tr-TR" sz="2200" dirty="0" smtClean="0">
                <a:latin typeface="Cambria" panose="02040503050406030204" pitchFamily="18" charset="0"/>
              </a:rPr>
              <a:t>Anabilim Dalında </a:t>
            </a:r>
            <a:r>
              <a:rPr lang="tr-TR" altLang="tr-TR" sz="2200" dirty="0">
                <a:latin typeface="Cambria" panose="02040503050406030204" pitchFamily="18" charset="0"/>
              </a:rPr>
              <a:t>ö</a:t>
            </a:r>
            <a:r>
              <a:rPr lang="tr-TR" altLang="tr-TR" sz="2200" dirty="0" smtClean="0">
                <a:latin typeface="Cambria" panose="02040503050406030204" pitchFamily="18" charset="0"/>
              </a:rPr>
              <a:t>ğretim üyelerinin bilimsel özgürlük içerisinde çalışabilmesi,</a:t>
            </a:r>
          </a:p>
          <a:p>
            <a:pPr algn="just" eaLnBrk="1" hangingPunct="1"/>
            <a:r>
              <a:rPr lang="tr-TR" altLang="tr-TR" sz="2200" dirty="0" smtClean="0">
                <a:latin typeface="Cambria" panose="02040503050406030204" pitchFamily="18" charset="0"/>
              </a:rPr>
              <a:t>Tez çalışmalarının BAP ile desteklenmesi,</a:t>
            </a:r>
          </a:p>
          <a:p>
            <a:pPr algn="just" eaLnBrk="1" hangingPunct="1"/>
            <a:r>
              <a:rPr lang="tr-TR" altLang="tr-TR" sz="2200" dirty="0" smtClean="0">
                <a:latin typeface="Cambria" panose="02040503050406030204" pitchFamily="18" charset="0"/>
              </a:rPr>
              <a:t>Batı Karadeniz </a:t>
            </a:r>
            <a:r>
              <a:rPr lang="tr-TR" altLang="tr-TR" sz="2200" dirty="0" smtClean="0">
                <a:latin typeface="Cambria" panose="02040503050406030204" pitchFamily="18" charset="0"/>
              </a:rPr>
              <a:t>üniversitelerindeki </a:t>
            </a:r>
            <a:r>
              <a:rPr lang="tr-TR" altLang="tr-TR" sz="2200" dirty="0" smtClean="0">
                <a:latin typeface="Cambria" panose="02040503050406030204" pitchFamily="18" charset="0"/>
              </a:rPr>
              <a:t>ilgili anabilim dallarıyla kurulan iyi ilişkiler,</a:t>
            </a:r>
          </a:p>
          <a:p>
            <a:pPr algn="just"/>
            <a:r>
              <a:rPr lang="tr-TR" altLang="tr-TR" sz="2200" dirty="0" smtClean="0">
                <a:latin typeface="Cambria" panose="02040503050406030204" pitchFamily="18" charset="0"/>
              </a:rPr>
              <a:t>Üniversitemiz bünyesinde eğitim ve araştırmaya yönelik </a:t>
            </a:r>
            <a:r>
              <a:rPr lang="tr-TR" altLang="tr-TR" sz="2200" dirty="0">
                <a:latin typeface="Cambria" panose="02040503050406030204" pitchFamily="18" charset="0"/>
              </a:rPr>
              <a:t>düzenlenen </a:t>
            </a:r>
            <a:r>
              <a:rPr lang="tr-TR" altLang="tr-TR" sz="2200" dirty="0" err="1" smtClean="0">
                <a:latin typeface="Cambria" panose="02040503050406030204" pitchFamily="18" charset="0"/>
              </a:rPr>
              <a:t>çalıştaylar</a:t>
            </a:r>
            <a:r>
              <a:rPr lang="tr-TR" altLang="tr-TR" sz="2200" dirty="0">
                <a:latin typeface="Cambria" panose="02040503050406030204" pitchFamily="18" charset="0"/>
              </a:rPr>
              <a:t> </a:t>
            </a:r>
            <a:r>
              <a:rPr lang="tr-TR" altLang="tr-TR" sz="2200" dirty="0" smtClean="0">
                <a:latin typeface="Cambria" panose="02040503050406030204" pitchFamily="18" charset="0"/>
              </a:rPr>
              <a:t>ve </a:t>
            </a:r>
            <a:r>
              <a:rPr lang="tr-TR" altLang="tr-TR" sz="2200" dirty="0" smtClean="0">
                <a:latin typeface="Cambria" panose="02040503050406030204" pitchFamily="18" charset="0"/>
              </a:rPr>
              <a:t>kurslar</a:t>
            </a:r>
            <a:r>
              <a:rPr lang="tr-TR" altLang="tr-TR" sz="2200" dirty="0">
                <a:latin typeface="Cambria" panose="02040503050406030204" pitchFamily="18" charset="0"/>
              </a:rPr>
              <a:t>.</a:t>
            </a:r>
            <a:endParaRPr lang="tr-TR" altLang="tr-TR" sz="2200" dirty="0" smtClean="0">
              <a:latin typeface="Cambria" panose="02040503050406030204" pitchFamily="18" charset="0"/>
            </a:endParaRPr>
          </a:p>
          <a:p>
            <a:pPr algn="just"/>
            <a:endParaRPr lang="tr-TR" sz="2200" dirty="0">
              <a:latin typeface="Cambria" panose="02040503050406030204" pitchFamily="18" charset="0"/>
            </a:endParaRPr>
          </a:p>
          <a:p>
            <a:pPr algn="just"/>
            <a:endParaRPr lang="tr-TR" sz="2200" dirty="0">
              <a:latin typeface="Cambria" panose="02040503050406030204" pitchFamily="18" charset="0"/>
            </a:endParaRPr>
          </a:p>
          <a:p>
            <a:pPr algn="just"/>
            <a:r>
              <a:rPr lang="tr-TR" sz="2200" dirty="0">
                <a:latin typeface="Cambria" panose="02040503050406030204" pitchFamily="18" charset="0"/>
              </a:rPr>
              <a:t>	</a:t>
            </a:r>
          </a:p>
          <a:p>
            <a:pPr algn="just" eaLnBrk="1" hangingPunct="1"/>
            <a:endParaRPr lang="tr-TR" altLang="tr-TR" sz="2200" dirty="0" smtClean="0">
              <a:latin typeface="Cambria" panose="020405030504060302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WatercolorSponge/>
                    </a14:imgEffect>
                    <a14:imgEffect>
                      <a14:sharpenSoften amount="-50000"/>
                    </a14:imgEffect>
                    <a14:imgEffect>
                      <a14:colorTemperature colorTemp="4700"/>
                    </a14:imgEffect>
                    <a14:imgEffect>
                      <a14:saturation sat="20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77" r="877"/>
          <a:stretch/>
        </p:blipFill>
        <p:spPr bwMode="auto">
          <a:xfrm rot="19981730">
            <a:off x="7588171" y="215127"/>
            <a:ext cx="1414735" cy="1440000"/>
          </a:xfrm>
          <a:prstGeom prst="teardrop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4"/>
          <a:stretch/>
        </p:blipFill>
        <p:spPr>
          <a:xfrm>
            <a:off x="107504" y="122071"/>
            <a:ext cx="1457840" cy="14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7467600" cy="1492974"/>
          </a:xfrm>
        </p:spPr>
        <p:txBody>
          <a:bodyPr>
            <a:noAutofit/>
          </a:bodyPr>
          <a:lstStyle/>
          <a:p>
            <a:pPr marL="274638" algn="ctr" eaLnBrk="1" fontAlgn="auto" hangingPunct="1">
              <a:spcAft>
                <a:spcPts val="0"/>
              </a:spcAft>
              <a:defRPr/>
            </a:pPr>
            <a:r>
              <a:rPr lang="tr-TR" sz="3200" dirty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tr-TR" sz="3200" dirty="0">
                <a:solidFill>
                  <a:schemeClr val="tx1"/>
                </a:solidFill>
                <a:latin typeface="Cambria" pitchFamily="18" charset="0"/>
              </a:rPr>
            </a:br>
            <a:r>
              <a:rPr lang="tr-TR" sz="3200" b="1" dirty="0">
                <a:solidFill>
                  <a:schemeClr val="tx1"/>
                </a:solidFill>
                <a:latin typeface="Cambria" pitchFamily="18" charset="0"/>
              </a:rPr>
              <a:t>ÖZ</a:t>
            </a:r>
            <a:r>
              <a:rPr lang="tr-TR" sz="32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tr-TR" sz="3200" b="1" dirty="0" smtClean="0">
                <a:solidFill>
                  <a:schemeClr val="tx1"/>
                </a:solidFill>
                <a:latin typeface="Cambria" pitchFamily="18" charset="0"/>
              </a:rPr>
              <a:t>DEĞERLENDİRME </a:t>
            </a:r>
            <a:br>
              <a:rPr lang="tr-TR" sz="3200" b="1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tr-TR" sz="3200" b="1" dirty="0" smtClean="0">
                <a:solidFill>
                  <a:srgbClr val="FFFF00"/>
                </a:solidFill>
                <a:latin typeface="Cambria" pitchFamily="18" charset="0"/>
              </a:rPr>
              <a:t>FIRSATLAR</a:t>
            </a:r>
            <a:endParaRPr lang="tr-TR" sz="3200" b="1" dirty="0">
              <a:solidFill>
                <a:srgbClr val="FFFF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456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899593" y="2122661"/>
            <a:ext cx="7272808" cy="3898627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tr-TR" altLang="tr-TR" sz="2300" dirty="0" smtClean="0">
                <a:latin typeface="Cambria" panose="02040503050406030204" pitchFamily="18" charset="0"/>
              </a:rPr>
              <a:t>Öğrenci kontenjanlarının plansız artışı</a:t>
            </a:r>
          </a:p>
          <a:p>
            <a:pPr algn="just"/>
            <a:r>
              <a:rPr lang="tr-TR" altLang="tr-TR" sz="2300" dirty="0">
                <a:latin typeface="Cambria" panose="02040503050406030204" pitchFamily="18" charset="0"/>
              </a:rPr>
              <a:t>Araştırma görevlileri kadrolarının azlığı ve zaman içerisinde de kadro sıkıntısının devam etme olasılığı</a:t>
            </a:r>
          </a:p>
          <a:p>
            <a:pPr algn="just"/>
            <a:r>
              <a:rPr lang="tr-TR" sz="2300" dirty="0" smtClean="0">
                <a:latin typeface="Cambria" panose="02040503050406030204" pitchFamily="18" charset="0"/>
              </a:rPr>
              <a:t>Üniversite </a:t>
            </a:r>
            <a:r>
              <a:rPr lang="tr-TR" sz="2300" dirty="0">
                <a:latin typeface="Cambria" panose="02040503050406030204" pitchFamily="18" charset="0"/>
              </a:rPr>
              <a:t>hastanelerinde uygulamaya konan performans </a:t>
            </a:r>
            <a:r>
              <a:rPr lang="tr-TR" sz="2300" dirty="0" smtClean="0">
                <a:latin typeface="Cambria" panose="02040503050406030204" pitchFamily="18" charset="0"/>
              </a:rPr>
              <a:t>sistemindeki sorunlar</a:t>
            </a:r>
            <a:endParaRPr lang="tr-TR" sz="2300" dirty="0" smtClean="0">
              <a:latin typeface="Cambria" panose="02040503050406030204" pitchFamily="18" charset="0"/>
            </a:endParaRPr>
          </a:p>
          <a:p>
            <a:pPr algn="just"/>
            <a:r>
              <a:rPr lang="tr-TR" altLang="tr-TR" sz="2300" dirty="0">
                <a:latin typeface="Cambria" panose="02040503050406030204" pitchFamily="18" charset="0"/>
              </a:rPr>
              <a:t>Temel Tıp Bilimlerine bakış açısındaki negatiflikler ve buna bağlı gelecek endişesi</a:t>
            </a:r>
          </a:p>
          <a:p>
            <a:pPr algn="just"/>
            <a:endParaRPr lang="tr-TR" sz="2300" dirty="0">
              <a:latin typeface="Cambria" panose="02040503050406030204" pitchFamily="18" charset="0"/>
            </a:endParaRPr>
          </a:p>
          <a:p>
            <a:pPr algn="just"/>
            <a:endParaRPr lang="tr-TR" sz="2300" dirty="0">
              <a:latin typeface="Cambria" panose="02040503050406030204" pitchFamily="18" charset="0"/>
            </a:endParaRPr>
          </a:p>
          <a:p>
            <a:pPr algn="just" eaLnBrk="1" hangingPunct="1"/>
            <a:endParaRPr lang="tr-TR" altLang="tr-TR" sz="2300" dirty="0" smtClean="0">
              <a:latin typeface="Cambria" panose="02040503050406030204" pitchFamily="18" charset="0"/>
            </a:endParaRPr>
          </a:p>
          <a:p>
            <a:pPr algn="just" eaLnBrk="1" hangingPunct="1"/>
            <a:endParaRPr lang="tr-TR" altLang="tr-TR" sz="2300" dirty="0" smtClean="0">
              <a:latin typeface="Cambria" panose="020405030504060302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WatercolorSponge/>
                    </a14:imgEffect>
                    <a14:imgEffect>
                      <a14:sharpenSoften amount="-50000"/>
                    </a14:imgEffect>
                    <a14:imgEffect>
                      <a14:colorTemperature colorTemp="4700"/>
                    </a14:imgEffect>
                    <a14:imgEffect>
                      <a14:saturation sat="20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77" r="877"/>
          <a:stretch/>
        </p:blipFill>
        <p:spPr bwMode="auto">
          <a:xfrm rot="19981730">
            <a:off x="7588171" y="215127"/>
            <a:ext cx="1414735" cy="1440000"/>
          </a:xfrm>
          <a:prstGeom prst="teardrop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4"/>
          <a:stretch/>
        </p:blipFill>
        <p:spPr>
          <a:xfrm>
            <a:off x="107504" y="122071"/>
            <a:ext cx="1457840" cy="14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7467600" cy="1492974"/>
          </a:xfrm>
        </p:spPr>
        <p:txBody>
          <a:bodyPr>
            <a:noAutofit/>
          </a:bodyPr>
          <a:lstStyle/>
          <a:p>
            <a:pPr marL="274638" algn="ctr" eaLnBrk="1" fontAlgn="auto" hangingPunct="1">
              <a:spcAft>
                <a:spcPts val="0"/>
              </a:spcAft>
              <a:defRPr/>
            </a:pPr>
            <a:r>
              <a:rPr lang="tr-TR" sz="3200" dirty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tr-TR" sz="3200" dirty="0">
                <a:solidFill>
                  <a:schemeClr val="tx1"/>
                </a:solidFill>
                <a:latin typeface="Cambria" pitchFamily="18" charset="0"/>
              </a:rPr>
            </a:br>
            <a:r>
              <a:rPr lang="tr-TR" sz="3200" b="1" dirty="0">
                <a:solidFill>
                  <a:schemeClr val="tx1"/>
                </a:solidFill>
                <a:latin typeface="Cambria" pitchFamily="18" charset="0"/>
              </a:rPr>
              <a:t>ÖZ</a:t>
            </a:r>
            <a:r>
              <a:rPr lang="tr-TR" sz="32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tr-TR" sz="3200" b="1" dirty="0" smtClean="0">
                <a:solidFill>
                  <a:schemeClr val="tx1"/>
                </a:solidFill>
                <a:latin typeface="Cambria" pitchFamily="18" charset="0"/>
              </a:rPr>
              <a:t>DEĞERLENDİRME </a:t>
            </a:r>
            <a:br>
              <a:rPr lang="tr-TR" sz="3200" b="1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tr-TR" sz="3200" b="1" dirty="0" smtClean="0">
                <a:solidFill>
                  <a:srgbClr val="FF0000"/>
                </a:solidFill>
                <a:latin typeface="Cambria" pitchFamily="18" charset="0"/>
              </a:rPr>
              <a:t>TEHDİTLER</a:t>
            </a:r>
            <a:endParaRPr lang="tr-TR" sz="3200" b="1" dirty="0">
              <a:solidFill>
                <a:srgbClr val="FF00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406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902970" y="2069622"/>
            <a:ext cx="7269430" cy="4404203"/>
          </a:xfrm>
        </p:spPr>
        <p:txBody>
          <a:bodyPr>
            <a:normAutofit/>
          </a:bodyPr>
          <a:lstStyle/>
          <a:p>
            <a:pPr marL="400050" indent="-400050" algn="just" eaLnBrk="1" hangingPunct="1"/>
            <a:r>
              <a:rPr lang="tr-TR" altLang="tr-TR" sz="2300" dirty="0">
                <a:latin typeface="Cambria" panose="02040503050406030204" pitchFamily="18" charset="0"/>
              </a:rPr>
              <a:t>Eğitim, öğretim ve bilimsel araştırma alanında ulusal ve uluslar arası düzeyde tanınır konuma gelmek, </a:t>
            </a:r>
          </a:p>
          <a:p>
            <a:pPr marL="0" indent="0" algn="just" eaLnBrk="1" hangingPunct="1">
              <a:buNone/>
            </a:pPr>
            <a:endParaRPr lang="tr-TR" altLang="tr-TR" sz="2300" dirty="0">
              <a:latin typeface="Cambria" panose="02040503050406030204" pitchFamily="18" charset="0"/>
            </a:endParaRPr>
          </a:p>
          <a:p>
            <a:pPr marL="400050" indent="-400050" algn="just"/>
            <a:r>
              <a:rPr lang="tr-TR" altLang="tr-TR" sz="2300" dirty="0">
                <a:latin typeface="Cambria" panose="02040503050406030204" pitchFamily="18" charset="0"/>
              </a:rPr>
              <a:t>Tüp bebek ünitesi bünyesinde embriyoloji alanında sadece ülkemizde değil dünyada da referans merkezi haline gelmek.</a:t>
            </a:r>
          </a:p>
          <a:p>
            <a:pPr marL="400050" indent="-400050" eaLnBrk="1" hangingPunct="1"/>
            <a:endParaRPr lang="tr-TR" altLang="tr-TR" sz="32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WatercolorSponge/>
                    </a14:imgEffect>
                    <a14:imgEffect>
                      <a14:sharpenSoften amount="-50000"/>
                    </a14:imgEffect>
                    <a14:imgEffect>
                      <a14:colorTemperature colorTemp="4700"/>
                    </a14:imgEffect>
                    <a14:imgEffect>
                      <a14:saturation sat="20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77" r="877"/>
          <a:stretch/>
        </p:blipFill>
        <p:spPr bwMode="auto">
          <a:xfrm rot="19981730">
            <a:off x="7588171" y="215127"/>
            <a:ext cx="1414735" cy="1440000"/>
          </a:xfrm>
          <a:prstGeom prst="teardrop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4"/>
          <a:stretch/>
        </p:blipFill>
        <p:spPr>
          <a:xfrm>
            <a:off x="107504" y="122071"/>
            <a:ext cx="1457840" cy="14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7467600" cy="1013391"/>
          </a:xfrm>
        </p:spPr>
        <p:txBody>
          <a:bodyPr>
            <a:noAutofit/>
          </a:bodyPr>
          <a:lstStyle/>
          <a:p>
            <a:pPr marL="274638" algn="ctr" eaLnBrk="1" fontAlgn="auto" hangingPunct="1">
              <a:spcAft>
                <a:spcPts val="0"/>
              </a:spcAft>
              <a:defRPr/>
            </a:pPr>
            <a:r>
              <a:rPr lang="tr-TR" sz="4000" dirty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tr-TR" sz="4000" dirty="0">
                <a:solidFill>
                  <a:schemeClr val="tx1"/>
                </a:solidFill>
                <a:latin typeface="Cambria" pitchFamily="18" charset="0"/>
              </a:rPr>
            </a:br>
            <a:r>
              <a:rPr lang="tr-TR" sz="4000" b="1" dirty="0" smtClean="0">
                <a:solidFill>
                  <a:schemeClr val="tx1"/>
                </a:solidFill>
                <a:latin typeface="Cambria" pitchFamily="18" charset="0"/>
              </a:rPr>
              <a:t>VİZYON</a:t>
            </a:r>
            <a:endParaRPr lang="tr-TR" sz="4000" b="1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06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32792" y="705892"/>
            <a:ext cx="7467600" cy="8509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b="1" dirty="0" smtClean="0">
                <a:solidFill>
                  <a:schemeClr val="tx1"/>
                </a:solidFill>
              </a:rPr>
              <a:t>STRATEJİK AMAÇLAR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772816"/>
            <a:ext cx="8064896" cy="4495998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200" b="1" dirty="0" smtClean="0">
                <a:solidFill>
                  <a:srgbClr val="4BD0FF"/>
                </a:solidFill>
                <a:latin typeface="Cambria" panose="02040503050406030204" pitchFamily="18" charset="0"/>
              </a:rPr>
              <a:t>A. Eğitim ve </a:t>
            </a:r>
            <a:r>
              <a:rPr lang="tr-TR" altLang="tr-TR" sz="2200" b="1" dirty="0">
                <a:solidFill>
                  <a:srgbClr val="4BD0FF"/>
                </a:solidFill>
                <a:latin typeface="Cambria" panose="02040503050406030204" pitchFamily="18" charset="0"/>
              </a:rPr>
              <a:t>Ö</a:t>
            </a:r>
            <a:r>
              <a:rPr lang="tr-TR" altLang="tr-TR" sz="2200" b="1" dirty="0" smtClean="0">
                <a:solidFill>
                  <a:srgbClr val="4BD0FF"/>
                </a:solidFill>
                <a:latin typeface="Cambria" panose="02040503050406030204" pitchFamily="18" charset="0"/>
              </a:rPr>
              <a:t>ğretim Süreçleri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sz="1500" b="1" dirty="0" smtClean="0">
              <a:solidFill>
                <a:srgbClr val="4BD0FF"/>
              </a:solidFill>
              <a:latin typeface="Cambria" panose="020405030504060302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tr-TR" altLang="tr-TR" sz="2000" b="1" dirty="0" smtClean="0">
                <a:latin typeface="Cambria" panose="02040503050406030204" pitchFamily="18" charset="0"/>
              </a:rPr>
              <a:t>Stratejik Amaç I</a:t>
            </a:r>
            <a:r>
              <a:rPr lang="tr-TR" altLang="tr-TR" sz="2000" dirty="0" smtClean="0">
                <a:latin typeface="Cambria" panose="02040503050406030204" pitchFamily="18" charset="0"/>
              </a:rPr>
              <a:t>. </a:t>
            </a:r>
            <a:endParaRPr lang="tr-TR" sz="2000" dirty="0"/>
          </a:p>
          <a:p>
            <a:pPr algn="just"/>
            <a:r>
              <a:rPr lang="tr-TR" sz="2000" dirty="0">
                <a:latin typeface="Cambria" panose="02040503050406030204" pitchFamily="18" charset="0"/>
              </a:rPr>
              <a:t>Mezuniyet öncesi eğitim programının </a:t>
            </a:r>
            <a:r>
              <a:rPr lang="tr-TR" sz="2000" dirty="0" smtClean="0">
                <a:latin typeface="Cambria" panose="02040503050406030204" pitchFamily="18" charset="0"/>
              </a:rPr>
              <a:t>yapısının, içeriğinin, </a:t>
            </a:r>
            <a:r>
              <a:rPr lang="tr-TR" sz="2000" dirty="0">
                <a:latin typeface="Cambria" panose="02040503050406030204" pitchFamily="18" charset="0"/>
              </a:rPr>
              <a:t>öğrenme-öğretme ve </a:t>
            </a:r>
            <a:r>
              <a:rPr lang="tr-TR" sz="2000" dirty="0" smtClean="0">
                <a:latin typeface="Cambria" panose="02040503050406030204" pitchFamily="18" charset="0"/>
              </a:rPr>
              <a:t>değerlendirme süreçlerinin geliştirilmesi.</a:t>
            </a:r>
            <a:endParaRPr lang="tr-TR" sz="2000" dirty="0">
              <a:latin typeface="Cambria" panose="02040503050406030204" pitchFamily="18" charset="0"/>
            </a:endParaRPr>
          </a:p>
          <a:p>
            <a:pPr algn="just"/>
            <a:r>
              <a:rPr lang="tr-TR" sz="2000" dirty="0">
                <a:latin typeface="Cambria" panose="02040503050406030204" pitchFamily="18" charset="0"/>
              </a:rPr>
              <a:t>Mezuniyet sonrası eğitimde kurumsal </a:t>
            </a:r>
            <a:r>
              <a:rPr lang="tr-TR" sz="2000" dirty="0" smtClean="0">
                <a:latin typeface="Cambria" panose="02040503050406030204" pitchFamily="18" charset="0"/>
              </a:rPr>
              <a:t>standartların belirlenmesi.</a:t>
            </a:r>
            <a:endParaRPr lang="tr-TR" sz="2000" dirty="0">
              <a:latin typeface="Cambria" panose="02040503050406030204" pitchFamily="18" charset="0"/>
            </a:endParaRPr>
          </a:p>
          <a:p>
            <a:pPr marL="64008" indent="0" algn="just" eaLnBrk="1" hangingPunct="1">
              <a:lnSpc>
                <a:spcPct val="90000"/>
              </a:lnSpc>
              <a:buNone/>
            </a:pPr>
            <a:endParaRPr lang="tr-TR" altLang="tr-TR" sz="1500" dirty="0" smtClean="0">
              <a:latin typeface="Cambria" panose="02040503050406030204" pitchFamily="18" charset="0"/>
            </a:endParaRP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tr-TR" altLang="tr-TR" sz="2000" b="1" dirty="0">
                <a:latin typeface="Cambria" panose="02040503050406030204" pitchFamily="18" charset="0"/>
              </a:rPr>
              <a:t>Stratejik Amaç II</a:t>
            </a:r>
            <a:r>
              <a:rPr lang="tr-TR" altLang="tr-TR" sz="2000" dirty="0">
                <a:latin typeface="Cambria" panose="02040503050406030204" pitchFamily="18" charset="0"/>
              </a:rPr>
              <a:t>. </a:t>
            </a:r>
          </a:p>
          <a:p>
            <a:pPr algn="just">
              <a:lnSpc>
                <a:spcPct val="90000"/>
              </a:lnSpc>
            </a:pPr>
            <a:r>
              <a:rPr lang="tr-TR" altLang="tr-TR" sz="2000" dirty="0" smtClean="0">
                <a:latin typeface="Cambria" panose="02040503050406030204" pitchFamily="18" charset="0"/>
              </a:rPr>
              <a:t>Anabilim </a:t>
            </a:r>
            <a:r>
              <a:rPr lang="tr-TR" altLang="tr-TR" sz="2000" dirty="0">
                <a:latin typeface="Cambria" panose="02040503050406030204" pitchFamily="18" charset="0"/>
              </a:rPr>
              <a:t>Dalı içerisindeki Histoloji laboratuvarının, öğrenci eğitim ve öğretim materyallerinin hazırlanması ve asistan eğitiminin kalitesinin artırılması için yer ve ekipman açısından yeterli donanıma sahip bir hale getirilmesi.</a:t>
            </a:r>
          </a:p>
          <a:p>
            <a:pPr marL="64008" indent="0" algn="just">
              <a:lnSpc>
                <a:spcPct val="90000"/>
              </a:lnSpc>
              <a:buNone/>
            </a:pPr>
            <a:endParaRPr lang="tr-TR" altLang="tr-TR" sz="1500" dirty="0" smtClean="0">
              <a:latin typeface="Cambria" panose="02040503050406030204" pitchFamily="18" charset="0"/>
            </a:endParaRP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tr-TR" altLang="tr-TR" sz="2000" b="1" dirty="0">
                <a:latin typeface="Cambria" panose="02040503050406030204" pitchFamily="18" charset="0"/>
              </a:rPr>
              <a:t>Stratejik Amaç </a:t>
            </a:r>
            <a:r>
              <a:rPr lang="tr-TR" altLang="tr-TR" sz="2000" b="1" dirty="0" smtClean="0">
                <a:latin typeface="Cambria" panose="02040503050406030204" pitchFamily="18" charset="0"/>
              </a:rPr>
              <a:t>III</a:t>
            </a:r>
            <a:r>
              <a:rPr lang="tr-TR" altLang="tr-TR" sz="2000" dirty="0" smtClean="0">
                <a:latin typeface="Cambria" panose="02040503050406030204" pitchFamily="18" charset="0"/>
              </a:rPr>
              <a:t>. </a:t>
            </a:r>
            <a:endParaRPr lang="tr-TR" altLang="tr-TR" sz="2000" dirty="0">
              <a:latin typeface="Cambria" panose="020405030504060302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tr-TR" altLang="tr-TR" sz="2000" dirty="0">
                <a:latin typeface="Cambria" panose="02040503050406030204" pitchFamily="18" charset="0"/>
              </a:rPr>
              <a:t>Uluslar arası akreditasyon programlarına katılımın sağlanması.</a:t>
            </a:r>
            <a:endParaRPr lang="tr-TR" altLang="tr-TR" sz="2000" dirty="0" smtClean="0">
              <a:latin typeface="Cambria" panose="020405030504060302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tr-TR" altLang="tr-TR" sz="2000" dirty="0" smtClean="0">
              <a:latin typeface="Cambria" panose="020405030504060302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WatercolorSponge/>
                    </a14:imgEffect>
                    <a14:imgEffect>
                      <a14:sharpenSoften amount="-50000"/>
                    </a14:imgEffect>
                    <a14:imgEffect>
                      <a14:colorTemperature colorTemp="4700"/>
                    </a14:imgEffect>
                    <a14:imgEffect>
                      <a14:saturation sat="20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77" r="877"/>
          <a:stretch/>
        </p:blipFill>
        <p:spPr bwMode="auto">
          <a:xfrm rot="19981730">
            <a:off x="7588171" y="215127"/>
            <a:ext cx="1414735" cy="1440000"/>
          </a:xfrm>
          <a:prstGeom prst="teardrop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4"/>
          <a:stretch/>
        </p:blipFill>
        <p:spPr>
          <a:xfrm>
            <a:off x="107504" y="122071"/>
            <a:ext cx="1457840" cy="14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50141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32792" y="705892"/>
            <a:ext cx="7467600" cy="8509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b="1" dirty="0" smtClean="0">
                <a:solidFill>
                  <a:schemeClr val="tx1"/>
                </a:solidFill>
              </a:rPr>
              <a:t>STRATEJİK AMAÇLAR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813322"/>
            <a:ext cx="7704856" cy="442399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200" b="1" dirty="0">
                <a:solidFill>
                  <a:srgbClr val="4BD0FF"/>
                </a:solidFill>
                <a:latin typeface="Cambria" panose="02040503050406030204" pitchFamily="18" charset="0"/>
              </a:rPr>
              <a:t>B</a:t>
            </a:r>
            <a:r>
              <a:rPr lang="tr-TR" altLang="tr-TR" sz="2200" b="1" dirty="0" smtClean="0">
                <a:solidFill>
                  <a:srgbClr val="4BD0FF"/>
                </a:solidFill>
                <a:latin typeface="Cambria" panose="02040503050406030204" pitchFamily="18" charset="0"/>
              </a:rPr>
              <a:t>. Araştırma ve Geliştirme Süreçleri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sz="1500" b="1" dirty="0" smtClean="0">
              <a:solidFill>
                <a:srgbClr val="4BD0FF"/>
              </a:solidFill>
              <a:latin typeface="Cambria" panose="020405030504060302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tr-TR" altLang="tr-TR" sz="2100" b="1" dirty="0" smtClean="0">
                <a:latin typeface="Cambria" panose="02040503050406030204" pitchFamily="18" charset="0"/>
              </a:rPr>
              <a:t>Stratejik Amaç I</a:t>
            </a:r>
            <a:r>
              <a:rPr lang="tr-TR" altLang="tr-TR" sz="2100" dirty="0" smtClean="0">
                <a:latin typeface="Cambria" panose="02040503050406030204" pitchFamily="18" charset="0"/>
              </a:rPr>
              <a:t>. </a:t>
            </a:r>
          </a:p>
          <a:p>
            <a:pPr algn="just">
              <a:lnSpc>
                <a:spcPct val="90000"/>
              </a:lnSpc>
            </a:pPr>
            <a:r>
              <a:rPr lang="tr-TR" altLang="tr-TR" sz="2100" dirty="0" err="1" smtClean="0">
                <a:latin typeface="Cambria" panose="02040503050406030204" pitchFamily="18" charset="0"/>
              </a:rPr>
              <a:t>Multidisipliner</a:t>
            </a:r>
            <a:r>
              <a:rPr lang="tr-TR" altLang="tr-TR" sz="2100" dirty="0" smtClean="0">
                <a:latin typeface="Cambria" panose="02040503050406030204" pitchFamily="18" charset="0"/>
              </a:rPr>
              <a:t> </a:t>
            </a:r>
            <a:r>
              <a:rPr lang="tr-TR" altLang="tr-TR" sz="2100" dirty="0">
                <a:latin typeface="Cambria" panose="02040503050406030204" pitchFamily="18" charset="0"/>
              </a:rPr>
              <a:t>çalışma ortamını geliştirerek ve güçlü olduğumuz </a:t>
            </a:r>
            <a:r>
              <a:rPr lang="tr-TR" altLang="tr-TR" sz="2100" dirty="0" err="1" smtClean="0">
                <a:latin typeface="Cambria" panose="02040503050406030204" pitchFamily="18" charset="0"/>
              </a:rPr>
              <a:t>altbirimlerdeki</a:t>
            </a:r>
            <a:r>
              <a:rPr lang="tr-TR" altLang="tr-TR" sz="2100" dirty="0" smtClean="0">
                <a:latin typeface="Cambria" panose="02040503050406030204" pitchFamily="18" charset="0"/>
              </a:rPr>
              <a:t> </a:t>
            </a:r>
            <a:r>
              <a:rPr lang="tr-TR" altLang="tr-TR" sz="2100" dirty="0">
                <a:latin typeface="Cambria" panose="02040503050406030204" pitchFamily="18" charset="0"/>
              </a:rPr>
              <a:t>teknolojik yeterliliğimizi </a:t>
            </a:r>
            <a:r>
              <a:rPr lang="tr-TR" altLang="tr-TR" sz="2100" dirty="0" smtClean="0">
                <a:latin typeface="Cambria" panose="02040503050406030204" pitchFamily="18" charset="0"/>
              </a:rPr>
              <a:t>artırarak bilimsel </a:t>
            </a:r>
            <a:r>
              <a:rPr lang="tr-TR" altLang="tr-TR" sz="2100" dirty="0">
                <a:latin typeface="Cambria" panose="02040503050406030204" pitchFamily="18" charset="0"/>
              </a:rPr>
              <a:t>araştırma  kalitesini </a:t>
            </a:r>
            <a:r>
              <a:rPr lang="tr-TR" altLang="tr-TR" sz="2100" dirty="0" smtClean="0">
                <a:latin typeface="Cambria" panose="02040503050406030204" pitchFamily="18" charset="0"/>
              </a:rPr>
              <a:t>artırmak,</a:t>
            </a:r>
          </a:p>
          <a:p>
            <a:pPr algn="just">
              <a:lnSpc>
                <a:spcPct val="90000"/>
              </a:lnSpc>
            </a:pPr>
            <a:r>
              <a:rPr lang="tr-TR" sz="2100" dirty="0">
                <a:latin typeface="Cambria" panose="02040503050406030204" pitchFamily="18" charset="0"/>
              </a:rPr>
              <a:t>Yürütülen </a:t>
            </a:r>
            <a:r>
              <a:rPr lang="tr-TR" sz="2100" dirty="0" smtClean="0">
                <a:latin typeface="Cambria" panose="02040503050406030204" pitchFamily="18" charset="0"/>
              </a:rPr>
              <a:t>bilimsel çalışma </a:t>
            </a:r>
            <a:r>
              <a:rPr lang="tr-TR" sz="2100" dirty="0">
                <a:latin typeface="Cambria" panose="02040503050406030204" pitchFamily="18" charset="0"/>
              </a:rPr>
              <a:t>sayısını ve etki değeri yüksek, rekabetçi yayın sayılarını artırmak. </a:t>
            </a:r>
            <a:endParaRPr lang="tr-TR" altLang="tr-TR" sz="2100" dirty="0" smtClean="0">
              <a:latin typeface="Cambria" panose="02040503050406030204" pitchFamily="18" charset="0"/>
            </a:endParaRPr>
          </a:p>
          <a:p>
            <a:pPr marL="64008" indent="0" algn="just" eaLnBrk="1" hangingPunct="1">
              <a:lnSpc>
                <a:spcPct val="90000"/>
              </a:lnSpc>
              <a:buNone/>
            </a:pPr>
            <a:endParaRPr lang="tr-TR" altLang="tr-TR" sz="1500" dirty="0" smtClean="0">
              <a:latin typeface="Cambria" panose="02040503050406030204" pitchFamily="18" charset="0"/>
            </a:endParaRP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tr-TR" altLang="tr-TR" sz="2100" b="1" dirty="0">
                <a:latin typeface="Cambria" panose="02040503050406030204" pitchFamily="18" charset="0"/>
              </a:rPr>
              <a:t>Stratejik Amaç II</a:t>
            </a:r>
            <a:r>
              <a:rPr lang="tr-TR" altLang="tr-TR" sz="2100" dirty="0">
                <a:latin typeface="Cambria" panose="02040503050406030204" pitchFamily="18" charset="0"/>
              </a:rPr>
              <a:t>. </a:t>
            </a:r>
            <a:endParaRPr lang="tr-TR" altLang="tr-TR" sz="2100" dirty="0" smtClean="0">
              <a:latin typeface="Cambria" panose="020405030504060302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tr-TR" altLang="tr-TR" sz="2100" dirty="0" smtClean="0">
                <a:latin typeface="Cambria" panose="02040503050406030204" pitchFamily="18" charset="0"/>
              </a:rPr>
              <a:t>Anabilim Dalımızın eğitim-öğretim ve araştırma ile ilgili akademik faaliyetlerinin aksamaması ve ilerleyebilmesi için genç akademisyenlerimizi yetiştirerek öğretim üyesi kadromuzun artırılması,</a:t>
            </a:r>
          </a:p>
          <a:p>
            <a:pPr algn="just">
              <a:lnSpc>
                <a:spcPct val="90000"/>
              </a:lnSpc>
            </a:pPr>
            <a:r>
              <a:rPr lang="tr-TR" altLang="tr-TR" sz="2100" dirty="0">
                <a:latin typeface="Cambria" panose="02040503050406030204" pitchFamily="18" charset="0"/>
              </a:rPr>
              <a:t>Anabilim Dalımızın akademik personelinin niteliğini yükseltmek</a:t>
            </a:r>
            <a:r>
              <a:rPr lang="tr-TR" altLang="tr-TR" sz="2100" dirty="0" smtClean="0">
                <a:latin typeface="Cambria" panose="02040503050406030204" pitchFamily="18" charset="0"/>
              </a:rPr>
              <a:t>,</a:t>
            </a:r>
            <a:endParaRPr lang="tr-TR" altLang="tr-TR" sz="2100" dirty="0" smtClean="0">
              <a:latin typeface="Cambria" panose="020405030504060302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tr-TR" altLang="tr-TR" sz="2100" dirty="0">
                <a:latin typeface="Cambria" panose="02040503050406030204" pitchFamily="18" charset="0"/>
              </a:rPr>
              <a:t>Uluslararası proje çalışmalarına katılımın sağlanması.</a:t>
            </a:r>
          </a:p>
          <a:p>
            <a:pPr marL="64008" indent="0" algn="just">
              <a:lnSpc>
                <a:spcPct val="90000"/>
              </a:lnSpc>
              <a:buNone/>
            </a:pPr>
            <a:endParaRPr lang="tr-TR" altLang="tr-TR" sz="2300" dirty="0" smtClean="0">
              <a:latin typeface="Cambria" panose="020405030504060302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tr-TR" altLang="tr-TR" sz="2300" dirty="0" smtClean="0">
              <a:latin typeface="Cambria" panose="020405030504060302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tr-TR" altLang="tr-TR" sz="2300" dirty="0" smtClean="0">
              <a:latin typeface="Cambria" panose="020405030504060302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tr-TR" altLang="tr-TR" sz="2300" dirty="0" smtClean="0">
              <a:latin typeface="Cambria" panose="020405030504060302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WatercolorSponge/>
                    </a14:imgEffect>
                    <a14:imgEffect>
                      <a14:sharpenSoften amount="-50000"/>
                    </a14:imgEffect>
                    <a14:imgEffect>
                      <a14:colorTemperature colorTemp="4700"/>
                    </a14:imgEffect>
                    <a14:imgEffect>
                      <a14:saturation sat="20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77" r="877"/>
          <a:stretch/>
        </p:blipFill>
        <p:spPr bwMode="auto">
          <a:xfrm rot="19981730">
            <a:off x="7588171" y="215127"/>
            <a:ext cx="1414735" cy="1440000"/>
          </a:xfrm>
          <a:prstGeom prst="teardrop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4"/>
          <a:stretch/>
        </p:blipFill>
        <p:spPr>
          <a:xfrm>
            <a:off x="107504" y="122071"/>
            <a:ext cx="1457840" cy="14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9999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32792" y="705892"/>
            <a:ext cx="7467600" cy="8509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b="1" dirty="0" smtClean="0">
                <a:solidFill>
                  <a:schemeClr val="tx1"/>
                </a:solidFill>
              </a:rPr>
              <a:t>STRATEJİK AMAÇLAR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772816"/>
            <a:ext cx="7848872" cy="5044678"/>
          </a:xfrm>
        </p:spPr>
        <p:txBody>
          <a:bodyPr>
            <a:normAutofit fontScale="85000" lnSpcReduction="20000"/>
          </a:bodyPr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700" b="1" dirty="0" smtClean="0">
                <a:solidFill>
                  <a:srgbClr val="4BD0FF"/>
                </a:solidFill>
                <a:latin typeface="Cambria" panose="02040503050406030204" pitchFamily="18" charset="0"/>
              </a:rPr>
              <a:t>C. Uygulama ve Hizmet Süreçleri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sz="2700" b="1" dirty="0" smtClean="0">
              <a:solidFill>
                <a:srgbClr val="4BD0FF"/>
              </a:solidFill>
              <a:latin typeface="Cambria" panose="020405030504060302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tr-TR" altLang="tr-TR" sz="2700" b="1" dirty="0" smtClean="0">
                <a:latin typeface="Cambria" panose="02040503050406030204" pitchFamily="18" charset="0"/>
              </a:rPr>
              <a:t>Stratejik Amaç I</a:t>
            </a:r>
            <a:r>
              <a:rPr lang="tr-TR" altLang="tr-TR" sz="2700" dirty="0" smtClean="0">
                <a:latin typeface="Cambria" panose="02040503050406030204" pitchFamily="18" charset="0"/>
              </a:rPr>
              <a:t>. </a:t>
            </a:r>
          </a:p>
          <a:p>
            <a:pPr marL="64008" indent="0" algn="just" eaLnBrk="1" hangingPunct="1">
              <a:lnSpc>
                <a:spcPct val="90000"/>
              </a:lnSpc>
              <a:buNone/>
            </a:pPr>
            <a:endParaRPr lang="tr-TR" altLang="tr-TR" sz="1000" dirty="0" smtClean="0">
              <a:latin typeface="Cambria" panose="020405030504060302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tr-TR" altLang="tr-TR" sz="2700" dirty="0">
                <a:latin typeface="Cambria" panose="02040503050406030204" pitchFamily="18" charset="0"/>
              </a:rPr>
              <a:t>Eğitim yöntemleri ve teknoloji düzeyindeki eksikliklerin giderilerek, </a:t>
            </a:r>
            <a:r>
              <a:rPr lang="tr-TR" altLang="tr-TR" sz="2700" dirty="0" smtClean="0">
                <a:latin typeface="Cambria" panose="02040503050406030204" pitchFamily="18" charset="0"/>
              </a:rPr>
              <a:t>Histoloji ve Embriyoloji </a:t>
            </a:r>
            <a:r>
              <a:rPr lang="tr-TR" altLang="tr-TR" sz="2700" dirty="0">
                <a:latin typeface="Cambria" panose="02040503050406030204" pitchFamily="18" charset="0"/>
              </a:rPr>
              <a:t>alanındaki araştırma ve eğitim </a:t>
            </a:r>
            <a:r>
              <a:rPr lang="tr-TR" altLang="tr-TR" sz="2700" dirty="0" smtClean="0">
                <a:latin typeface="Cambria" panose="02040503050406030204" pitchFamily="18" charset="0"/>
              </a:rPr>
              <a:t>gereksinmelerinin </a:t>
            </a:r>
            <a:r>
              <a:rPr lang="tr-TR" altLang="tr-TR" sz="2700" dirty="0">
                <a:latin typeface="Cambria" panose="02040503050406030204" pitchFamily="18" charset="0"/>
              </a:rPr>
              <a:t>tam olarak </a:t>
            </a:r>
            <a:r>
              <a:rPr lang="tr-TR" altLang="tr-TR" sz="2700" dirty="0" smtClean="0">
                <a:latin typeface="Cambria" panose="02040503050406030204" pitchFamily="18" charset="0"/>
              </a:rPr>
              <a:t>karşılanması.</a:t>
            </a:r>
            <a:endParaRPr lang="tr-TR" altLang="tr-TR" sz="2700" dirty="0">
              <a:latin typeface="Cambria" panose="02040503050406030204" pitchFamily="18" charset="0"/>
            </a:endParaRPr>
          </a:p>
          <a:p>
            <a:pPr marL="64008" indent="0" algn="just" eaLnBrk="1" hangingPunct="1">
              <a:lnSpc>
                <a:spcPct val="90000"/>
              </a:lnSpc>
              <a:buNone/>
            </a:pPr>
            <a:endParaRPr lang="tr-TR" altLang="tr-TR" sz="2300" dirty="0" smtClean="0">
              <a:latin typeface="Cambria" panose="02040503050406030204" pitchFamily="18" charset="0"/>
            </a:endParaRP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tr-TR" altLang="tr-TR" sz="2700" b="1" dirty="0">
                <a:latin typeface="Cambria" panose="02040503050406030204" pitchFamily="18" charset="0"/>
              </a:rPr>
              <a:t>Stratejik Amaç II</a:t>
            </a:r>
            <a:r>
              <a:rPr lang="tr-TR" altLang="tr-TR" sz="2700" dirty="0">
                <a:latin typeface="Cambria" panose="02040503050406030204" pitchFamily="18" charset="0"/>
              </a:rPr>
              <a:t>. </a:t>
            </a:r>
          </a:p>
          <a:p>
            <a:pPr marL="64008" indent="0" algn="just" eaLnBrk="1" hangingPunct="1">
              <a:lnSpc>
                <a:spcPct val="90000"/>
              </a:lnSpc>
              <a:buNone/>
            </a:pPr>
            <a:endParaRPr lang="tr-TR" altLang="tr-TR" sz="1200" dirty="0" smtClean="0">
              <a:latin typeface="Cambria" panose="020405030504060302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tr-TR" altLang="tr-TR" sz="2700" dirty="0">
                <a:latin typeface="Cambria" panose="02040503050406030204" pitchFamily="18" charset="0"/>
              </a:rPr>
              <a:t>Anabilim Dalında yer alan tüm laboratuvar hizmetleri için  teknisyen ihtiyacının </a:t>
            </a:r>
            <a:r>
              <a:rPr lang="tr-TR" altLang="tr-TR" sz="2700" dirty="0" smtClean="0">
                <a:latin typeface="Cambria" panose="02040503050406030204" pitchFamily="18" charset="0"/>
              </a:rPr>
              <a:t>karşılanması.</a:t>
            </a:r>
          </a:p>
          <a:p>
            <a:pPr marL="64008" indent="0" algn="just">
              <a:lnSpc>
                <a:spcPct val="90000"/>
              </a:lnSpc>
              <a:buNone/>
            </a:pPr>
            <a:endParaRPr lang="tr-TR" altLang="tr-TR" sz="2300" dirty="0" smtClean="0">
              <a:latin typeface="Cambria" panose="02040503050406030204" pitchFamily="18" charset="0"/>
            </a:endParaRP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tr-TR" altLang="tr-TR" sz="2700" b="1" dirty="0">
                <a:latin typeface="Cambria" panose="02040503050406030204" pitchFamily="18" charset="0"/>
              </a:rPr>
              <a:t>Stratejik Amaç </a:t>
            </a:r>
            <a:r>
              <a:rPr lang="tr-TR" altLang="tr-TR" sz="2700" b="1" dirty="0" smtClean="0">
                <a:latin typeface="Cambria" panose="02040503050406030204" pitchFamily="18" charset="0"/>
              </a:rPr>
              <a:t>III</a:t>
            </a:r>
            <a:r>
              <a:rPr lang="tr-TR" altLang="tr-TR" sz="2700" dirty="0" smtClean="0">
                <a:latin typeface="Cambria" panose="02040503050406030204" pitchFamily="18" charset="0"/>
              </a:rPr>
              <a:t>. </a:t>
            </a:r>
            <a:endParaRPr lang="tr-TR" altLang="tr-TR" sz="2700" dirty="0">
              <a:latin typeface="Cambria" panose="02040503050406030204" pitchFamily="18" charset="0"/>
            </a:endParaRPr>
          </a:p>
          <a:p>
            <a:pPr marL="64008" indent="0" algn="just">
              <a:lnSpc>
                <a:spcPct val="90000"/>
              </a:lnSpc>
              <a:buNone/>
            </a:pPr>
            <a:endParaRPr lang="tr-TR" altLang="tr-TR" sz="1200" dirty="0">
              <a:latin typeface="Cambria" panose="020405030504060302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tr-TR" altLang="tr-TR" sz="2700" dirty="0">
                <a:latin typeface="Cambria" panose="02040503050406030204" pitchFamily="18" charset="0"/>
              </a:rPr>
              <a:t>Tüp bebek ünitesi bünyesinde embriyoloji alanında sadece ülkemizde değil dünyada da referans merkezi haline </a:t>
            </a:r>
            <a:r>
              <a:rPr lang="tr-TR" altLang="tr-TR" sz="2700" dirty="0" smtClean="0">
                <a:latin typeface="Cambria" panose="02040503050406030204" pitchFamily="18" charset="0"/>
              </a:rPr>
              <a:t>getirilmesi</a:t>
            </a:r>
            <a:r>
              <a:rPr lang="tr-TR" altLang="tr-TR" sz="2700" dirty="0" smtClean="0">
                <a:latin typeface="Cambria" panose="02040503050406030204" pitchFamily="18" charset="0"/>
              </a:rPr>
              <a:t>.</a:t>
            </a:r>
            <a:endParaRPr lang="tr-TR" altLang="tr-TR" sz="2700" dirty="0">
              <a:latin typeface="Cambria" panose="02040503050406030204" pitchFamily="18" charset="0"/>
            </a:endParaRPr>
          </a:p>
          <a:p>
            <a:pPr algn="just">
              <a:lnSpc>
                <a:spcPct val="90000"/>
              </a:lnSpc>
            </a:pPr>
            <a:endParaRPr lang="tr-TR" altLang="tr-TR" sz="2300" dirty="0">
              <a:latin typeface="Cambria" panose="02040503050406030204" pitchFamily="18" charset="0"/>
            </a:endParaRPr>
          </a:p>
          <a:p>
            <a:pPr marL="64008" indent="0" algn="just">
              <a:lnSpc>
                <a:spcPct val="90000"/>
              </a:lnSpc>
              <a:buNone/>
            </a:pPr>
            <a:endParaRPr lang="tr-TR" altLang="tr-TR" sz="2300" dirty="0">
              <a:latin typeface="Cambria" panose="02040503050406030204" pitchFamily="18" charset="0"/>
            </a:endParaRPr>
          </a:p>
          <a:p>
            <a:pPr marL="64008" indent="0" algn="just">
              <a:lnSpc>
                <a:spcPct val="90000"/>
              </a:lnSpc>
              <a:buNone/>
            </a:pPr>
            <a:endParaRPr lang="tr-TR" altLang="tr-TR" sz="2300" dirty="0" smtClean="0">
              <a:latin typeface="Cambria" panose="020405030504060302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tr-TR" altLang="tr-TR" sz="2300" dirty="0" smtClean="0">
              <a:latin typeface="Cambria" panose="020405030504060302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tr-TR" altLang="tr-TR" sz="2300" dirty="0" smtClean="0">
              <a:latin typeface="Cambria" panose="020405030504060302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tr-TR" altLang="tr-TR" sz="2300" dirty="0" smtClean="0">
              <a:latin typeface="Cambria" panose="020405030504060302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WatercolorSponge/>
                    </a14:imgEffect>
                    <a14:imgEffect>
                      <a14:sharpenSoften amount="-50000"/>
                    </a14:imgEffect>
                    <a14:imgEffect>
                      <a14:colorTemperature colorTemp="4700"/>
                    </a14:imgEffect>
                    <a14:imgEffect>
                      <a14:saturation sat="20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77" r="877"/>
          <a:stretch/>
        </p:blipFill>
        <p:spPr bwMode="auto">
          <a:xfrm rot="19981730">
            <a:off x="7588171" y="215127"/>
            <a:ext cx="1414735" cy="1440000"/>
          </a:xfrm>
          <a:prstGeom prst="teardrop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4"/>
          <a:stretch/>
        </p:blipFill>
        <p:spPr>
          <a:xfrm>
            <a:off x="107504" y="122071"/>
            <a:ext cx="1457840" cy="14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73384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WatercolorSponge/>
                    </a14:imgEffect>
                    <a14:imgEffect>
                      <a14:sharpenSoften amount="-50000"/>
                    </a14:imgEffect>
                    <a14:imgEffect>
                      <a14:colorTemperature colorTemp="4700"/>
                    </a14:imgEffect>
                    <a14:imgEffect>
                      <a14:saturation sat="20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77" r="877"/>
          <a:stretch/>
        </p:blipFill>
        <p:spPr bwMode="auto">
          <a:xfrm rot="19981730">
            <a:off x="7588171" y="215127"/>
            <a:ext cx="1414735" cy="1440000"/>
          </a:xfrm>
          <a:prstGeom prst="teardrop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4"/>
          <a:stretch/>
        </p:blipFill>
        <p:spPr>
          <a:xfrm>
            <a:off x="107504" y="122071"/>
            <a:ext cx="1457840" cy="14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2656"/>
            <a:ext cx="7467600" cy="1176601"/>
          </a:xfrm>
        </p:spPr>
        <p:txBody>
          <a:bodyPr>
            <a:noAutofit/>
          </a:bodyPr>
          <a:lstStyle/>
          <a:p>
            <a:pPr marL="274638" algn="ctr" eaLnBrk="1" fontAlgn="auto" hangingPunct="1">
              <a:spcAft>
                <a:spcPts val="0"/>
              </a:spcAft>
              <a:defRPr/>
            </a:pPr>
            <a:r>
              <a:rPr lang="tr-TR" sz="4000" dirty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tr-TR" sz="4000" dirty="0">
                <a:solidFill>
                  <a:schemeClr val="tx1"/>
                </a:solidFill>
                <a:latin typeface="Cambria" pitchFamily="18" charset="0"/>
              </a:rPr>
            </a:br>
            <a:r>
              <a:rPr lang="tr-TR" sz="4000" b="1" dirty="0" smtClean="0">
                <a:solidFill>
                  <a:schemeClr val="tx1"/>
                </a:solidFill>
                <a:latin typeface="Cambria" pitchFamily="18" charset="0"/>
              </a:rPr>
              <a:t>MİSYON</a:t>
            </a:r>
            <a:endParaRPr lang="tr-TR" sz="40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988840"/>
            <a:ext cx="7849244" cy="4177010"/>
          </a:xfrm>
        </p:spPr>
        <p:txBody>
          <a:bodyPr>
            <a:noAutofit/>
          </a:bodyPr>
          <a:lstStyle/>
          <a:p>
            <a:pPr algn="just" eaLnBrk="1" hangingPunct="1"/>
            <a:r>
              <a:rPr lang="tr-TR" altLang="tr-TR" sz="2200" dirty="0" smtClean="0">
                <a:latin typeface="Cambria" pitchFamily="18" charset="0"/>
              </a:rPr>
              <a:t>Histoloji ve Embriyoloji alanında mezuniyet öncesi ve mezuniyet sonrası düzeyinde eğitim ve öğretim kapsamında bilimsel düzeyde eğitim vermek,</a:t>
            </a:r>
          </a:p>
          <a:p>
            <a:pPr marL="64008" indent="0" algn="just" eaLnBrk="1" hangingPunct="1">
              <a:buNone/>
            </a:pPr>
            <a:endParaRPr lang="tr-TR" altLang="tr-TR" sz="1000" dirty="0" smtClean="0">
              <a:latin typeface="Cambria" pitchFamily="18" charset="0"/>
            </a:endParaRPr>
          </a:p>
          <a:p>
            <a:pPr algn="just" eaLnBrk="1" hangingPunct="1"/>
            <a:r>
              <a:rPr lang="tr-TR" altLang="tr-TR" sz="2200" dirty="0" smtClean="0">
                <a:latin typeface="Cambria" pitchFamily="18" charset="0"/>
              </a:rPr>
              <a:t>Araştırma faaliyetleri ile evrensel bilime katkıda bulunmak ve geliştirilmesi amacı ile kamu hizmeti yürütmek,</a:t>
            </a:r>
          </a:p>
          <a:p>
            <a:pPr marL="64008" indent="0" algn="just" eaLnBrk="1" hangingPunct="1">
              <a:buNone/>
            </a:pPr>
            <a:endParaRPr lang="tr-TR" altLang="tr-TR" sz="1000" dirty="0" smtClean="0">
              <a:latin typeface="Cambria" pitchFamily="18" charset="0"/>
            </a:endParaRPr>
          </a:p>
          <a:p>
            <a:pPr algn="just" eaLnBrk="1" hangingPunct="1"/>
            <a:r>
              <a:rPr lang="tr-TR" altLang="tr-TR" sz="2200" dirty="0" smtClean="0">
                <a:latin typeface="Cambria" pitchFamily="18" charset="0"/>
              </a:rPr>
              <a:t>Bilgi ve becerilerini alanında  uygulayabilen, toplum sağlığına duyarlı, etik değerlere bağlı ve bilimsel yetkinliğe sahip hekimler ve bilim insanları yetiştirmek,</a:t>
            </a:r>
          </a:p>
          <a:p>
            <a:pPr algn="just" eaLnBrk="1" hangingPunct="1"/>
            <a:endParaRPr lang="tr-TR" altLang="tr-TR" sz="1000" dirty="0">
              <a:latin typeface="Cambria" pitchFamily="18" charset="0"/>
            </a:endParaRPr>
          </a:p>
          <a:p>
            <a:r>
              <a:rPr lang="tr-TR" altLang="tr-TR" sz="2200" dirty="0">
                <a:latin typeface="Cambria" pitchFamily="18" charset="0"/>
              </a:rPr>
              <a:t>Tüp bebek ünitesinde tedavi gören hastalara embriyolog olarak </a:t>
            </a:r>
            <a:r>
              <a:rPr lang="tr-TR" sz="2200" dirty="0">
                <a:latin typeface="Cambria" pitchFamily="18" charset="0"/>
              </a:rPr>
              <a:t>bilimsel, çağdaş düzeyde ve kaliteli sağlık hizmeti sunmak.</a:t>
            </a:r>
          </a:p>
          <a:p>
            <a:pPr algn="just" eaLnBrk="1" hangingPunct="1"/>
            <a:endParaRPr lang="tr-TR" altLang="tr-TR" sz="2200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91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32792" y="705892"/>
            <a:ext cx="7467600" cy="8509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b="1" dirty="0" smtClean="0">
                <a:solidFill>
                  <a:schemeClr val="tx1"/>
                </a:solidFill>
              </a:rPr>
              <a:t>STRATEJİK AMAÇLAR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813322"/>
            <a:ext cx="7704856" cy="442399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300" b="1" dirty="0" smtClean="0">
                <a:solidFill>
                  <a:srgbClr val="4BD0FF"/>
                </a:solidFill>
                <a:latin typeface="Cambria" panose="02040503050406030204" pitchFamily="18" charset="0"/>
              </a:rPr>
              <a:t>C. Yönetim Süreçleri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sz="2300" b="1" dirty="0" smtClean="0">
              <a:solidFill>
                <a:srgbClr val="4BD0FF"/>
              </a:solidFill>
              <a:latin typeface="Cambria" panose="020405030504060302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tr-TR" altLang="tr-TR" sz="2300" b="1" dirty="0" smtClean="0">
                <a:latin typeface="Cambria" panose="02040503050406030204" pitchFamily="18" charset="0"/>
              </a:rPr>
              <a:t>Stratejik Amaç</a:t>
            </a:r>
            <a:endParaRPr lang="tr-TR" altLang="tr-TR" sz="2300" dirty="0" smtClean="0">
              <a:latin typeface="Cambria" panose="02040503050406030204" pitchFamily="18" charset="0"/>
            </a:endParaRPr>
          </a:p>
          <a:p>
            <a:pPr marL="64008" indent="0" algn="just" eaLnBrk="1" hangingPunct="1">
              <a:lnSpc>
                <a:spcPct val="90000"/>
              </a:lnSpc>
              <a:buNone/>
            </a:pPr>
            <a:endParaRPr lang="tr-TR" altLang="tr-TR" sz="1000" dirty="0" smtClean="0">
              <a:latin typeface="Cambria" panose="020405030504060302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tr-TR" altLang="tr-TR" sz="2300" dirty="0" smtClean="0">
                <a:latin typeface="Cambria" panose="02040503050406030204" pitchFamily="18" charset="0"/>
              </a:rPr>
              <a:t>Fakültemizin </a:t>
            </a:r>
            <a:r>
              <a:rPr lang="tr-TR" altLang="tr-TR" sz="2300" dirty="0">
                <a:latin typeface="Cambria" panose="02040503050406030204" pitchFamily="18" charset="0"/>
              </a:rPr>
              <a:t>stratejik hedeflerine uygun olarak katılımcı, </a:t>
            </a:r>
            <a:r>
              <a:rPr lang="tr-TR" altLang="tr-TR" sz="2300" dirty="0" smtClean="0">
                <a:latin typeface="Cambria" panose="02040503050406030204" pitchFamily="18" charset="0"/>
              </a:rPr>
              <a:t>eşit </a:t>
            </a:r>
            <a:r>
              <a:rPr lang="tr-TR" altLang="tr-TR" sz="2300" dirty="0" smtClean="0">
                <a:latin typeface="Cambria" panose="02040503050406030204" pitchFamily="18" charset="0"/>
              </a:rPr>
              <a:t>ve </a:t>
            </a:r>
            <a:r>
              <a:rPr lang="tr-TR" altLang="tr-TR" sz="2300" dirty="0">
                <a:latin typeface="Cambria" panose="02040503050406030204" pitchFamily="18" charset="0"/>
              </a:rPr>
              <a:t>açık bir yönetim sisteminin   oluşturulması desteklenerek, Anabilim Dalı </a:t>
            </a:r>
            <a:r>
              <a:rPr lang="tr-TR" altLang="tr-TR" sz="2300" dirty="0" smtClean="0">
                <a:latin typeface="Cambria" panose="02040503050406030204" pitchFamily="18" charset="0"/>
              </a:rPr>
              <a:t>personeli verimliliğinin </a:t>
            </a:r>
            <a:r>
              <a:rPr lang="tr-TR" altLang="tr-TR" sz="2300" dirty="0">
                <a:latin typeface="Cambria" panose="02040503050406030204" pitchFamily="18" charset="0"/>
              </a:rPr>
              <a:t>ve </a:t>
            </a:r>
            <a:r>
              <a:rPr lang="tr-TR" altLang="tr-TR" sz="2300" dirty="0" smtClean="0">
                <a:latin typeface="Cambria" panose="02040503050406030204" pitchFamily="18" charset="0"/>
              </a:rPr>
              <a:t>memnuniyetinin artırılması.</a:t>
            </a:r>
            <a:endParaRPr lang="tr-TR" altLang="tr-TR" sz="2300" dirty="0">
              <a:latin typeface="Cambria" panose="020405030504060302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tr-TR" altLang="tr-TR" sz="2300" dirty="0" smtClean="0">
                <a:latin typeface="Cambria" panose="02040503050406030204" pitchFamily="18" charset="0"/>
              </a:rPr>
              <a:t>Anabilim </a:t>
            </a:r>
            <a:r>
              <a:rPr lang="tr-TR" altLang="tr-TR" sz="2300" dirty="0">
                <a:latin typeface="Cambria" panose="02040503050406030204" pitchFamily="18" charset="0"/>
              </a:rPr>
              <a:t>Dalında yapılan bilimsel faaliyetlerin paylaşılması, bölüm hizmetlerinin geliştirilmesi ve sonuçların paydaşlarla </a:t>
            </a:r>
            <a:r>
              <a:rPr lang="tr-TR" altLang="tr-TR" sz="2300" dirty="0" smtClean="0">
                <a:latin typeface="Cambria" panose="02040503050406030204" pitchFamily="18" charset="0"/>
              </a:rPr>
              <a:t>görüşülmesi</a:t>
            </a:r>
            <a:r>
              <a:rPr lang="tr-TR" altLang="tr-TR" sz="2300" dirty="0">
                <a:latin typeface="Cambria" panose="02040503050406030204" pitchFamily="18" charset="0"/>
              </a:rPr>
              <a:t>.</a:t>
            </a:r>
            <a:endParaRPr lang="tr-TR" altLang="tr-TR" sz="2300" dirty="0" smtClean="0">
              <a:latin typeface="Cambria" panose="02040503050406030204" pitchFamily="18" charset="0"/>
            </a:endParaRPr>
          </a:p>
          <a:p>
            <a:pPr marL="64008" indent="0" algn="just">
              <a:lnSpc>
                <a:spcPct val="90000"/>
              </a:lnSpc>
              <a:buNone/>
            </a:pPr>
            <a:endParaRPr lang="tr-TR" altLang="tr-TR" sz="2300" dirty="0" smtClean="0">
              <a:latin typeface="Cambria" panose="02040503050406030204" pitchFamily="18" charset="0"/>
            </a:endParaRPr>
          </a:p>
          <a:p>
            <a:pPr algn="just">
              <a:lnSpc>
                <a:spcPct val="90000"/>
              </a:lnSpc>
            </a:pPr>
            <a:endParaRPr lang="tr-TR" altLang="tr-TR" sz="2300" dirty="0">
              <a:latin typeface="Cambria" panose="02040503050406030204" pitchFamily="18" charset="0"/>
            </a:endParaRPr>
          </a:p>
          <a:p>
            <a:pPr marL="64008" indent="0" algn="just">
              <a:lnSpc>
                <a:spcPct val="90000"/>
              </a:lnSpc>
              <a:buNone/>
            </a:pPr>
            <a:endParaRPr lang="tr-TR" altLang="tr-TR" sz="2300" dirty="0">
              <a:latin typeface="Cambria" panose="02040503050406030204" pitchFamily="18" charset="0"/>
            </a:endParaRPr>
          </a:p>
          <a:p>
            <a:pPr marL="64008" indent="0" algn="just">
              <a:lnSpc>
                <a:spcPct val="90000"/>
              </a:lnSpc>
              <a:buNone/>
            </a:pPr>
            <a:endParaRPr lang="tr-TR" altLang="tr-TR" sz="2300" dirty="0" smtClean="0">
              <a:latin typeface="Cambria" panose="020405030504060302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tr-TR" altLang="tr-TR" sz="2300" dirty="0" smtClean="0">
              <a:latin typeface="Cambria" panose="020405030504060302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tr-TR" altLang="tr-TR" sz="2300" dirty="0" smtClean="0">
              <a:latin typeface="Cambria" panose="020405030504060302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tr-TR" altLang="tr-TR" sz="2300" dirty="0" smtClean="0">
              <a:latin typeface="Cambria" panose="020405030504060302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WatercolorSponge/>
                    </a14:imgEffect>
                    <a14:imgEffect>
                      <a14:sharpenSoften amount="-50000"/>
                    </a14:imgEffect>
                    <a14:imgEffect>
                      <a14:colorTemperature colorTemp="4700"/>
                    </a14:imgEffect>
                    <a14:imgEffect>
                      <a14:saturation sat="20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77" r="877"/>
          <a:stretch/>
        </p:blipFill>
        <p:spPr bwMode="auto">
          <a:xfrm rot="19981730">
            <a:off x="7588171" y="215127"/>
            <a:ext cx="1414735" cy="1440000"/>
          </a:xfrm>
          <a:prstGeom prst="teardrop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4"/>
          <a:stretch/>
        </p:blipFill>
        <p:spPr>
          <a:xfrm>
            <a:off x="107504" y="122071"/>
            <a:ext cx="1457840" cy="14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80587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WatercolorSponge/>
                    </a14:imgEffect>
                    <a14:imgEffect>
                      <a14:sharpenSoften amount="-50000"/>
                    </a14:imgEffect>
                    <a14:imgEffect>
                      <a14:colorTemperature colorTemp="4700"/>
                    </a14:imgEffect>
                    <a14:imgEffect>
                      <a14:saturation sat="20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77" r="877"/>
          <a:stretch/>
        </p:blipFill>
        <p:spPr bwMode="auto">
          <a:xfrm rot="19981730">
            <a:off x="7588171" y="215127"/>
            <a:ext cx="1414735" cy="1440000"/>
          </a:xfrm>
          <a:prstGeom prst="teardrop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4"/>
          <a:stretch/>
        </p:blipFill>
        <p:spPr>
          <a:xfrm>
            <a:off x="107504" y="122071"/>
            <a:ext cx="1457840" cy="14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139528"/>
            <a:ext cx="8288337" cy="4241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300" b="1" dirty="0" smtClean="0">
                <a:latin typeface="Cambria" panose="02040503050406030204" pitchFamily="18" charset="0"/>
              </a:rPr>
              <a:t>	</a:t>
            </a:r>
            <a:r>
              <a:rPr lang="tr-TR" altLang="tr-TR" sz="2300" b="1" dirty="0">
                <a:latin typeface="Cambria" panose="02040503050406030204" pitchFamily="18" charset="0"/>
              </a:rPr>
              <a:t> </a:t>
            </a:r>
            <a:r>
              <a:rPr lang="tr-TR" altLang="tr-TR" sz="2300" b="1" dirty="0" smtClean="0">
                <a:latin typeface="Cambria" panose="02040503050406030204" pitchFamily="18" charset="0"/>
              </a:rPr>
              <a:t>    </a:t>
            </a:r>
            <a:r>
              <a:rPr lang="tr-TR" altLang="tr-TR" sz="2300" dirty="0" smtClean="0">
                <a:latin typeface="Cambria" pitchFamily="18" charset="0"/>
              </a:rPr>
              <a:t>Histoloji ve Embriyoloji Anabilim Dalı;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altLang="tr-TR" sz="2300" b="1" dirty="0" smtClean="0">
              <a:latin typeface="Cambria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tr-TR" altLang="tr-TR" sz="2300" dirty="0" smtClean="0">
                <a:latin typeface="Cambria" pitchFamily="18" charset="0"/>
              </a:rPr>
              <a:t>Akademik personel,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300" dirty="0" smtClean="0">
                <a:latin typeface="Cambria" pitchFamily="18" charset="0"/>
              </a:rPr>
              <a:t>Öğrenciler (mezuniyet öncesi ve mezuniyet sonrası),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300" dirty="0" smtClean="0">
                <a:latin typeface="Cambria" pitchFamily="18" charset="0"/>
              </a:rPr>
              <a:t>Tıp fakültesi ve hastane çalışanları,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300" dirty="0" smtClean="0">
                <a:latin typeface="Cambria" pitchFamily="18" charset="0"/>
              </a:rPr>
              <a:t>Tüp bebek ünitesi hastaları,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300" dirty="0" smtClean="0">
                <a:latin typeface="Cambria" pitchFamily="18" charset="0"/>
              </a:rPr>
              <a:t>Tıp Fakültesinin tüm Anabilim Dallarına hizmet sunmaktadır.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7200" y="332656"/>
            <a:ext cx="7467600" cy="1176601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274638" algn="ctr">
              <a:defRPr/>
            </a:pPr>
            <a:r>
              <a:rPr lang="tr-TR" sz="4000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tr-TR" sz="40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tr-TR" sz="4000" b="1" dirty="0" smtClean="0">
                <a:solidFill>
                  <a:schemeClr val="tx1"/>
                </a:solidFill>
                <a:latin typeface="Cambria" pitchFamily="18" charset="0"/>
              </a:rPr>
              <a:t>MİSYON</a:t>
            </a:r>
            <a:endParaRPr lang="tr-TR" sz="4000" b="1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08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WatercolorSponge/>
                    </a14:imgEffect>
                    <a14:imgEffect>
                      <a14:sharpenSoften amount="-50000"/>
                    </a14:imgEffect>
                    <a14:imgEffect>
                      <a14:colorTemperature colorTemp="4700"/>
                    </a14:imgEffect>
                    <a14:imgEffect>
                      <a14:saturation sat="20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77" r="877"/>
          <a:stretch/>
        </p:blipFill>
        <p:spPr bwMode="auto">
          <a:xfrm rot="19981730">
            <a:off x="7588171" y="215127"/>
            <a:ext cx="1414735" cy="1440000"/>
          </a:xfrm>
          <a:prstGeom prst="teardrop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4"/>
          <a:stretch/>
        </p:blipFill>
        <p:spPr>
          <a:xfrm>
            <a:off x="107504" y="122071"/>
            <a:ext cx="1457840" cy="14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897638"/>
            <a:ext cx="7488832" cy="4987746"/>
          </a:xfrm>
        </p:spPr>
        <p:txBody>
          <a:bodyPr>
            <a:normAutofit/>
          </a:bodyPr>
          <a:lstStyle/>
          <a:p>
            <a:pPr algn="just"/>
            <a:r>
              <a:rPr lang="tr-TR" altLang="tr-TR" sz="2300" b="1" dirty="0" smtClean="0">
                <a:latin typeface="Cambria" panose="02040503050406030204" pitchFamily="18" charset="0"/>
              </a:rPr>
              <a:t>Kuruluş hangi alanda çalışıyor?</a:t>
            </a:r>
          </a:p>
          <a:p>
            <a:pPr lvl="1" algn="just"/>
            <a:r>
              <a:rPr lang="tr-TR" altLang="tr-TR" sz="2300" dirty="0" smtClean="0">
                <a:latin typeface="Cambria" panose="02040503050406030204" pitchFamily="18" charset="0"/>
              </a:rPr>
              <a:t>Histoloji ve Embriyoloji (Tüp bebek ünitesi, Histoloji Laboratuvarları)</a:t>
            </a:r>
          </a:p>
          <a:p>
            <a:pPr marL="537210" lvl="1" indent="0" algn="just">
              <a:buNone/>
            </a:pPr>
            <a:endParaRPr lang="tr-TR" altLang="tr-TR" sz="2300" dirty="0" smtClean="0">
              <a:solidFill>
                <a:srgbClr val="0033CC"/>
              </a:solidFill>
              <a:latin typeface="Cambria" panose="02040503050406030204" pitchFamily="18" charset="0"/>
            </a:endParaRPr>
          </a:p>
          <a:p>
            <a:pPr algn="just"/>
            <a:r>
              <a:rPr lang="tr-TR" altLang="tr-TR" sz="2300" b="1" dirty="0" smtClean="0">
                <a:latin typeface="Cambria" panose="02040503050406030204" pitchFamily="18" charset="0"/>
              </a:rPr>
              <a:t>Kuruluş hangi gereksinimleri karşılıyor?</a:t>
            </a:r>
          </a:p>
          <a:p>
            <a:pPr lvl="1" algn="just"/>
            <a:r>
              <a:rPr lang="tr-TR" altLang="tr-TR" sz="2300" dirty="0" smtClean="0">
                <a:latin typeface="Cambria" panose="02040503050406030204" pitchFamily="18" charset="0"/>
              </a:rPr>
              <a:t>Mezuniyet öncesi öğrenci eğitimi</a:t>
            </a:r>
          </a:p>
          <a:p>
            <a:pPr lvl="1" algn="just"/>
            <a:r>
              <a:rPr lang="tr-TR" altLang="tr-TR" sz="2300" dirty="0" smtClean="0">
                <a:latin typeface="Cambria" panose="02040503050406030204" pitchFamily="18" charset="0"/>
              </a:rPr>
              <a:t>Mezuniyet sonrası eğitim (Yüksek lisans, Doktora ve Uzmanlık Eğitimi) </a:t>
            </a:r>
          </a:p>
          <a:p>
            <a:pPr lvl="1" algn="just"/>
            <a:r>
              <a:rPr lang="tr-TR" altLang="tr-TR" sz="2300" dirty="0" smtClean="0">
                <a:latin typeface="Cambria" panose="02040503050406030204" pitchFamily="18" charset="0"/>
              </a:rPr>
              <a:t>Bilimsel araştırmalar ve etkinlikler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2656"/>
            <a:ext cx="7467600" cy="1176601"/>
          </a:xfrm>
        </p:spPr>
        <p:txBody>
          <a:bodyPr>
            <a:noAutofit/>
          </a:bodyPr>
          <a:lstStyle/>
          <a:p>
            <a:pPr marL="274638" algn="ctr" eaLnBrk="1" fontAlgn="auto" hangingPunct="1">
              <a:spcAft>
                <a:spcPts val="0"/>
              </a:spcAft>
              <a:defRPr/>
            </a:pPr>
            <a:r>
              <a:rPr lang="tr-TR" sz="4000" dirty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tr-TR" sz="4000" dirty="0">
                <a:solidFill>
                  <a:schemeClr val="tx1"/>
                </a:solidFill>
                <a:latin typeface="Cambria" pitchFamily="18" charset="0"/>
              </a:rPr>
            </a:br>
            <a:r>
              <a:rPr lang="tr-TR" sz="4000" b="1" dirty="0" smtClean="0">
                <a:solidFill>
                  <a:schemeClr val="tx1"/>
                </a:solidFill>
                <a:latin typeface="Cambria" pitchFamily="18" charset="0"/>
              </a:rPr>
              <a:t>MİSYON</a:t>
            </a:r>
            <a:endParaRPr lang="tr-TR" sz="4000" b="1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24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WatercolorSponge/>
                    </a14:imgEffect>
                    <a14:imgEffect>
                      <a14:sharpenSoften amount="-50000"/>
                    </a14:imgEffect>
                    <a14:imgEffect>
                      <a14:colorTemperature colorTemp="4700"/>
                    </a14:imgEffect>
                    <a14:imgEffect>
                      <a14:saturation sat="20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77" r="877"/>
          <a:stretch/>
        </p:blipFill>
        <p:spPr bwMode="auto">
          <a:xfrm rot="19981730">
            <a:off x="7588171" y="215127"/>
            <a:ext cx="1414735" cy="1440000"/>
          </a:xfrm>
          <a:prstGeom prst="teardrop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4"/>
          <a:stretch/>
        </p:blipFill>
        <p:spPr>
          <a:xfrm>
            <a:off x="107504" y="122071"/>
            <a:ext cx="1457840" cy="14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2061394"/>
            <a:ext cx="7344816" cy="431993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r-TR" altLang="tr-TR" sz="2300" dirty="0">
                <a:latin typeface="Cambria" panose="02040503050406030204" pitchFamily="18" charset="0"/>
              </a:rPr>
              <a:t>Öğrenciler,</a:t>
            </a:r>
          </a:p>
          <a:p>
            <a:pPr>
              <a:lnSpc>
                <a:spcPct val="80000"/>
              </a:lnSpc>
            </a:pPr>
            <a:r>
              <a:rPr lang="tr-TR" altLang="tr-TR" sz="2300" dirty="0">
                <a:latin typeface="Cambria" panose="02040503050406030204" pitchFamily="18" charset="0"/>
              </a:rPr>
              <a:t>Araştırma görevlileri</a:t>
            </a:r>
          </a:p>
          <a:p>
            <a:pPr>
              <a:lnSpc>
                <a:spcPct val="80000"/>
              </a:lnSpc>
            </a:pPr>
            <a:r>
              <a:rPr lang="tr-TR" altLang="tr-TR" sz="2300" dirty="0">
                <a:latin typeface="Cambria" panose="02040503050406030204" pitchFamily="18" charset="0"/>
              </a:rPr>
              <a:t>Öğretim üyeleri</a:t>
            </a:r>
          </a:p>
          <a:p>
            <a:pPr>
              <a:lnSpc>
                <a:spcPct val="80000"/>
              </a:lnSpc>
            </a:pPr>
            <a:r>
              <a:rPr lang="tr-TR" altLang="tr-TR" sz="2300" dirty="0" smtClean="0">
                <a:latin typeface="Cambria" panose="02040503050406030204" pitchFamily="18" charset="0"/>
              </a:rPr>
              <a:t>Tıp </a:t>
            </a:r>
            <a:r>
              <a:rPr lang="tr-TR" altLang="tr-TR" sz="2300" dirty="0">
                <a:latin typeface="Cambria" panose="02040503050406030204" pitchFamily="18" charset="0"/>
              </a:rPr>
              <a:t>f</a:t>
            </a:r>
            <a:r>
              <a:rPr lang="tr-TR" altLang="tr-TR" sz="2300" dirty="0" smtClean="0">
                <a:latin typeface="Cambria" panose="02040503050406030204" pitchFamily="18" charset="0"/>
              </a:rPr>
              <a:t>akültesi ve </a:t>
            </a:r>
            <a:r>
              <a:rPr lang="tr-TR" altLang="tr-TR" sz="2300" dirty="0">
                <a:latin typeface="Cambria" panose="02040503050406030204" pitchFamily="18" charset="0"/>
              </a:rPr>
              <a:t>h</a:t>
            </a:r>
            <a:r>
              <a:rPr lang="tr-TR" altLang="tr-TR" sz="2300" dirty="0" smtClean="0">
                <a:latin typeface="Cambria" panose="02040503050406030204" pitchFamily="18" charset="0"/>
              </a:rPr>
              <a:t>astane çalışanları</a:t>
            </a:r>
          </a:p>
          <a:p>
            <a:pPr>
              <a:lnSpc>
                <a:spcPct val="80000"/>
              </a:lnSpc>
            </a:pPr>
            <a:r>
              <a:rPr lang="tr-TR" altLang="tr-TR" sz="2300" dirty="0">
                <a:latin typeface="Cambria" panose="02040503050406030204" pitchFamily="18" charset="0"/>
              </a:rPr>
              <a:t>Öğrenci aileleri </a:t>
            </a:r>
          </a:p>
          <a:p>
            <a:pPr>
              <a:lnSpc>
                <a:spcPct val="80000"/>
              </a:lnSpc>
            </a:pPr>
            <a:r>
              <a:rPr lang="tr-TR" altLang="tr-TR" sz="2300" dirty="0" smtClean="0">
                <a:latin typeface="Cambria" panose="02040503050406030204" pitchFamily="18" charset="0"/>
              </a:rPr>
              <a:t>Mezun öğrenciler</a:t>
            </a:r>
          </a:p>
          <a:p>
            <a:pPr>
              <a:lnSpc>
                <a:spcPct val="80000"/>
              </a:lnSpc>
            </a:pPr>
            <a:r>
              <a:rPr lang="tr-TR" altLang="tr-TR" sz="2300" dirty="0">
                <a:latin typeface="Cambria" panose="02040503050406030204" pitchFamily="18" charset="0"/>
              </a:rPr>
              <a:t>Tıp Fakültesi Dekanlığı ve </a:t>
            </a:r>
            <a:r>
              <a:rPr lang="tr-TR" altLang="tr-TR" sz="2300" dirty="0" smtClean="0">
                <a:latin typeface="Cambria" panose="02040503050406030204" pitchFamily="18" charset="0"/>
              </a:rPr>
              <a:t>paydaşları</a:t>
            </a:r>
          </a:p>
          <a:p>
            <a:pPr>
              <a:lnSpc>
                <a:spcPct val="80000"/>
              </a:lnSpc>
            </a:pPr>
            <a:r>
              <a:rPr lang="tr-TR" altLang="tr-TR" sz="2300" dirty="0" smtClean="0">
                <a:latin typeface="Cambria" panose="02040503050406030204" pitchFamily="18" charset="0"/>
              </a:rPr>
              <a:t>Diş Hekimliği Fakültesi ve paydaşları</a:t>
            </a:r>
          </a:p>
          <a:p>
            <a:pPr>
              <a:lnSpc>
                <a:spcPct val="80000"/>
              </a:lnSpc>
            </a:pPr>
            <a:r>
              <a:rPr lang="tr-TR" altLang="tr-TR" sz="2300" dirty="0" smtClean="0">
                <a:latin typeface="Cambria" panose="02040503050406030204" pitchFamily="18" charset="0"/>
              </a:rPr>
              <a:t>Sağlık Bilimleri Fakültesi ve paydaşları</a:t>
            </a:r>
          </a:p>
          <a:p>
            <a:pPr>
              <a:lnSpc>
                <a:spcPct val="80000"/>
              </a:lnSpc>
            </a:pPr>
            <a:r>
              <a:rPr lang="tr-TR" altLang="tr-TR" sz="2300" dirty="0" smtClean="0">
                <a:latin typeface="Cambria" panose="02040503050406030204" pitchFamily="18" charset="0"/>
              </a:rPr>
              <a:t>Sağlık Meslek Yüksekokulu ve paydaşları</a:t>
            </a:r>
          </a:p>
          <a:p>
            <a:pPr>
              <a:lnSpc>
                <a:spcPct val="80000"/>
              </a:lnSpc>
            </a:pPr>
            <a:r>
              <a:rPr lang="tr-TR" altLang="tr-TR" sz="2300" dirty="0">
                <a:latin typeface="Cambria" panose="02040503050406030204" pitchFamily="18" charset="0"/>
              </a:rPr>
              <a:t>Sağlık Bilimleri </a:t>
            </a:r>
            <a:r>
              <a:rPr lang="tr-TR" altLang="tr-TR" sz="2300" dirty="0" smtClean="0">
                <a:latin typeface="Cambria" panose="02040503050406030204" pitchFamily="18" charset="0"/>
              </a:rPr>
              <a:t>Enstitüsü ve paydaşları</a:t>
            </a:r>
            <a:endParaRPr lang="tr-TR" altLang="tr-TR" sz="2300" dirty="0">
              <a:latin typeface="Cambria" panose="02040503050406030204" pitchFamily="18" charset="0"/>
            </a:endParaRPr>
          </a:p>
          <a:p>
            <a:pPr>
              <a:lnSpc>
                <a:spcPct val="80000"/>
              </a:lnSpc>
            </a:pPr>
            <a:r>
              <a:rPr lang="tr-TR" altLang="tr-TR" sz="2300" dirty="0" smtClean="0">
                <a:latin typeface="Cambria" panose="02040503050406030204" pitchFamily="18" charset="0"/>
              </a:rPr>
              <a:t>Rektörlük ve paydaşları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8877"/>
            <a:ext cx="7467600" cy="1065907"/>
          </a:xfrm>
        </p:spPr>
        <p:txBody>
          <a:bodyPr>
            <a:noAutofit/>
          </a:bodyPr>
          <a:lstStyle/>
          <a:p>
            <a:pPr marL="274638" algn="ctr" eaLnBrk="1" fontAlgn="auto" hangingPunct="1">
              <a:spcAft>
                <a:spcPts val="0"/>
              </a:spcAft>
              <a:defRPr/>
            </a:pPr>
            <a:r>
              <a:rPr lang="tr-TR" sz="4000" dirty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tr-TR" sz="4000" dirty="0">
                <a:solidFill>
                  <a:schemeClr val="tx1"/>
                </a:solidFill>
                <a:latin typeface="Cambria" pitchFamily="18" charset="0"/>
              </a:rPr>
            </a:br>
            <a:r>
              <a:rPr lang="tr-TR" sz="4000" b="1" dirty="0" smtClean="0">
                <a:solidFill>
                  <a:schemeClr val="tx1"/>
                </a:solidFill>
                <a:latin typeface="Cambria" pitchFamily="18" charset="0"/>
              </a:rPr>
              <a:t>PAYDAŞLAR</a:t>
            </a:r>
            <a:endParaRPr lang="tr-TR" sz="4000" b="1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24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WatercolorSponge/>
                    </a14:imgEffect>
                    <a14:imgEffect>
                      <a14:sharpenSoften amount="-50000"/>
                    </a14:imgEffect>
                    <a14:imgEffect>
                      <a14:colorTemperature colorTemp="4700"/>
                    </a14:imgEffect>
                    <a14:imgEffect>
                      <a14:saturation sat="20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77" r="877"/>
          <a:stretch/>
        </p:blipFill>
        <p:spPr bwMode="auto">
          <a:xfrm rot="19981730">
            <a:off x="7588171" y="215127"/>
            <a:ext cx="1414735" cy="1440000"/>
          </a:xfrm>
          <a:prstGeom prst="teardrop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4"/>
          <a:stretch/>
        </p:blipFill>
        <p:spPr>
          <a:xfrm>
            <a:off x="107504" y="122071"/>
            <a:ext cx="1457840" cy="14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700808"/>
            <a:ext cx="8280920" cy="4824536"/>
          </a:xfrm>
        </p:spPr>
        <p:txBody>
          <a:bodyPr>
            <a:noAutofit/>
          </a:bodyPr>
          <a:lstStyle/>
          <a:p>
            <a:pPr marL="360000" algn="just">
              <a:spcBef>
                <a:spcPts val="0"/>
              </a:spcBef>
            </a:pPr>
            <a:r>
              <a:rPr lang="tr-TR" sz="2100" dirty="0" smtClean="0">
                <a:latin typeface="Cambria" panose="02040503050406030204" pitchFamily="18" charset="0"/>
              </a:rPr>
              <a:t>Atatürk devrim ve ilkelerine saygı,</a:t>
            </a:r>
          </a:p>
          <a:p>
            <a:pPr marL="360000" algn="just">
              <a:spcBef>
                <a:spcPts val="0"/>
              </a:spcBef>
            </a:pPr>
            <a:r>
              <a:rPr lang="tr-TR" altLang="tr-TR" sz="2100" dirty="0">
                <a:latin typeface="Cambria" panose="02040503050406030204" pitchFamily="18" charset="0"/>
              </a:rPr>
              <a:t>Evrensellik, çağdaşlık, yenilikçilik, </a:t>
            </a:r>
            <a:r>
              <a:rPr lang="tr-TR" sz="2100" dirty="0">
                <a:latin typeface="Cambria" panose="02040503050406030204" pitchFamily="18" charset="0"/>
              </a:rPr>
              <a:t>değişime açıklık,</a:t>
            </a:r>
            <a:endParaRPr lang="tr-TR" altLang="tr-TR" sz="2100" dirty="0">
              <a:latin typeface="Cambria" panose="02040503050406030204" pitchFamily="18" charset="0"/>
            </a:endParaRPr>
          </a:p>
          <a:p>
            <a:pPr marL="360000" algn="just">
              <a:spcBef>
                <a:spcPts val="0"/>
              </a:spcBef>
            </a:pPr>
            <a:r>
              <a:rPr lang="tr-TR" altLang="tr-TR" sz="2100" dirty="0" smtClean="0">
                <a:latin typeface="Cambria" panose="02040503050406030204" pitchFamily="18" charset="0"/>
              </a:rPr>
              <a:t>Öğrenci, hasta ve diğer insanların haklarına saygı,</a:t>
            </a:r>
            <a:endParaRPr lang="tr-TR" altLang="tr-TR" sz="2100" dirty="0">
              <a:latin typeface="Cambria" panose="02040503050406030204" pitchFamily="18" charset="0"/>
            </a:endParaRPr>
          </a:p>
          <a:p>
            <a:pPr marL="360000" algn="just">
              <a:spcBef>
                <a:spcPts val="0"/>
              </a:spcBef>
            </a:pPr>
            <a:r>
              <a:rPr lang="tr-TR" sz="2100" dirty="0">
                <a:latin typeface="Cambria" panose="02040503050406030204" pitchFamily="18" charset="0"/>
              </a:rPr>
              <a:t>Toplumsal sorunlara </a:t>
            </a:r>
            <a:r>
              <a:rPr lang="tr-TR" sz="2100" dirty="0" smtClean="0">
                <a:latin typeface="Cambria" panose="02040503050406030204" pitchFamily="18" charset="0"/>
              </a:rPr>
              <a:t>duyarlılık, </a:t>
            </a:r>
            <a:endParaRPr lang="tr-TR" sz="2100" dirty="0">
              <a:latin typeface="Cambria" panose="02040503050406030204" pitchFamily="18" charset="0"/>
            </a:endParaRPr>
          </a:p>
          <a:p>
            <a:pPr marL="360000" algn="just">
              <a:spcBef>
                <a:spcPts val="0"/>
              </a:spcBef>
            </a:pPr>
            <a:r>
              <a:rPr lang="tr-TR" sz="2100" dirty="0" smtClean="0">
                <a:latin typeface="Cambria" panose="02040503050406030204" pitchFamily="18" charset="0"/>
              </a:rPr>
              <a:t>Adalet ve hukuka saygı,</a:t>
            </a:r>
            <a:endParaRPr lang="tr-TR" sz="2100" dirty="0" smtClean="0"/>
          </a:p>
          <a:p>
            <a:pPr marL="360000" algn="just">
              <a:spcBef>
                <a:spcPts val="0"/>
              </a:spcBef>
            </a:pPr>
            <a:r>
              <a:rPr lang="tr-TR" sz="2100" dirty="0" smtClean="0">
                <a:latin typeface="Cambria" panose="02040503050406030204" pitchFamily="18" charset="0"/>
              </a:rPr>
              <a:t>Düşünce </a:t>
            </a:r>
            <a:r>
              <a:rPr lang="tr-TR" sz="2100" dirty="0">
                <a:latin typeface="Cambria" panose="02040503050406030204" pitchFamily="18" charset="0"/>
              </a:rPr>
              <a:t>ve ifade özgürlüğüne </a:t>
            </a:r>
            <a:r>
              <a:rPr lang="tr-TR" sz="2100" dirty="0" smtClean="0">
                <a:latin typeface="Cambria" panose="02040503050406030204" pitchFamily="18" charset="0"/>
              </a:rPr>
              <a:t>saygı,</a:t>
            </a:r>
            <a:endParaRPr lang="tr-TR" sz="2100" dirty="0">
              <a:latin typeface="Cambria" panose="02040503050406030204" pitchFamily="18" charset="0"/>
            </a:endParaRPr>
          </a:p>
          <a:p>
            <a:pPr marL="360000" algn="just">
              <a:spcBef>
                <a:spcPts val="0"/>
              </a:spcBef>
            </a:pPr>
            <a:r>
              <a:rPr lang="tr-TR" sz="2100" dirty="0" smtClean="0">
                <a:latin typeface="Cambria" panose="02040503050406030204" pitchFamily="18" charset="0"/>
              </a:rPr>
              <a:t>Üretkenlik,</a:t>
            </a:r>
          </a:p>
          <a:p>
            <a:pPr marL="360000" algn="just">
              <a:spcBef>
                <a:spcPts val="0"/>
              </a:spcBef>
            </a:pPr>
            <a:r>
              <a:rPr lang="tr-TR" sz="2100" dirty="0" smtClean="0">
                <a:latin typeface="Cambria" panose="02040503050406030204" pitchFamily="18" charset="0"/>
              </a:rPr>
              <a:t>Bilimsellik</a:t>
            </a:r>
            <a:r>
              <a:rPr lang="tr-TR" sz="2100" dirty="0">
                <a:latin typeface="Cambria" panose="02040503050406030204" pitchFamily="18" charset="0"/>
              </a:rPr>
              <a:t>, </a:t>
            </a:r>
          </a:p>
          <a:p>
            <a:pPr marL="360000" algn="just">
              <a:spcBef>
                <a:spcPts val="0"/>
              </a:spcBef>
            </a:pPr>
            <a:r>
              <a:rPr lang="tr-TR" sz="2100" dirty="0" smtClean="0">
                <a:latin typeface="Cambria" panose="02040503050406030204" pitchFamily="18" charset="0"/>
              </a:rPr>
              <a:t>Profesyonellik,</a:t>
            </a:r>
          </a:p>
          <a:p>
            <a:pPr marL="360000" algn="just">
              <a:spcBef>
                <a:spcPts val="0"/>
              </a:spcBef>
            </a:pPr>
            <a:r>
              <a:rPr lang="tr-TR" sz="2100" dirty="0" smtClean="0">
                <a:latin typeface="Cambria" panose="02040503050406030204" pitchFamily="18" charset="0"/>
              </a:rPr>
              <a:t>Etik kurallara saygı,</a:t>
            </a:r>
          </a:p>
          <a:p>
            <a:pPr marL="360000" algn="just">
              <a:spcBef>
                <a:spcPts val="0"/>
              </a:spcBef>
            </a:pPr>
            <a:r>
              <a:rPr lang="tr-TR" sz="2100" dirty="0" smtClean="0">
                <a:latin typeface="Cambria" panose="02040503050406030204" pitchFamily="18" charset="0"/>
              </a:rPr>
              <a:t>Eşitlikçilik</a:t>
            </a:r>
            <a:r>
              <a:rPr lang="tr-TR" sz="2100" dirty="0" smtClean="0">
                <a:latin typeface="Cambria" panose="02040503050406030204" pitchFamily="18" charset="0"/>
              </a:rPr>
              <a:t>,</a:t>
            </a:r>
            <a:endParaRPr lang="tr-TR" sz="2100" dirty="0" smtClean="0">
              <a:latin typeface="Cambria" panose="02040503050406030204" pitchFamily="18" charset="0"/>
            </a:endParaRPr>
          </a:p>
          <a:p>
            <a:pPr marL="360000" algn="just">
              <a:spcBef>
                <a:spcPts val="0"/>
              </a:spcBef>
            </a:pPr>
            <a:r>
              <a:rPr lang="tr-TR" sz="2100" dirty="0">
                <a:latin typeface="Cambria" panose="02040503050406030204" pitchFamily="18" charset="0"/>
              </a:rPr>
              <a:t>Tutarlılık, </a:t>
            </a:r>
          </a:p>
          <a:p>
            <a:pPr marL="360000" algn="just">
              <a:spcBef>
                <a:spcPts val="0"/>
              </a:spcBef>
            </a:pPr>
            <a:r>
              <a:rPr lang="tr-TR" sz="2100" dirty="0" smtClean="0">
                <a:latin typeface="Cambria" panose="02040503050406030204" pitchFamily="18" charset="0"/>
              </a:rPr>
              <a:t>Açıklık, </a:t>
            </a:r>
            <a:r>
              <a:rPr lang="tr-TR" sz="2100" dirty="0" smtClean="0">
                <a:latin typeface="Cambria" panose="02040503050406030204" pitchFamily="18" charset="0"/>
              </a:rPr>
              <a:t>ulaşılabilirlik/erişilebilirlik</a:t>
            </a:r>
            <a:r>
              <a:rPr lang="tr-TR" sz="2100" dirty="0" smtClean="0">
                <a:latin typeface="Cambria" panose="02040503050406030204" pitchFamily="18" charset="0"/>
              </a:rPr>
              <a:t>,</a:t>
            </a:r>
          </a:p>
          <a:p>
            <a:pPr marL="360000" algn="just">
              <a:spcBef>
                <a:spcPts val="0"/>
              </a:spcBef>
            </a:pPr>
            <a:r>
              <a:rPr lang="tr-TR" sz="2100" dirty="0">
                <a:latin typeface="Cambria" panose="02040503050406030204" pitchFamily="18" charset="0"/>
              </a:rPr>
              <a:t>Ekip ruhu ve dayanışma, </a:t>
            </a:r>
            <a:r>
              <a:rPr lang="tr-TR" sz="2100" dirty="0" smtClean="0">
                <a:latin typeface="Cambria" panose="02040503050406030204" pitchFamily="18" charset="0"/>
              </a:rPr>
              <a:t>katılımcılık,</a:t>
            </a:r>
            <a:endParaRPr lang="tr-TR" sz="2100" dirty="0">
              <a:latin typeface="Cambria" panose="02040503050406030204" pitchFamily="18" charset="0"/>
            </a:endParaRPr>
          </a:p>
          <a:p>
            <a:pPr marL="360000" algn="just">
              <a:spcBef>
                <a:spcPts val="0"/>
              </a:spcBef>
            </a:pPr>
            <a:r>
              <a:rPr lang="tr-TR" sz="2100" dirty="0" smtClean="0">
                <a:latin typeface="Cambria" panose="02040503050406030204" pitchFamily="18" charset="0"/>
              </a:rPr>
              <a:t>Bölüm </a:t>
            </a:r>
            <a:r>
              <a:rPr lang="tr-TR" sz="2100" dirty="0">
                <a:latin typeface="Cambria" panose="02040503050406030204" pitchFamily="18" charset="0"/>
              </a:rPr>
              <a:t>ve kurumu </a:t>
            </a:r>
            <a:r>
              <a:rPr lang="tr-TR" sz="2100" dirty="0" smtClean="0">
                <a:latin typeface="Cambria" panose="02040503050406030204" pitchFamily="18" charset="0"/>
              </a:rPr>
              <a:t>sahiplenmek, aidiyet.</a:t>
            </a:r>
          </a:p>
          <a:p>
            <a:pPr marL="360000" algn="just">
              <a:spcBef>
                <a:spcPts val="0"/>
              </a:spcBef>
            </a:pPr>
            <a:endParaRPr lang="tr-TR" sz="2100" dirty="0">
              <a:latin typeface="Cambria" panose="02040503050406030204" pitchFamily="18" charset="0"/>
            </a:endParaRPr>
          </a:p>
          <a:p>
            <a:pPr>
              <a:lnSpc>
                <a:spcPct val="80000"/>
              </a:lnSpc>
            </a:pPr>
            <a:endParaRPr lang="tr-TR" altLang="tr-TR" sz="2100" dirty="0" smtClean="0">
              <a:latin typeface="Cambria" panose="02040503050406030204" pitchFamily="18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2656"/>
            <a:ext cx="7467600" cy="1224136"/>
          </a:xfrm>
        </p:spPr>
        <p:txBody>
          <a:bodyPr>
            <a:noAutofit/>
          </a:bodyPr>
          <a:lstStyle/>
          <a:p>
            <a:pPr marL="274638" algn="ctr" eaLnBrk="1" fontAlgn="auto" hangingPunct="1">
              <a:spcAft>
                <a:spcPts val="0"/>
              </a:spcAft>
              <a:defRPr/>
            </a:pPr>
            <a:r>
              <a:rPr lang="tr-TR" sz="4000" dirty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tr-TR" sz="4000" dirty="0">
                <a:solidFill>
                  <a:schemeClr val="tx1"/>
                </a:solidFill>
                <a:latin typeface="Cambria" pitchFamily="18" charset="0"/>
              </a:rPr>
            </a:br>
            <a:r>
              <a:rPr lang="tr-TR" sz="4000" b="1" dirty="0" smtClean="0">
                <a:solidFill>
                  <a:schemeClr val="tx1"/>
                </a:solidFill>
                <a:latin typeface="Cambria" pitchFamily="18" charset="0"/>
              </a:rPr>
              <a:t>DEĞERLER</a:t>
            </a:r>
            <a:endParaRPr lang="tr-TR" sz="4000" b="1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24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115245"/>
            <a:ext cx="7921575" cy="3762027"/>
          </a:xfrm>
        </p:spPr>
        <p:txBody>
          <a:bodyPr/>
          <a:lstStyle/>
          <a:p>
            <a:pPr marL="1165225" lvl="1" indent="-273050" eaLnBrk="1" hangingPunct="1"/>
            <a:r>
              <a:rPr lang="tr-TR" altLang="tr-TR" sz="2500" b="1" dirty="0" smtClean="0">
                <a:latin typeface="Cambria" panose="02040503050406030204" pitchFamily="18" charset="0"/>
              </a:rPr>
              <a:t>Kuruluşun çalışma felsefesi nedir ?</a:t>
            </a:r>
          </a:p>
          <a:p>
            <a:pPr marL="537210" lvl="1" indent="0" eaLnBrk="1" hangingPunct="1">
              <a:buNone/>
            </a:pPr>
            <a:endParaRPr lang="tr-TR" altLang="tr-TR" b="1" dirty="0" smtClean="0">
              <a:latin typeface="Cambria" panose="02040503050406030204" pitchFamily="18" charset="0"/>
            </a:endParaRPr>
          </a:p>
          <a:p>
            <a:pPr lvl="2" algn="just"/>
            <a:r>
              <a:rPr lang="tr-TR" altLang="tr-TR" sz="2300" dirty="0">
                <a:latin typeface="Cambria" panose="02040503050406030204" pitchFamily="18" charset="0"/>
              </a:rPr>
              <a:t>Histoloji ve Embriyoloji bilgi ve becerisi </a:t>
            </a:r>
            <a:r>
              <a:rPr lang="tr-TR" altLang="tr-TR" sz="2300" dirty="0" smtClean="0">
                <a:latin typeface="Cambria" panose="02040503050406030204" pitchFamily="18" charset="0"/>
              </a:rPr>
              <a:t>ile tıp fakültesi, bölge ve ülke düzeyinde güncel laboratuvar tekniklerini kullanabilen; </a:t>
            </a:r>
            <a:r>
              <a:rPr lang="tr-TR" sz="2300" dirty="0">
                <a:latin typeface="Cambria" panose="02040503050406030204" pitchFamily="18" charset="0"/>
              </a:rPr>
              <a:t>çağdaş, </a:t>
            </a:r>
            <a:r>
              <a:rPr lang="tr-TR" sz="2300" dirty="0" smtClean="0">
                <a:latin typeface="Cambria" panose="02040503050406030204" pitchFamily="18" charset="0"/>
              </a:rPr>
              <a:t>yenilikçi, </a:t>
            </a:r>
            <a:r>
              <a:rPr lang="tr-TR" sz="2300" dirty="0">
                <a:latin typeface="Cambria" panose="02040503050406030204" pitchFamily="18" charset="0"/>
              </a:rPr>
              <a:t>donanımlı ve uluslararası alanda öncü </a:t>
            </a:r>
            <a:r>
              <a:rPr lang="tr-TR" sz="2300" dirty="0" smtClean="0">
                <a:latin typeface="Cambria" panose="02040503050406030204" pitchFamily="18" charset="0"/>
              </a:rPr>
              <a:t>tıp hekimleri, uzmanlar </a:t>
            </a:r>
            <a:r>
              <a:rPr lang="tr-TR" altLang="tr-TR" sz="2300" dirty="0" smtClean="0">
                <a:latin typeface="Cambria" panose="02040503050406030204" pitchFamily="18" charset="0"/>
              </a:rPr>
              <a:t>ve bilim insanları yetiştirmek.</a:t>
            </a:r>
            <a:endParaRPr lang="tr-TR" altLang="tr-TR" sz="2300" dirty="0">
              <a:latin typeface="Cambria" panose="02040503050406030204" pitchFamily="18" charset="0"/>
            </a:endParaRPr>
          </a:p>
          <a:p>
            <a:pPr lvl="2" algn="just"/>
            <a:endParaRPr lang="tr-TR" altLang="tr-TR" sz="2300" dirty="0" smtClean="0">
              <a:latin typeface="Cambria" panose="020405030504060302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WatercolorSponge/>
                    </a14:imgEffect>
                    <a14:imgEffect>
                      <a14:sharpenSoften amount="-50000"/>
                    </a14:imgEffect>
                    <a14:imgEffect>
                      <a14:colorTemperature colorTemp="4700"/>
                    </a14:imgEffect>
                    <a14:imgEffect>
                      <a14:saturation sat="20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77" r="877"/>
          <a:stretch/>
        </p:blipFill>
        <p:spPr bwMode="auto">
          <a:xfrm rot="19981730">
            <a:off x="7588171" y="215127"/>
            <a:ext cx="1414735" cy="1440000"/>
          </a:xfrm>
          <a:prstGeom prst="teardrop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4"/>
          <a:stretch/>
        </p:blipFill>
        <p:spPr>
          <a:xfrm>
            <a:off x="107504" y="122071"/>
            <a:ext cx="1457840" cy="14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2656"/>
            <a:ext cx="7467600" cy="1224136"/>
          </a:xfrm>
        </p:spPr>
        <p:txBody>
          <a:bodyPr>
            <a:noAutofit/>
          </a:bodyPr>
          <a:lstStyle/>
          <a:p>
            <a:pPr marL="274638" algn="ctr" eaLnBrk="1" fontAlgn="auto" hangingPunct="1">
              <a:spcAft>
                <a:spcPts val="0"/>
              </a:spcAft>
              <a:defRPr/>
            </a:pPr>
            <a:r>
              <a:rPr lang="tr-TR" sz="4000" dirty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tr-TR" sz="4000" dirty="0">
                <a:solidFill>
                  <a:schemeClr val="tx1"/>
                </a:solidFill>
                <a:latin typeface="Cambria" pitchFamily="18" charset="0"/>
              </a:rPr>
            </a:br>
            <a:r>
              <a:rPr lang="tr-TR" sz="4000" b="1" dirty="0" smtClean="0">
                <a:solidFill>
                  <a:schemeClr val="tx1"/>
                </a:solidFill>
                <a:latin typeface="Cambria" pitchFamily="18" charset="0"/>
              </a:rPr>
              <a:t>DEĞERLER</a:t>
            </a:r>
            <a:endParaRPr lang="tr-TR" sz="4000" b="1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24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WatercolorSponge/>
                    </a14:imgEffect>
                    <a14:imgEffect>
                      <a14:sharpenSoften amount="-50000"/>
                    </a14:imgEffect>
                    <a14:imgEffect>
                      <a14:colorTemperature colorTemp="4700"/>
                    </a14:imgEffect>
                    <a14:imgEffect>
                      <a14:saturation sat="20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77" r="877"/>
          <a:stretch/>
        </p:blipFill>
        <p:spPr bwMode="auto">
          <a:xfrm rot="19981730">
            <a:off x="7588171" y="215127"/>
            <a:ext cx="1414735" cy="1440000"/>
          </a:xfrm>
          <a:prstGeom prst="teardrop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4"/>
          <a:stretch/>
        </p:blipFill>
        <p:spPr>
          <a:xfrm>
            <a:off x="107504" y="122071"/>
            <a:ext cx="1457840" cy="14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2656"/>
            <a:ext cx="7467600" cy="1224136"/>
          </a:xfrm>
        </p:spPr>
        <p:txBody>
          <a:bodyPr>
            <a:noAutofit/>
          </a:bodyPr>
          <a:lstStyle/>
          <a:p>
            <a:pPr marL="274638" algn="ctr" eaLnBrk="1" fontAlgn="auto" hangingPunct="1">
              <a:spcAft>
                <a:spcPts val="0"/>
              </a:spcAft>
              <a:defRPr/>
            </a:pPr>
            <a:r>
              <a:rPr lang="tr-TR" sz="4000" dirty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tr-TR" sz="4000" dirty="0">
                <a:solidFill>
                  <a:schemeClr val="tx1"/>
                </a:solidFill>
                <a:latin typeface="Cambria" pitchFamily="18" charset="0"/>
              </a:rPr>
            </a:br>
            <a:r>
              <a:rPr lang="tr-TR" sz="4000" b="1" dirty="0" smtClean="0">
                <a:solidFill>
                  <a:schemeClr val="tx1"/>
                </a:solidFill>
                <a:latin typeface="Cambria" pitchFamily="18" charset="0"/>
              </a:rPr>
              <a:t>DEĞERLER</a:t>
            </a:r>
            <a:endParaRPr lang="tr-TR" sz="40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250825" y="2115245"/>
            <a:ext cx="7921575" cy="3762027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65225" lvl="1" indent="-273050" algn="just"/>
            <a:r>
              <a:rPr lang="tr-TR" altLang="tr-TR" sz="2500" b="1" dirty="0" smtClean="0">
                <a:latin typeface="Cambria" panose="02040503050406030204" pitchFamily="18" charset="0"/>
              </a:rPr>
              <a:t>Standartlar</a:t>
            </a:r>
          </a:p>
          <a:p>
            <a:pPr marL="892175" lvl="1" indent="0" algn="just">
              <a:buNone/>
            </a:pPr>
            <a:endParaRPr lang="tr-TR" altLang="tr-TR" b="1" dirty="0" smtClean="0">
              <a:latin typeface="Cambria" panose="02040503050406030204" pitchFamily="18" charset="0"/>
            </a:endParaRPr>
          </a:p>
          <a:p>
            <a:pPr lvl="2" algn="just"/>
            <a:r>
              <a:rPr lang="tr-TR" altLang="tr-TR" sz="2300" dirty="0" smtClean="0">
                <a:latin typeface="Cambria" panose="02040503050406030204" pitchFamily="18" charset="0"/>
              </a:rPr>
              <a:t>Histoloji ve embriyoloji konusunda; eğitim-öğretim, bilimsel ve akademik çalışma ile kamu hizmeti alanlarında; çağdaş </a:t>
            </a:r>
            <a:r>
              <a:rPr lang="tr-TR" altLang="tr-TR" sz="2300" dirty="0">
                <a:latin typeface="Cambria" panose="02040503050406030204" pitchFamily="18" charset="0"/>
              </a:rPr>
              <a:t>ve </a:t>
            </a:r>
            <a:r>
              <a:rPr lang="tr-TR" altLang="tr-TR" sz="2300" dirty="0" smtClean="0">
                <a:latin typeface="Cambria" panose="02040503050406030204" pitchFamily="18" charset="0"/>
              </a:rPr>
              <a:t>rekabetçi nitelikte; ulusal </a:t>
            </a:r>
            <a:r>
              <a:rPr lang="tr-TR" altLang="tr-TR" sz="2300" dirty="0">
                <a:latin typeface="Cambria" panose="02040503050406030204" pitchFamily="18" charset="0"/>
              </a:rPr>
              <a:t>ve uluslar arası standartlara uygunluk</a:t>
            </a:r>
            <a:r>
              <a:rPr lang="tr-TR" altLang="tr-TR" sz="2300" dirty="0" smtClean="0">
                <a:latin typeface="Cambria" panose="02040503050406030204" pitchFamily="18" charset="0"/>
              </a:rPr>
              <a:t>.</a:t>
            </a:r>
          </a:p>
          <a:p>
            <a:pPr lvl="2" algn="just"/>
            <a:endParaRPr lang="tr-TR" altLang="tr-TR" sz="2300" dirty="0">
              <a:latin typeface="Cambria" panose="02040503050406030204" pitchFamily="18" charset="0"/>
            </a:endParaRPr>
          </a:p>
          <a:p>
            <a:pPr lvl="2" algn="just"/>
            <a:endParaRPr lang="tr-TR" altLang="tr-TR" sz="2300" dirty="0" smtClean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320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WatercolorSponge/>
                    </a14:imgEffect>
                    <a14:imgEffect>
                      <a14:sharpenSoften amount="-50000"/>
                    </a14:imgEffect>
                    <a14:imgEffect>
                      <a14:colorTemperature colorTemp="4700"/>
                    </a14:imgEffect>
                    <a14:imgEffect>
                      <a14:saturation sat="20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77" r="877"/>
          <a:stretch/>
        </p:blipFill>
        <p:spPr bwMode="auto">
          <a:xfrm rot="19981730">
            <a:off x="7588171" y="215127"/>
            <a:ext cx="1414735" cy="1440000"/>
          </a:xfrm>
          <a:prstGeom prst="teardrop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4"/>
          <a:stretch/>
        </p:blipFill>
        <p:spPr>
          <a:xfrm>
            <a:off x="107504" y="122071"/>
            <a:ext cx="1457840" cy="14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2656"/>
            <a:ext cx="7467600" cy="1224136"/>
          </a:xfrm>
        </p:spPr>
        <p:txBody>
          <a:bodyPr>
            <a:noAutofit/>
          </a:bodyPr>
          <a:lstStyle/>
          <a:p>
            <a:pPr marL="274638" algn="ctr" eaLnBrk="1" fontAlgn="auto" hangingPunct="1">
              <a:spcAft>
                <a:spcPts val="0"/>
              </a:spcAft>
              <a:defRPr/>
            </a:pPr>
            <a:r>
              <a:rPr lang="tr-TR" sz="4000" dirty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tr-TR" sz="4000" dirty="0">
                <a:solidFill>
                  <a:schemeClr val="tx1"/>
                </a:solidFill>
                <a:latin typeface="Cambria" pitchFamily="18" charset="0"/>
              </a:rPr>
            </a:br>
            <a:r>
              <a:rPr lang="tr-TR" sz="4000" b="1" dirty="0" smtClean="0">
                <a:solidFill>
                  <a:schemeClr val="tx1"/>
                </a:solidFill>
                <a:latin typeface="Cambria" pitchFamily="18" charset="0"/>
              </a:rPr>
              <a:t>DEĞERLER</a:t>
            </a:r>
            <a:endParaRPr lang="tr-TR" sz="40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250825" y="2115245"/>
            <a:ext cx="7921575" cy="3762027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65225" lvl="1" indent="-273050" algn="just"/>
            <a:r>
              <a:rPr lang="tr-TR" altLang="tr-TR" sz="2500" b="1" dirty="0" smtClean="0">
                <a:latin typeface="Cambria" panose="02040503050406030204" pitchFamily="18" charset="0"/>
              </a:rPr>
              <a:t>İdealler</a:t>
            </a:r>
          </a:p>
          <a:p>
            <a:pPr marL="892175" lvl="1" indent="0" algn="just">
              <a:buNone/>
            </a:pPr>
            <a:endParaRPr lang="tr-TR" altLang="tr-TR" b="1" dirty="0" smtClean="0">
              <a:latin typeface="Cambria" panose="02040503050406030204" pitchFamily="18" charset="0"/>
            </a:endParaRPr>
          </a:p>
          <a:p>
            <a:pPr lvl="2" algn="just"/>
            <a:r>
              <a:rPr lang="tr-TR" altLang="tr-TR" sz="2300" dirty="0" smtClean="0">
                <a:latin typeface="Cambria" panose="02040503050406030204" pitchFamily="18" charset="0"/>
              </a:rPr>
              <a:t>Histoloji ve Embriyoloji </a:t>
            </a:r>
            <a:r>
              <a:rPr lang="tr-TR" altLang="tr-TR" sz="2300" dirty="0">
                <a:latin typeface="Cambria" panose="02040503050406030204" pitchFamily="18" charset="0"/>
              </a:rPr>
              <a:t>alanında güncel, </a:t>
            </a:r>
            <a:r>
              <a:rPr lang="tr-TR" altLang="tr-TR" sz="2300" dirty="0" smtClean="0">
                <a:latin typeface="Cambria" panose="02040503050406030204" pitchFamily="18" charset="0"/>
              </a:rPr>
              <a:t>nitelikli ve bilimsel </a:t>
            </a:r>
            <a:r>
              <a:rPr lang="tr-TR" altLang="tr-TR" sz="2300" dirty="0">
                <a:latin typeface="Cambria" panose="02040503050406030204" pitchFamily="18" charset="0"/>
              </a:rPr>
              <a:t>düzeyde </a:t>
            </a:r>
            <a:r>
              <a:rPr lang="tr-TR" altLang="tr-TR" sz="2300" dirty="0" smtClean="0">
                <a:latin typeface="Cambria" panose="02040503050406030204" pitchFamily="18" charset="0"/>
              </a:rPr>
              <a:t>eğitim ve öğretim hizmeti yürütmek, </a:t>
            </a:r>
            <a:endParaRPr lang="tr-TR" altLang="tr-TR" sz="2300" dirty="0">
              <a:latin typeface="Cambria" panose="02040503050406030204" pitchFamily="18" charset="0"/>
            </a:endParaRPr>
          </a:p>
          <a:p>
            <a:pPr lvl="2" algn="just"/>
            <a:r>
              <a:rPr lang="tr-TR" altLang="tr-TR" sz="2300" dirty="0">
                <a:latin typeface="Cambria" panose="02040503050406030204" pitchFamily="18" charset="0"/>
              </a:rPr>
              <a:t>Güncel </a:t>
            </a:r>
            <a:r>
              <a:rPr lang="tr-TR" altLang="tr-TR" sz="2300" dirty="0" smtClean="0">
                <a:latin typeface="Cambria" panose="02040503050406030204" pitchFamily="18" charset="0"/>
              </a:rPr>
              <a:t>sağlık sorunları </a:t>
            </a:r>
            <a:r>
              <a:rPr lang="tr-TR" altLang="tr-TR" sz="2300" dirty="0">
                <a:latin typeface="Cambria" panose="02040503050406030204" pitchFamily="18" charset="0"/>
              </a:rPr>
              <a:t>ve </a:t>
            </a:r>
            <a:r>
              <a:rPr lang="tr-TR" altLang="tr-TR" sz="2300" dirty="0" smtClean="0">
                <a:latin typeface="Cambria" panose="02040503050406030204" pitchFamily="18" charset="0"/>
              </a:rPr>
              <a:t>koşulları dikkate </a:t>
            </a:r>
            <a:r>
              <a:rPr lang="tr-TR" altLang="tr-TR" sz="2300" dirty="0">
                <a:latin typeface="Cambria" panose="02040503050406030204" pitchFamily="18" charset="0"/>
              </a:rPr>
              <a:t>alarak  araştırmalar </a:t>
            </a:r>
            <a:r>
              <a:rPr lang="tr-TR" altLang="tr-TR" sz="2300" dirty="0" smtClean="0">
                <a:latin typeface="Cambria" panose="02040503050406030204" pitchFamily="18" charset="0"/>
              </a:rPr>
              <a:t>yapmak,</a:t>
            </a:r>
            <a:endParaRPr lang="tr-TR" altLang="tr-TR" sz="2300" dirty="0">
              <a:latin typeface="Cambria" panose="02040503050406030204" pitchFamily="18" charset="0"/>
            </a:endParaRPr>
          </a:p>
          <a:p>
            <a:pPr lvl="2" algn="just">
              <a:lnSpc>
                <a:spcPct val="90000"/>
              </a:lnSpc>
            </a:pPr>
            <a:r>
              <a:rPr lang="tr-TR" altLang="tr-TR" sz="2300" dirty="0">
                <a:latin typeface="Cambria" panose="02040503050406030204" pitchFamily="18" charset="0"/>
              </a:rPr>
              <a:t>Toplum sağlığının </a:t>
            </a:r>
            <a:r>
              <a:rPr lang="tr-TR" altLang="tr-TR" sz="2300" dirty="0" smtClean="0">
                <a:latin typeface="Cambria" panose="02040503050406030204" pitchFamily="18" charset="0"/>
              </a:rPr>
              <a:t>korunması ve geliştirilmesi </a:t>
            </a:r>
            <a:r>
              <a:rPr lang="tr-TR" altLang="tr-TR" sz="2300" dirty="0">
                <a:latin typeface="Cambria" panose="02040503050406030204" pitchFamily="18" charset="0"/>
              </a:rPr>
              <a:t>amacı ile kamu hizmeti </a:t>
            </a:r>
            <a:r>
              <a:rPr lang="tr-TR" altLang="tr-TR" sz="2300" dirty="0" smtClean="0">
                <a:latin typeface="Cambria" panose="02040503050406030204" pitchFamily="18" charset="0"/>
              </a:rPr>
              <a:t>yürütmek.</a:t>
            </a:r>
            <a:endParaRPr lang="tr-TR" altLang="tr-TR" sz="2300" dirty="0">
              <a:latin typeface="Cambria" panose="02040503050406030204" pitchFamily="18" charset="0"/>
            </a:endParaRPr>
          </a:p>
          <a:p>
            <a:pPr lvl="2" algn="just"/>
            <a:endParaRPr lang="tr-TR" altLang="tr-TR" sz="2300" dirty="0">
              <a:latin typeface="Cambria" panose="02040503050406030204" pitchFamily="18" charset="0"/>
            </a:endParaRPr>
          </a:p>
          <a:p>
            <a:pPr marL="877824" lvl="2" indent="0" algn="just">
              <a:buNone/>
            </a:pPr>
            <a:endParaRPr lang="tr-TR" altLang="tr-TR" sz="2300" dirty="0">
              <a:latin typeface="Cambria" panose="02040503050406030204" pitchFamily="18" charset="0"/>
            </a:endParaRPr>
          </a:p>
          <a:p>
            <a:pPr lvl="2" algn="just"/>
            <a:endParaRPr lang="tr-TR" altLang="tr-TR" sz="2300" dirty="0" smtClean="0">
              <a:latin typeface="Cambria" panose="02040503050406030204" pitchFamily="18" charset="0"/>
            </a:endParaRPr>
          </a:p>
          <a:p>
            <a:pPr lvl="2" algn="just"/>
            <a:endParaRPr lang="tr-TR" altLang="tr-TR" sz="2300" dirty="0">
              <a:latin typeface="Cambria" panose="02040503050406030204" pitchFamily="18" charset="0"/>
            </a:endParaRPr>
          </a:p>
          <a:p>
            <a:pPr lvl="2" algn="just"/>
            <a:endParaRPr lang="tr-TR" altLang="tr-TR" sz="2300" dirty="0" smtClean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813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565</TotalTime>
  <Words>852</Words>
  <Application>Microsoft Office PowerPoint</Application>
  <PresentationFormat>Ekran Gösterisi (4:3)</PresentationFormat>
  <Paragraphs>174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1" baseType="lpstr">
      <vt:lpstr>Canlı</vt:lpstr>
      <vt:lpstr>PowerPoint Sunusu</vt:lpstr>
      <vt:lpstr> MİSYON</vt:lpstr>
      <vt:lpstr>PowerPoint Sunusu</vt:lpstr>
      <vt:lpstr> MİSYON</vt:lpstr>
      <vt:lpstr> PAYDAŞLAR</vt:lpstr>
      <vt:lpstr> DEĞERLER</vt:lpstr>
      <vt:lpstr> DEĞERLER</vt:lpstr>
      <vt:lpstr> DEĞERLER</vt:lpstr>
      <vt:lpstr> DEĞERLER</vt:lpstr>
      <vt:lpstr> ÖZ DEĞERLENDİRME</vt:lpstr>
      <vt:lpstr> ÖZ DEĞERLENDİRME  GÜÇLÜ YÖNLER</vt:lpstr>
      <vt:lpstr> ÖZ DEĞERLENDİRME  GÜÇLÜ YÖNLER</vt:lpstr>
      <vt:lpstr> ÖZ DEĞERLENDİRME  ZAYIF YÖNLER</vt:lpstr>
      <vt:lpstr> ÖZ DEĞERLENDİRME  FIRSATLAR</vt:lpstr>
      <vt:lpstr> ÖZ DEĞERLENDİRME  TEHDİTLER</vt:lpstr>
      <vt:lpstr> VİZYON</vt:lpstr>
      <vt:lpstr>STRATEJİK AMAÇLAR</vt:lpstr>
      <vt:lpstr>STRATEJİK AMAÇLAR</vt:lpstr>
      <vt:lpstr>STRATEJİK AMAÇLAR</vt:lpstr>
      <vt:lpstr>STRATEJİK AMAÇLAR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kou</dc:creator>
  <cp:lastModifiedBy>test</cp:lastModifiedBy>
  <cp:revision>70</cp:revision>
  <dcterms:created xsi:type="dcterms:W3CDTF">2017-12-08T06:38:20Z</dcterms:created>
  <dcterms:modified xsi:type="dcterms:W3CDTF">2017-12-13T11:09:59Z</dcterms:modified>
</cp:coreProperties>
</file>