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7" r:id="rId30"/>
    <p:sldId id="285" r:id="rId3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al__ma_Sayfas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KADIN</c:v>
                </c:pt>
                <c:pt idx="1">
                  <c:v>ERKEK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90</c:v>
                </c:pt>
                <c:pt idx="1">
                  <c:v>135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628089652283201"/>
                  <c:y val="0.1099393485758488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10</c:v>
                </c:pt>
                <c:pt idx="1">
                  <c:v>35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9452325613066651"/>
                  <c:y val="-0.12548196489371718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26</c:v>
                </c:pt>
                <c:pt idx="1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628089652283201"/>
                  <c:y val="0.10993934857584886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22</c:v>
                </c:pt>
                <c:pt idx="1">
                  <c:v>23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>
        <c:manualLayout>
          <c:layoutTarget val="inner"/>
          <c:xMode val="edge"/>
          <c:yMode val="edge"/>
          <c:x val="0.49427270522346956"/>
          <c:y val="0"/>
          <c:w val="0.47278310923072731"/>
          <c:h val="0.9407054900689128"/>
        </c:manualLayout>
      </c:layout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Sayfa1!$A$2:$A$6</c:f>
              <c:strCache>
                <c:ptCount val="5"/>
                <c:pt idx="0">
                  <c:v>AİLEMDEN BİLGİ ALIRIM</c:v>
                </c:pt>
                <c:pt idx="1">
                  <c:v>DOKTORUMDAN BİLGİ ALIRIM</c:v>
                </c:pt>
                <c:pt idx="2">
                  <c:v>HASTANELERDEKİ BİRİMLERE BAŞVURURUM</c:v>
                </c:pt>
                <c:pt idx="3">
                  <c:v>ZATEN YETERİNCE BİLGİM VAR</c:v>
                </c:pt>
                <c:pt idx="4">
                  <c:v> BİLGİ ALMAMA GEREK YOK HAKLARIMI KULLANMIYORUM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</c:v>
                </c:pt>
                <c:pt idx="1">
                  <c:v>32</c:v>
                </c:pt>
                <c:pt idx="2">
                  <c:v>40</c:v>
                </c:pt>
                <c:pt idx="3">
                  <c:v>10</c:v>
                </c:pt>
                <c:pt idx="4">
                  <c:v>4</c:v>
                </c:pt>
              </c:numCache>
            </c:numRef>
          </c:val>
        </c:ser>
        <c:dLbls>
          <c:showVal val="1"/>
        </c:dLbls>
        <c:overlap val="-25"/>
        <c:axId val="90036096"/>
        <c:axId val="90034560"/>
      </c:barChart>
      <c:valAx>
        <c:axId val="9003456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036096"/>
        <c:crosses val="autoZero"/>
        <c:crossBetween val="between"/>
      </c:valAx>
      <c:catAx>
        <c:axId val="90036096"/>
        <c:scaling>
          <c:orientation val="minMax"/>
        </c:scaling>
        <c:axPos val="l"/>
        <c:majorTickMark val="none"/>
        <c:tickLblPos val="nextTo"/>
        <c:crossAx val="9003456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Sayfa1!$A$2:$A$6</c:f>
              <c:strCache>
                <c:ptCount val="5"/>
                <c:pt idx="0">
                  <c:v>HASTALARIN</c:v>
                </c:pt>
                <c:pt idx="1">
                  <c:v>MUAYENE EDEN DOKTORUN</c:v>
                </c:pt>
                <c:pt idx="2">
                  <c:v>HASTANE BAŞHEKİMİNİN</c:v>
                </c:pt>
                <c:pt idx="3">
                  <c:v>HERHANGİ BİR ONAYA GEREK YOK</c:v>
                </c:pt>
                <c:pt idx="4">
                  <c:v>HASTALARIN DOKTORUN VE BAŞHEKİMİN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8</c:v>
                </c:pt>
                <c:pt idx="1">
                  <c:v>46</c:v>
                </c:pt>
                <c:pt idx="2">
                  <c:v>8</c:v>
                </c:pt>
                <c:pt idx="3">
                  <c:v>0</c:v>
                </c:pt>
                <c:pt idx="4">
                  <c:v>8</c:v>
                </c:pt>
              </c:numCache>
            </c:numRef>
          </c:val>
        </c:ser>
        <c:dLbls>
          <c:showVal val="1"/>
        </c:dLbls>
        <c:overlap val="-25"/>
        <c:axId val="90115072"/>
        <c:axId val="90113536"/>
      </c:barChart>
      <c:valAx>
        <c:axId val="901135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115072"/>
        <c:crosses val="autoZero"/>
        <c:crossBetween val="between"/>
      </c:valAx>
      <c:catAx>
        <c:axId val="90115072"/>
        <c:scaling>
          <c:orientation val="minMax"/>
        </c:scaling>
        <c:axPos val="l"/>
        <c:majorTickMark val="none"/>
        <c:tickLblPos val="nextTo"/>
        <c:crossAx val="9011353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ÖTENAZİNİN NE OLDUGUNU BİLMİYORUM</c:v>
                </c:pt>
                <c:pt idx="1">
                  <c:v>ÖTENAZİ HAKKINDA BİLGİM VAR,SAVUNMUYORUM</c:v>
                </c:pt>
                <c:pt idx="2">
                  <c:v>ÖTENAZİ HAKKINDA BİLGİM VAR,SAVUNUYORUM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34</c:v>
                </c:pt>
                <c:pt idx="1">
                  <c:v>32</c:v>
                </c:pt>
                <c:pt idx="2">
                  <c:v>24</c:v>
                </c:pt>
              </c:numCache>
            </c:numRef>
          </c:val>
        </c:ser>
        <c:dLbls>
          <c:showVal val="1"/>
        </c:dLbls>
        <c:overlap val="-25"/>
        <c:axId val="90153344"/>
        <c:axId val="90147456"/>
      </c:barChart>
      <c:valAx>
        <c:axId val="9014745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153344"/>
        <c:crosses val="autoZero"/>
        <c:crossBetween val="between"/>
      </c:valAx>
      <c:catAx>
        <c:axId val="90153344"/>
        <c:scaling>
          <c:orientation val="minMax"/>
        </c:scaling>
        <c:axPos val="l"/>
        <c:majorTickMark val="none"/>
        <c:tickLblPos val="nextTo"/>
        <c:crossAx val="90147456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Sayfa1!$A$2:$A$6</c:f>
              <c:strCache>
                <c:ptCount val="5"/>
                <c:pt idx="0">
                  <c:v>BENİ TÜRK DOKTORLARINA EMANET EDİNİZ</c:v>
                </c:pt>
                <c:pt idx="1">
                  <c:v>HERHANGİ BİR BİRİM YERİNE DOKTORUM BENİ BİLGİLENDİRMELİ</c:v>
                </c:pt>
                <c:pt idx="2">
                  <c:v>DOKTORUMA GÜVENİYORUM BİLGİYE GEREK YOK</c:v>
                </c:pt>
                <c:pt idx="3">
                  <c:v>HAYIR DESTEKLEMİYORUM</c:v>
                </c:pt>
                <c:pt idx="4">
                  <c:v>EVET DESTEKLERİM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</c:v>
                </c:pt>
                <c:pt idx="3">
                  <c:v>4</c:v>
                </c:pt>
                <c:pt idx="4">
                  <c:v>74</c:v>
                </c:pt>
              </c:numCache>
            </c:numRef>
          </c:val>
        </c:ser>
        <c:dLbls>
          <c:showVal val="1"/>
        </c:dLbls>
        <c:overlap val="-25"/>
        <c:axId val="90376064"/>
        <c:axId val="90374528"/>
      </c:barChart>
      <c:valAx>
        <c:axId val="9037452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376064"/>
        <c:crosses val="autoZero"/>
        <c:crossBetween val="between"/>
      </c:valAx>
      <c:catAx>
        <c:axId val="90376064"/>
        <c:scaling>
          <c:orientation val="minMax"/>
        </c:scaling>
        <c:axPos val="l"/>
        <c:majorTickMark val="none"/>
        <c:tickLblPos val="nextTo"/>
        <c:crossAx val="9037452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Sayfa1!$A$2:$A$3</c:f>
              <c:strCache>
                <c:ptCount val="2"/>
                <c:pt idx="0">
                  <c:v>HAYIR BU ÖNCELİK HAKKINDA BİLGİM YOK</c:v>
                </c:pt>
                <c:pt idx="1">
                  <c:v>EVET BU ÖNCELİK HAKKINDA BİLGİM VAR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  <c:overlap val="-25"/>
        <c:axId val="90405888"/>
        <c:axId val="90404352"/>
      </c:barChart>
      <c:valAx>
        <c:axId val="9040435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405888"/>
        <c:crosses val="autoZero"/>
        <c:crossBetween val="between"/>
      </c:valAx>
      <c:catAx>
        <c:axId val="90405888"/>
        <c:scaling>
          <c:orientation val="minMax"/>
        </c:scaling>
        <c:axPos val="l"/>
        <c:majorTickMark val="none"/>
        <c:tickLblPos val="nextTo"/>
        <c:crossAx val="9040435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Sayfa1!$A$2:$A$5</c:f>
              <c:strCache>
                <c:ptCount val="4"/>
                <c:pt idx="0">
                  <c:v>HİÇ FİZİKSEL MUAYENE OLMADIM KONUDAN KOPUĞUM</c:v>
                </c:pt>
                <c:pt idx="1">
                  <c:v>EVET BU KURAL ÇOK GEREKLİ VE UYULUYOR</c:v>
                </c:pt>
                <c:pt idx="2">
                  <c:v>PERDE VE PARAVAN OLMASINA RAĞMEN UYULMUYOR</c:v>
                </c:pt>
                <c:pt idx="3">
                  <c:v>HAYIR BU KURALA UYULMUYOR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2</c:v>
                </c:pt>
                <c:pt idx="1">
                  <c:v>36</c:v>
                </c:pt>
                <c:pt idx="2">
                  <c:v>14</c:v>
                </c:pt>
                <c:pt idx="3">
                  <c:v>38</c:v>
                </c:pt>
              </c:numCache>
            </c:numRef>
          </c:val>
        </c:ser>
        <c:dLbls>
          <c:showVal val="1"/>
        </c:dLbls>
        <c:overlap val="-25"/>
        <c:axId val="90333568"/>
        <c:axId val="90327680"/>
      </c:barChart>
      <c:valAx>
        <c:axId val="903276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333568"/>
        <c:crosses val="autoZero"/>
        <c:crossBetween val="between"/>
      </c:valAx>
      <c:catAx>
        <c:axId val="90333568"/>
        <c:scaling>
          <c:orientation val="minMax"/>
        </c:scaling>
        <c:axPos val="l"/>
        <c:majorTickMark val="none"/>
        <c:tickLblPos val="nextTo"/>
        <c:crossAx val="9032768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HAYIR KULLANAMIYORUM DOKTORUMUN YÜZÜNÜ GÖRDÜĞÜM MÜ VAR </c:v>
                </c:pt>
                <c:pt idx="1">
                  <c:v>EVET KULLANIYORUM BEN BİLİNÇLİ BİR HASTAYIM</c:v>
                </c:pt>
                <c:pt idx="2">
                  <c:v>HAYIR KULLANMIYORUM GEREK DE YOK DOKTORUM EN İYİSİNİ BİLİR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12</c:v>
                </c:pt>
                <c:pt idx="1">
                  <c:v>56</c:v>
                </c:pt>
                <c:pt idx="2">
                  <c:v>22</c:v>
                </c:pt>
              </c:numCache>
            </c:numRef>
          </c:val>
        </c:ser>
        <c:dLbls>
          <c:showVal val="1"/>
        </c:dLbls>
        <c:overlap val="-25"/>
        <c:axId val="90555904"/>
        <c:axId val="90554368"/>
      </c:barChart>
      <c:valAx>
        <c:axId val="9055436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555904"/>
        <c:crosses val="autoZero"/>
        <c:crossBetween val="between"/>
      </c:valAx>
      <c:catAx>
        <c:axId val="90555904"/>
        <c:scaling>
          <c:orientation val="minMax"/>
        </c:scaling>
        <c:axPos val="l"/>
        <c:majorTickMark val="none"/>
        <c:tickLblPos val="nextTo"/>
        <c:crossAx val="90554368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0558349737532806"/>
                  <c:y val="1.6183216176195257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200"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Sayfa1!$A$2:$A$5</c:f>
              <c:strCache>
                <c:ptCount val="4"/>
                <c:pt idx="0">
                  <c:v>İLKOKUL</c:v>
                </c:pt>
                <c:pt idx="1">
                  <c:v>ORTAOKUL</c:v>
                </c:pt>
                <c:pt idx="2">
                  <c:v>LİSE</c:v>
                </c:pt>
                <c:pt idx="3">
                  <c:v>ÜNİVERSİTE</c:v>
                </c:pt>
              </c:strCache>
            </c:strRef>
          </c:cat>
          <c:val>
            <c:numRef>
              <c:f>Sayfa1!$B$2:$B$5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95</c:v>
                </c:pt>
                <c:pt idx="3">
                  <c:v>85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Sayfa1!$A$2:$A$6</c:f>
              <c:strCache>
                <c:ptCount val="5"/>
                <c:pt idx="0">
                  <c:v>HEPSİ</c:v>
                </c:pt>
                <c:pt idx="1">
                  <c:v>AÇIK SÖZLÜLÜK</c:v>
                </c:pt>
                <c:pt idx="2">
                  <c:v>ŞEFKAT</c:v>
                </c:pt>
                <c:pt idx="3">
                  <c:v>SABIR</c:v>
                </c:pt>
                <c:pt idx="4">
                  <c:v>İLGİ</c:v>
                </c:pt>
              </c:strCache>
            </c:strRef>
          </c:cat>
          <c:val>
            <c:numRef>
              <c:f>Sayfa1!$B$2:$B$6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14</c:v>
                </c:pt>
                <c:pt idx="4">
                  <c:v>48</c:v>
                </c:pt>
              </c:numCache>
            </c:numRef>
          </c:val>
        </c:ser>
        <c:dLbls>
          <c:showVal val="1"/>
        </c:dLbls>
        <c:overlap val="-25"/>
        <c:axId val="90454656"/>
        <c:axId val="90453120"/>
      </c:barChart>
      <c:valAx>
        <c:axId val="904531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454656"/>
        <c:crosses val="autoZero"/>
        <c:crossBetween val="between"/>
      </c:valAx>
      <c:catAx>
        <c:axId val="90454656"/>
        <c:scaling>
          <c:orientation val="minMax"/>
        </c:scaling>
        <c:axPos val="l"/>
        <c:majorTickMark val="none"/>
        <c:tickLblPos val="nextTo"/>
        <c:crossAx val="90453120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AİLE PLANLAMASI BENCE GEREKSİZ BİR UYGULAMA</c:v>
                </c:pt>
                <c:pt idx="1">
                  <c:v>EVET YETERİNCE BİLGİM VAR VE KOLAY ULAŞIYORUM</c:v>
                </c:pt>
                <c:pt idx="2">
                  <c:v>HAYIR YETERİNCE BİLGİM YOK NEREYE SORACAĞIMI DA BİLMİYORUM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10</c:v>
                </c:pt>
                <c:pt idx="1">
                  <c:v>46</c:v>
                </c:pt>
                <c:pt idx="2">
                  <c:v>34</c:v>
                </c:pt>
              </c:numCache>
            </c:numRef>
          </c:val>
        </c:ser>
        <c:dLbls>
          <c:showVal val="1"/>
        </c:dLbls>
        <c:gapWidth val="75"/>
        <c:axId val="90648576"/>
        <c:axId val="90638592"/>
      </c:barChart>
      <c:valAx>
        <c:axId val="90638592"/>
        <c:scaling>
          <c:orientation val="minMax"/>
        </c:scaling>
        <c:axPos val="b"/>
        <c:numFmt formatCode="General" sourceLinked="1"/>
        <c:majorTickMark val="none"/>
        <c:tickLblPos val="none"/>
        <c:crossAx val="90648576"/>
        <c:crosses val="autoZero"/>
        <c:crossBetween val="between"/>
      </c:valAx>
      <c:catAx>
        <c:axId val="90648576"/>
        <c:scaling>
          <c:orientation val="minMax"/>
        </c:scaling>
        <c:axPos val="l"/>
        <c:majorTickMark val="none"/>
        <c:tickLblPos val="nextTo"/>
        <c:crossAx val="9063859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5"/>
  <c:chart>
    <c:autoTitleDeleted val="1"/>
    <c:plotArea>
      <c:layout>
        <c:manualLayout>
          <c:layoutTarget val="inner"/>
          <c:xMode val="edge"/>
          <c:yMode val="edge"/>
          <c:x val="0.51373020268456315"/>
          <c:y val="2.9647254965543841E-2"/>
          <c:w val="0.48626979731543846"/>
          <c:h val="0.94070549006891335"/>
        </c:manualLayout>
      </c:layout>
      <c:barChart>
        <c:barDir val="bar"/>
        <c:grouping val="clustered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cat>
            <c:strRef>
              <c:f>Sayfa1!$A$2:$A$4</c:f>
              <c:strCache>
                <c:ptCount val="3"/>
                <c:pt idx="0">
                  <c:v>BİLGİLENDİRİLMEK İSTERİM FAKAT TARAFTAR DEĞİLİM</c:v>
                </c:pt>
                <c:pt idx="1">
                  <c:v>HAYIR HERHANGİ BİR BİLGİLENDİRMEYE İHTİYACIM YOK TARAFTAR DEĞİLİM</c:v>
                </c:pt>
                <c:pt idx="2">
                  <c:v>EVET BİLGİLENDİRİLMEK İSTERİM VE TARAFTARIM</c:v>
                </c:pt>
              </c:strCache>
            </c:strRef>
          </c:cat>
          <c:val>
            <c:numRef>
              <c:f>Sayfa1!$B$2:$B$4</c:f>
              <c:numCache>
                <c:formatCode>General</c:formatCode>
                <c:ptCount val="3"/>
                <c:pt idx="0">
                  <c:v>20</c:v>
                </c:pt>
                <c:pt idx="1">
                  <c:v>12</c:v>
                </c:pt>
                <c:pt idx="2">
                  <c:v>58</c:v>
                </c:pt>
              </c:numCache>
            </c:numRef>
          </c:val>
        </c:ser>
        <c:dLbls>
          <c:showVal val="1"/>
        </c:dLbls>
        <c:overlap val="-25"/>
        <c:axId val="90592384"/>
        <c:axId val="90590592"/>
      </c:barChart>
      <c:valAx>
        <c:axId val="9059059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90592384"/>
        <c:crosses val="autoZero"/>
        <c:crossBetween val="between"/>
      </c:valAx>
      <c:catAx>
        <c:axId val="90592384"/>
        <c:scaling>
          <c:orientation val="minMax"/>
        </c:scaling>
        <c:axPos val="l"/>
        <c:majorTickMark val="none"/>
        <c:tickLblPos val="nextTo"/>
        <c:crossAx val="90590592"/>
        <c:crosses val="autoZero"/>
        <c:auto val="1"/>
        <c:lblAlgn val="ctr"/>
        <c:lblOffset val="100"/>
      </c:catAx>
    </c:plotArea>
    <c:plotVisOnly val="1"/>
  </c:chart>
  <c:txPr>
    <a:bodyPr/>
    <a:lstStyle/>
    <a:p>
      <a:pPr>
        <a:defRPr sz="1000">
          <a:latin typeface="Arial Black" pitchFamily="34" charset="0"/>
        </a:defRPr>
      </a:pPr>
      <a:endParaRPr lang="tr-T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YANLIŞ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23</c:v>
                </c:pt>
                <c:pt idx="1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20</c:v>
                </c:pt>
                <c:pt idx="1">
                  <c:v>22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34</c:v>
                </c:pt>
                <c:pt idx="1">
                  <c:v>11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28</c:v>
                </c:pt>
                <c:pt idx="1">
                  <c:v>17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26</c:v>
                </c:pt>
                <c:pt idx="1">
                  <c:v>19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12</c:v>
                </c:pt>
                <c:pt idx="1">
                  <c:v>33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Sayfa1!$A$2:$A$3</c:f>
              <c:strCache>
                <c:ptCount val="2"/>
                <c:pt idx="0">
                  <c:v>DOGRU</c:v>
                </c:pt>
                <c:pt idx="1">
                  <c:v>YANLİS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14</c:v>
                </c:pt>
                <c:pt idx="1">
                  <c:v>31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tr-T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1DB23C-F283-4D63-811B-94D3591A8DA1}" type="datetimeFigureOut">
              <a:rPr lang="tr-TR" smtClean="0"/>
              <a:pPr/>
              <a:t>24.01.2011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F2770B-2F4E-47B5-8ACF-C9D83979EA7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rman\Music\BearShare\cCc%20dedeler%20cCc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648072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GRUP </a:t>
            </a:r>
            <a:r>
              <a:rPr lang="tr-TR" sz="3600" dirty="0" smtClean="0">
                <a:solidFill>
                  <a:schemeClr val="accent3"/>
                </a:solidFill>
                <a:latin typeface="Gill Sans Ultra Bold" pitchFamily="34" charset="0"/>
                <a:cs typeface="Browallia New" pitchFamily="34" charset="-34"/>
              </a:rPr>
              <a:t>H     LLEDERİZ</a:t>
            </a:r>
            <a:endParaRPr lang="tr-TR" sz="3600" dirty="0">
              <a:solidFill>
                <a:schemeClr val="accent3"/>
              </a:solidFill>
              <a:latin typeface="Gill Sans Ultra Bold" pitchFamily="34" charset="0"/>
              <a:cs typeface="Browallia New" pitchFamily="34" charset="-34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148064" y="1052736"/>
            <a:ext cx="3672408" cy="4968552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sz="2000" dirty="0" smtClean="0">
                <a:solidFill>
                  <a:schemeClr val="accent3"/>
                </a:solidFill>
                <a:latin typeface="Arial Black" pitchFamily="34" charset="0"/>
              </a:rPr>
              <a:t>Prof. Dr. SİBEL GÜNDEŞ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                      &amp;</a:t>
            </a:r>
          </a:p>
          <a:p>
            <a:r>
              <a:rPr lang="tr-TR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M.Fatih</a:t>
            </a:r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ÖZSARAY </a:t>
            </a:r>
            <a:r>
              <a:rPr lang="tr-TR" sz="14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(başkan)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C.Erman AYTEKİN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S.</a:t>
            </a:r>
            <a:r>
              <a:rPr lang="tr-TR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Aycan</a:t>
            </a:r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ALKAN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Ali Özcan ÇAKIR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Semih SERHATLIOĞLU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Faruk TEMEZ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A.Çiğdem YALÇIN</a:t>
            </a:r>
          </a:p>
          <a:p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Bilal YILMAZ</a:t>
            </a:r>
          </a:p>
          <a:p>
            <a:r>
              <a:rPr lang="tr-TR" sz="2000" dirty="0" err="1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G.Büşra</a:t>
            </a:r>
            <a:r>
              <a:rPr lang="tr-TR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İNANÇ</a:t>
            </a:r>
          </a:p>
          <a:p>
            <a:endParaRPr lang="tr-TR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endParaRPr lang="tr-TR" sz="20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en-son-babalar-duy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844824"/>
            <a:ext cx="4181475" cy="344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Resim" descr="50254_108588749194295_396849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16632"/>
            <a:ext cx="1701800" cy="1701800"/>
          </a:xfrm>
          <a:prstGeom prst="rect">
            <a:avLst/>
          </a:prstGeom>
        </p:spPr>
      </p:pic>
      <p:pic>
        <p:nvPicPr>
          <p:cNvPr id="6" name="5 Resim" descr="anarc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16632"/>
            <a:ext cx="857250" cy="857250"/>
          </a:xfrm>
          <a:prstGeom prst="rect">
            <a:avLst/>
          </a:prstGeom>
        </p:spPr>
      </p:pic>
      <p:pic>
        <p:nvPicPr>
          <p:cNvPr id="7" name="cCc dedeler cC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5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-) KİŞİNİN TIBBİ ARAŞTIRMALARDA KULLANILABİLMESİ İÇİN KENDİ İZNİNİN ALINMASI YETERLİDİR.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95536" y="260648"/>
            <a:ext cx="799288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 Black" pitchFamily="34" charset="0"/>
              </a:rPr>
              <a:t>3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-) TIBBİ ARAŞTIRMALARDA RIZA , YAZILI ŞEKİL ŞARTINA TABİDİR.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1"/>
                </a:solidFill>
                <a:latin typeface="Arial Black" pitchFamily="34" charset="0"/>
              </a:rPr>
              <a:t>DOĞRU</a:t>
            </a:r>
          </a:p>
        </p:txBody>
      </p:sp>
      <p:graphicFrame>
        <p:nvGraphicFramePr>
          <p:cNvPr id="4" name="3 Grafik"/>
          <p:cNvGraphicFramePr/>
          <p:nvPr/>
        </p:nvGraphicFramePr>
        <p:xfrm>
          <a:off x="1331640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 Black" pitchFamily="34" charset="0"/>
              </a:rPr>
              <a:t>4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-) TEDAVİ KONUSUNDAKİ RIZANIN MÜDAHALE BAŞLADIKTAN SONRA GERİ ALINMASI, ANCAK TIBBİ YÖNDEN SAKINCA BULUNMAMASI ŞARTINA BAĞLIDIR.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1"/>
                </a:solidFill>
                <a:latin typeface="Arial Black" pitchFamily="34" charset="0"/>
              </a:rPr>
              <a:t>DOĞRU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5-) EVVELCE TECRÜBE EDİLMEMİŞ BİR TIBBİ TEDAVİ VE MÜDAHALE USULÜ HASTA İZNİYLE UYGULANABİLİR</a:t>
            </a:r>
          </a:p>
          <a:p>
            <a:endParaRPr lang="tr-TR" sz="2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6-)İLGİLİNİN RIZASI MEVCUTSA BAKANLIK TARAFINDAN TESPİT EDİLMEMİŞ İLAÇLAR VE ARAÇLAR AİLE PLANLAMASINDA KULLANILABİLİR.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7-) TIBBİ AFET GİBİ OLAĞANÜSTÜ HALLERDE KİŞİ SAĞLIK HİZMETİNDEN,KORUYUCU HİZMETLERDEN BULUNDUĞU YERDE FAYDALANAMAZ.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8-) HASTAYI TELKİN İÇİN HASTA İSTEĞİYLE GELEN DİN GÖREVLİSİ,HASTANIN DİNİ İNANÇLARI DOĞRULTUSUNDA HASTANIN TEDAVİSİNE MÜDAHALE EDEBİLİR.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9-) HER BİREY KENDİ KİŞİSEL İHTİYAÇLARINA GÖRE TEŞHİS VE TEDAVİ PROGRAMINI YÖNLENDİRME HAKKINA SAHİPTİR.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DOĞRU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10-) TEDAVİSİ OLMAYAN BİR TEŞHİS HASTADAN SORUMLU HEMŞİRELERCE DE TAM BİR İHTİYAT İÇİNDE HASTAYA HİSSETTİRİLEBİLİR VEYA BİLDİRİLEBİLİR.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YANLIŞ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2204864"/>
          <a:ext cx="6168008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HASTA HAKLARI İLE İLGİLİ NEREDEN VE NASIL BİLGİ ALABİLİRSİNİZ DİYE SORDUK</a:t>
            </a:r>
            <a:endParaRPr lang="tr-TR" sz="20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Resim" descr="IMGP92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24744"/>
            <a:ext cx="3048000" cy="203708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83568" y="188640"/>
            <a:ext cx="748883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                                        </a:t>
            </a:r>
            <a:r>
              <a:rPr lang="tr-TR" sz="5400" dirty="0" smtClean="0">
                <a:solidFill>
                  <a:schemeClr val="bg1"/>
                </a:solidFill>
                <a:latin typeface="Arial Black" pitchFamily="34" charset="0"/>
                <a:cs typeface="Aharoni" pitchFamily="2" charset="-79"/>
              </a:rPr>
              <a:t>AMAÇ</a:t>
            </a:r>
            <a:endParaRPr lang="tr-TR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1259632" y="177281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GELECEĞİN HEKİMLERİ OLARAK BİZLER;</a:t>
            </a:r>
          </a:p>
          <a:p>
            <a:endParaRPr lang="tr-TR" sz="2400" dirty="0" smtClean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tr-TR" sz="2400" dirty="0" smtClean="0">
                <a:latin typeface="Arial Black" pitchFamily="34" charset="0"/>
                <a:cs typeface="Aharoni" pitchFamily="2" charset="-79"/>
              </a:rPr>
              <a:t>HASTA HAKLARI </a:t>
            </a:r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  <a:cs typeface="Aharoni" pitchFamily="2" charset="-79"/>
              </a:rPr>
              <a:t>KONUSUNDA TOPLUMUMUZUN NE KADAR BİLİNÇLİ OLDUĞUNU ÖLÇMEYE ÇALIŞTIK.</a:t>
            </a:r>
            <a:endParaRPr lang="tr-TR" sz="2400" dirty="0">
              <a:solidFill>
                <a:srgbClr val="C0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3 Sağ Ok"/>
          <p:cNvSpPr/>
          <p:nvPr/>
        </p:nvSpPr>
        <p:spPr>
          <a:xfrm>
            <a:off x="251520" y="1844824"/>
            <a:ext cx="978408" cy="4846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4 Resim" descr="hasta-hakl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671499"/>
            <a:ext cx="2642250" cy="3186501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HASTALARIN SEVK İŞLEMLERİ İÇİN KİMLERİN ONAYINA İHTİYAÇ DUYULUR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ÖTENAZİ NEDİR ? ÖTENAZİ HAKKINI SAVUNUYOR MUSUNUZ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395536" y="1340768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Resim" descr="otenaz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052736"/>
            <a:ext cx="3429000" cy="2443163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HER HASTA DOKTORU HAKKINDA BİLGİ ALMA HAKKINA SAHİPTİR. SİZ DE BİLGİ ALMA AMACI İLE HER HASTANEDE BİR BİRİMİN KURULMASINI DESTEKLER MİSİNİZ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700808"/>
          <a:ext cx="6168008" cy="4496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HASTANE VE POLİKLİNİKLERDE OLAN KİMSELERDE TEDAVİ ÖNCELİĞİ İLE İLGİLİ BİR BİLGİNİZ VAR MI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POLİKLİNİK HASTALARININ, FİZİK MUAYENESİNİN ODADA PERDE VEYA PARAVAN İLE AYRILMIŞ BİR BÖLMEDE YAPILMASI GEREKİR. BU KURALA UYULDUĞUNU DÜŞÜNÜYOR MUSUNUZ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628800"/>
          <a:ext cx="6168008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DOKTORUNUZ HASTALIĞINIZ VE TEDAVİ BİÇİMLERİ KONUSUNDA SİZİ BİLGİLENDİRMELİDİR. BU BİLGİLENDİRME HAKKINI KULLANIYOR MUSUNUZ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DOKTORLARDA GÖRMENİZ GEREKEN ÖZELLİKLERDEN HANGİLERİNİ GÖREMEMEKTEN YAKINIYORSUNUZ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628800"/>
          <a:ext cx="6168008" cy="4568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AİLE PLANLAMASI HİZMETLERİNE ULAŞABİLİYOR MUSUNUZ ? BU KONUDA YETERİNCE BİLGİLENDİRİLDİĞİNİZİ DÜŞÜNÜYOR MUSUNUZ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ORGAN BAĞIŞI HAKKINDA BİLGİLENDİRİLMEK İSTER MİSİNİZ ? ORGAN BAĞIŞINA TARAFTAR MISINIZ ?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331640" y="1484784"/>
          <a:ext cx="6168008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orgaan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429000"/>
            <a:ext cx="2133600" cy="18288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sab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836712"/>
            <a:ext cx="5429250" cy="4572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476672"/>
            <a:ext cx="727280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  </a:t>
            </a:r>
            <a:r>
              <a:rPr lang="tr-TR" sz="5400" dirty="0" smtClean="0">
                <a:solidFill>
                  <a:schemeClr val="bg1"/>
                </a:solidFill>
                <a:latin typeface="Arial Black" pitchFamily="34" charset="0"/>
              </a:rPr>
              <a:t>YÖNTEM</a:t>
            </a:r>
            <a:endParaRPr lang="tr-TR" sz="5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899592" y="2204864"/>
            <a:ext cx="7056784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-Tanımlayıcı</a:t>
            </a:r>
          </a:p>
          <a:p>
            <a:pPr>
              <a:buFontTx/>
              <a:buChar char="-"/>
            </a:pPr>
            <a:endParaRPr lang="tr-TR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Kişilerle soru-cevap şeklinde geçen </a:t>
            </a:r>
          </a:p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 anket çalışması </a:t>
            </a:r>
          </a:p>
          <a:p>
            <a:endParaRPr lang="tr-TR" sz="24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-KATILIMCILAR: </a:t>
            </a:r>
          </a:p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Toplumun her </a:t>
            </a:r>
          </a:p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kesiminden insanlar</a:t>
            </a:r>
          </a:p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           90 kişi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260648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solidFill>
                  <a:srgbClr val="C00000"/>
                </a:solidFill>
                <a:latin typeface="Arial Black" pitchFamily="34" charset="0"/>
              </a:rPr>
              <a:t>BİZİ DİNLEDİĞİNİZ İÇİN TEŞEKKÜR EDERİZ….</a:t>
            </a:r>
            <a:endParaRPr lang="tr-TR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60648"/>
            <a:ext cx="7920880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Black" pitchFamily="34" charset="0"/>
              </a:rPr>
              <a:t>ARAŞTIRMAYA KATILAN İNSANLARIN </a:t>
            </a:r>
            <a:r>
              <a:rPr lang="tr-TR" sz="3200" dirty="0" smtClean="0">
                <a:solidFill>
                  <a:schemeClr val="bg1"/>
                </a:solidFill>
                <a:latin typeface="Arial Black" pitchFamily="34" charset="0"/>
              </a:rPr>
              <a:t>CİNSİYET DAĞILIMI</a:t>
            </a:r>
          </a:p>
        </p:txBody>
      </p:sp>
      <p:graphicFrame>
        <p:nvGraphicFramePr>
          <p:cNvPr id="3" name="2 Grafik"/>
          <p:cNvGraphicFramePr/>
          <p:nvPr/>
        </p:nvGraphicFramePr>
        <p:xfrm>
          <a:off x="1524000" y="1556792"/>
          <a:ext cx="6096000" cy="390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3 Resim" descr="nihat-doğan-ın-yeni-tarzı_37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437112"/>
            <a:ext cx="2857500" cy="2143125"/>
          </a:xfrm>
          <a:prstGeom prst="rect">
            <a:avLst/>
          </a:prstGeom>
        </p:spPr>
      </p:pic>
      <p:pic>
        <p:nvPicPr>
          <p:cNvPr id="5" name="4 Resim" descr="b-467506-demet_akalın_makyajsı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221088"/>
            <a:ext cx="3438525" cy="23812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 uiExpand="1">
        <p:bldSub>
          <a:bldChart bld="category" animBg="0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332656"/>
            <a:ext cx="777686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Black" pitchFamily="34" charset="0"/>
              </a:rPr>
              <a:t>ARAŞTIRMAYA KATILAN İNSANLARIN</a:t>
            </a:r>
            <a:r>
              <a:rPr lang="tr-TR" sz="3200" dirty="0" smtClean="0">
                <a:solidFill>
                  <a:schemeClr val="bg1"/>
                </a:solidFill>
                <a:latin typeface="Arial Black" pitchFamily="34" charset="0"/>
              </a:rPr>
              <a:t> YAŞ DAĞILIMI</a:t>
            </a:r>
            <a:endParaRPr lang="tr-T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39552" y="1772816"/>
            <a:ext cx="309251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15-25 yaş arası == </a:t>
            </a:r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%33</a:t>
            </a:r>
          </a:p>
        </p:txBody>
      </p:sp>
      <p:sp>
        <p:nvSpPr>
          <p:cNvPr id="8" name="7 Dikdörtgen"/>
          <p:cNvSpPr/>
          <p:nvPr/>
        </p:nvSpPr>
        <p:spPr>
          <a:xfrm>
            <a:off x="4499992" y="1772816"/>
            <a:ext cx="309251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25-40 yaş arası == </a:t>
            </a:r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%29</a:t>
            </a:r>
            <a:endParaRPr lang="tr-TR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395536" y="4293096"/>
            <a:ext cx="309251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40-55 yaş arası == </a:t>
            </a:r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%29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4499992" y="4293096"/>
            <a:ext cx="2945486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Arial Black" pitchFamily="34" charset="0"/>
              </a:rPr>
              <a:t>55 ve üstü         == </a:t>
            </a:r>
            <a:r>
              <a:rPr lang="tr-TR" dirty="0" smtClean="0">
                <a:solidFill>
                  <a:srgbClr val="C00000"/>
                </a:solidFill>
                <a:latin typeface="Arial Black" pitchFamily="34" charset="0"/>
              </a:rPr>
              <a:t>%9</a:t>
            </a:r>
          </a:p>
        </p:txBody>
      </p:sp>
      <p:pic>
        <p:nvPicPr>
          <p:cNvPr id="11" name="10 Resim" descr="7230_20090330002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5" y="2276872"/>
            <a:ext cx="1188000" cy="1900800"/>
          </a:xfrm>
          <a:prstGeom prst="rect">
            <a:avLst/>
          </a:prstGeom>
        </p:spPr>
      </p:pic>
      <p:pic>
        <p:nvPicPr>
          <p:cNvPr id="12" name="11 Resim" descr="ibrahim_uzme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348880"/>
            <a:ext cx="1774508" cy="1774508"/>
          </a:xfrm>
          <a:prstGeom prst="rect">
            <a:avLst/>
          </a:prstGeom>
        </p:spPr>
      </p:pic>
      <p:pic>
        <p:nvPicPr>
          <p:cNvPr id="13" name="12 Resim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869160"/>
            <a:ext cx="2466975" cy="1847850"/>
          </a:xfrm>
          <a:prstGeom prst="rect">
            <a:avLst/>
          </a:prstGeom>
        </p:spPr>
      </p:pic>
      <p:pic>
        <p:nvPicPr>
          <p:cNvPr id="14" name="13 Resim" descr="ibrahim+erk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3" y="4722878"/>
            <a:ext cx="2062886" cy="2049719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332656"/>
            <a:ext cx="777686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Black" pitchFamily="34" charset="0"/>
              </a:rPr>
              <a:t>ARAŞTIRMAYA KATILAN İNSANLARIN</a:t>
            </a:r>
            <a:r>
              <a:rPr lang="tr-TR" sz="3200" dirty="0" smtClean="0">
                <a:latin typeface="Arial Black" pitchFamily="34" charset="0"/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latin typeface="Arial Black" pitchFamily="34" charset="0"/>
              </a:rPr>
              <a:t>EĞİTİM DURUMLARI</a:t>
            </a:r>
            <a:endParaRPr lang="tr-T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4" name="3 Grafik"/>
          <p:cNvGraphicFramePr/>
          <p:nvPr/>
        </p:nvGraphicFramePr>
        <p:xfrm>
          <a:off x="2699792" y="1556792"/>
          <a:ext cx="6096000" cy="3760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4 Resim" descr="cenneti-1-puanla-kaçırdım-panpa_93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429000"/>
            <a:ext cx="4429887" cy="332241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00000"/>
                </a:solidFill>
                <a:latin typeface="Arial Black" pitchFamily="34" charset="0"/>
              </a:rPr>
              <a:t>HASTA HAKLARININ TANIMI NEDİR ?</a:t>
            </a:r>
            <a:endParaRPr lang="tr-TR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395536" y="908720"/>
            <a:ext cx="792088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BİR SAĞLIK KURULUŞUNA, SAĞLIK HİZMETİ ALMAK İÇİN BAŞVURDUĞUNUZDAKİ </a:t>
            </a:r>
            <a:r>
              <a:rPr lang="tr-TR" sz="2000" dirty="0" smtClean="0">
                <a:solidFill>
                  <a:srgbClr val="C00000"/>
                </a:solidFill>
                <a:latin typeface="Arial Black" pitchFamily="34" charset="0"/>
              </a:rPr>
              <a:t>HAKLARINIZDIR</a:t>
            </a:r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95536" y="1988840"/>
            <a:ext cx="792088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00000"/>
                </a:solidFill>
                <a:latin typeface="Arial Black" pitchFamily="34" charset="0"/>
              </a:rPr>
              <a:t>EN TEMEL HASTA HAKLARIMIZ ŞUNLARDIR</a:t>
            </a:r>
            <a:endParaRPr lang="tr-TR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95536" y="2708920"/>
            <a:ext cx="792088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Hizmetten genel olarak faydalanma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Bilgilendirme ve bilgi isteme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Sağlık kuruluşunu ve personelini, seçme ve değiştirme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Mahremiyet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Reddetme, durdurma ve rıza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Güvenlik 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Dini vecibeleri yerine getirebilme 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İnsani değerlere saygı gösterilmesi, saygınlık görme ve rahatlık</a:t>
            </a: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Ziyaret ve refakatçi bulundurma</a:t>
            </a:r>
            <a:endParaRPr lang="tr-TR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tr-TR" b="1" dirty="0" smtClean="0">
                <a:solidFill>
                  <a:schemeClr val="bg1"/>
                </a:solidFill>
              </a:rPr>
              <a:t>Müracaat, şikayet ve dava hakkı</a:t>
            </a:r>
          </a:p>
          <a:p>
            <a:pPr marL="342900" indent="-342900">
              <a:buAutoNum type="arabicParenR"/>
            </a:pPr>
            <a:endParaRPr lang="tr-TR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build="p" animBg="1" advAuto="150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332656"/>
            <a:ext cx="8064896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  <a:latin typeface="Arial Black" pitchFamily="34" charset="0"/>
              </a:rPr>
              <a:t>ŞİMDİ ANKET SONUÇLARIMIZA GÖZ ATALIM </a:t>
            </a:r>
            <a:endParaRPr lang="tr-TR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5 Resim" descr="besikt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3571875" cy="47625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5536" y="260648"/>
            <a:ext cx="799288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1-) Hastalığın seyrinin ve sonucunun vahim görünmesi halinde teşhis saklanabilir.</a:t>
            </a:r>
          </a:p>
          <a:p>
            <a:endParaRPr lang="tr-TR" sz="2000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tr-TR" sz="2000" dirty="0" smtClean="0">
                <a:solidFill>
                  <a:schemeClr val="bg1"/>
                </a:solidFill>
                <a:latin typeface="Arial Black" pitchFamily="34" charset="0"/>
              </a:rPr>
              <a:t>CEVAP : </a:t>
            </a: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DOĞRU</a:t>
            </a:r>
          </a:p>
        </p:txBody>
      </p:sp>
      <p:graphicFrame>
        <p:nvGraphicFramePr>
          <p:cNvPr id="5" name="4 Grafik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509</Words>
  <Application>Microsoft Office PowerPoint</Application>
  <PresentationFormat>Ekran Gösterisi (4:3)</PresentationFormat>
  <Paragraphs>93</Paragraphs>
  <Slides>30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Cumba</vt:lpstr>
      <vt:lpstr>GRUP H     LLEDERİZ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erman</dc:creator>
  <cp:lastModifiedBy>erman</cp:lastModifiedBy>
  <cp:revision>106</cp:revision>
  <dcterms:created xsi:type="dcterms:W3CDTF">2011-01-18T19:26:08Z</dcterms:created>
  <dcterms:modified xsi:type="dcterms:W3CDTF">2011-01-24T16:39:25Z</dcterms:modified>
</cp:coreProperties>
</file>