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55"/>
  </p:notesMasterIdLst>
  <p:sldIdLst>
    <p:sldId id="288" r:id="rId2"/>
    <p:sldId id="257" r:id="rId3"/>
    <p:sldId id="290" r:id="rId4"/>
    <p:sldId id="256" r:id="rId5"/>
    <p:sldId id="258" r:id="rId6"/>
    <p:sldId id="259" r:id="rId7"/>
    <p:sldId id="312" r:id="rId8"/>
    <p:sldId id="260" r:id="rId9"/>
    <p:sldId id="261" r:id="rId10"/>
    <p:sldId id="262" r:id="rId11"/>
    <p:sldId id="263" r:id="rId12"/>
    <p:sldId id="289" r:id="rId13"/>
    <p:sldId id="291" r:id="rId14"/>
    <p:sldId id="264" r:id="rId15"/>
    <p:sldId id="313" r:id="rId16"/>
    <p:sldId id="296" r:id="rId17"/>
    <p:sldId id="297" r:id="rId18"/>
    <p:sldId id="279" r:id="rId19"/>
    <p:sldId id="295" r:id="rId20"/>
    <p:sldId id="285" r:id="rId21"/>
    <p:sldId id="280" r:id="rId22"/>
    <p:sldId id="281" r:id="rId23"/>
    <p:sldId id="293" r:id="rId24"/>
    <p:sldId id="282" r:id="rId25"/>
    <p:sldId id="286" r:id="rId26"/>
    <p:sldId id="283" r:id="rId27"/>
    <p:sldId id="287" r:id="rId28"/>
    <p:sldId id="284" r:id="rId29"/>
    <p:sldId id="294" r:id="rId30"/>
    <p:sldId id="265" r:id="rId31"/>
    <p:sldId id="307" r:id="rId32"/>
    <p:sldId id="271" r:id="rId33"/>
    <p:sldId id="268" r:id="rId34"/>
    <p:sldId id="270" r:id="rId35"/>
    <p:sldId id="304" r:id="rId36"/>
    <p:sldId id="305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98" r:id="rId45"/>
    <p:sldId id="299" r:id="rId46"/>
    <p:sldId id="300" r:id="rId47"/>
    <p:sldId id="301" r:id="rId48"/>
    <p:sldId id="302" r:id="rId49"/>
    <p:sldId id="308" r:id="rId50"/>
    <p:sldId id="309" r:id="rId51"/>
    <p:sldId id="310" r:id="rId52"/>
    <p:sldId id="311" r:id="rId53"/>
    <p:sldId id="306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dup\grafik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Yeterli ve Dengeli Beslendiğinizi Düşünüyor musunuz?</c:v>
                </c:pt>
              </c:strCache>
            </c:strRef>
          </c:tx>
          <c:explosion val="25"/>
          <c:dLbls>
            <c:numFmt formatCode="0.0%" sourceLinked="0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64</c:v>
                </c:pt>
                <c:pt idx="1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[grafikler.xlsx]Sheet1!$A$19</c:f>
              <c:strCache>
                <c:ptCount val="1"/>
                <c:pt idx="0">
                  <c:v>Et</c:v>
                </c:pt>
              </c:strCache>
            </c:strRef>
          </c:tx>
          <c:dLbls>
            <c:showVal val="1"/>
            <c:showLeaderLines val="1"/>
          </c:dLbls>
          <c:cat>
            <c:strRef>
              <c:f>[grafikler.xlsx]Sheet1!$B$18:$H$18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[grafikler.xlsx]Sheet1!$B$19:$H$19</c:f>
              <c:numCache>
                <c:formatCode>General</c:formatCode>
                <c:ptCount val="7"/>
                <c:pt idx="0">
                  <c:v>11</c:v>
                </c:pt>
                <c:pt idx="1">
                  <c:v>27</c:v>
                </c:pt>
                <c:pt idx="2">
                  <c:v>25</c:v>
                </c:pt>
                <c:pt idx="3">
                  <c:v>3</c:v>
                </c:pt>
                <c:pt idx="4">
                  <c:v>7</c:v>
                </c:pt>
                <c:pt idx="5">
                  <c:v>68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[grafikler.xlsx]Sheet1!$A$20</c:f>
              <c:strCache>
                <c:ptCount val="1"/>
                <c:pt idx="0">
                  <c:v>Yumurta</c:v>
                </c:pt>
              </c:strCache>
            </c:strRef>
          </c:tx>
          <c:cat>
            <c:strRef>
              <c:f>[grafikler.xlsx]Sheet1!$B$18:$H$18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[grafikler.xlsx]Sheet1!$B$20:$H$20</c:f>
              <c:numCache>
                <c:formatCode>General</c:formatCode>
                <c:ptCount val="7"/>
                <c:pt idx="0">
                  <c:v>28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  <c:pt idx="4">
                  <c:v>7</c:v>
                </c:pt>
                <c:pt idx="5">
                  <c:v>65</c:v>
                </c:pt>
                <c:pt idx="6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Sheet1!$A$19</c:f>
              <c:strCache>
                <c:ptCount val="1"/>
                <c:pt idx="0">
                  <c:v>Yumurta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Sheet1!$B$19:$H$19</c:f>
              <c:numCache>
                <c:formatCode>General</c:formatCode>
                <c:ptCount val="7"/>
                <c:pt idx="0">
                  <c:v>28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  <c:pt idx="4">
                  <c:v>7</c:v>
                </c:pt>
                <c:pt idx="5">
                  <c:v>65</c:v>
                </c:pt>
                <c:pt idx="6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Sheet1!$A$30</c:f>
              <c:strCache>
                <c:ptCount val="1"/>
                <c:pt idx="0">
                  <c:v>Pizza</c:v>
                </c:pt>
              </c:strCache>
            </c:strRef>
          </c:tx>
          <c:cat>
            <c:strRef>
              <c:f>Sheet1!$B$29:$H$29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Sheet1!$B$30:$H$30</c:f>
              <c:numCache>
                <c:formatCode>General</c:formatCode>
                <c:ptCount val="7"/>
                <c:pt idx="0">
                  <c:v>1</c:v>
                </c:pt>
                <c:pt idx="1">
                  <c:v>11</c:v>
                </c:pt>
                <c:pt idx="2">
                  <c:v>18</c:v>
                </c:pt>
                <c:pt idx="3">
                  <c:v>26</c:v>
                </c:pt>
                <c:pt idx="4">
                  <c:v>17</c:v>
                </c:pt>
                <c:pt idx="5">
                  <c:v>19</c:v>
                </c:pt>
                <c:pt idx="6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Hamburger</c:v>
                </c:pt>
              </c:strCache>
            </c:strRef>
          </c:tx>
          <c:cat>
            <c:strRef>
              <c:f>Sheet1!$B$29:$H$29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Sheet1!$B$31:$H$31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25</c:v>
                </c:pt>
                <c:pt idx="4">
                  <c:v>16</c:v>
                </c:pt>
                <c:pt idx="5">
                  <c:v>10</c:v>
                </c:pt>
                <c:pt idx="6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Sandviç</c:v>
                </c:pt>
              </c:strCache>
            </c:strRef>
          </c:tx>
          <c:cat>
            <c:strRef>
              <c:f>Sheet1!$B$29:$H$29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Sheet1!$B$32:$H$32</c:f>
              <c:numCache>
                <c:formatCode>General</c:formatCode>
                <c:ptCount val="7"/>
                <c:pt idx="0">
                  <c:v>4</c:v>
                </c:pt>
                <c:pt idx="1">
                  <c:v>16</c:v>
                </c:pt>
                <c:pt idx="2">
                  <c:v>17</c:v>
                </c:pt>
                <c:pt idx="3">
                  <c:v>20</c:v>
                </c:pt>
                <c:pt idx="4">
                  <c:v>16</c:v>
                </c:pt>
                <c:pt idx="5">
                  <c:v>31</c:v>
                </c:pt>
                <c:pt idx="6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Mısır Gevreği</c:v>
                </c:pt>
              </c:strCache>
            </c:strRef>
          </c:tx>
          <c:cat>
            <c:strRef>
              <c:f>Sheet1!$B$29:$H$29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Sheet1!$B$33:$H$33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14</c:v>
                </c:pt>
                <c:pt idx="3">
                  <c:v>16</c:v>
                </c:pt>
                <c:pt idx="4">
                  <c:v>22</c:v>
                </c:pt>
                <c:pt idx="5">
                  <c:v>31</c:v>
                </c:pt>
                <c:pt idx="6">
                  <c:v>40</c:v>
                </c:pt>
              </c:numCache>
            </c:numRef>
          </c:val>
        </c:ser>
        <c:ser>
          <c:idx val="4"/>
          <c:order val="4"/>
          <c:tx>
            <c:strRef>
              <c:f>Sheet1!$A$34</c:f>
              <c:strCache>
                <c:ptCount val="1"/>
                <c:pt idx="0">
                  <c:v>Ketçap/Mayonez</c:v>
                </c:pt>
              </c:strCache>
            </c:strRef>
          </c:tx>
          <c:cat>
            <c:strRef>
              <c:f>Sheet1!$B$29:$H$29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Sheet1!$B$34:$H$34</c:f>
              <c:numCache>
                <c:formatCode>General</c:formatCode>
                <c:ptCount val="7"/>
                <c:pt idx="0">
                  <c:v>7</c:v>
                </c:pt>
                <c:pt idx="1">
                  <c:v>17</c:v>
                </c:pt>
                <c:pt idx="2">
                  <c:v>16</c:v>
                </c:pt>
                <c:pt idx="3">
                  <c:v>11</c:v>
                </c:pt>
                <c:pt idx="4">
                  <c:v>22</c:v>
                </c:pt>
                <c:pt idx="5">
                  <c:v>20</c:v>
                </c:pt>
                <c:pt idx="6">
                  <c:v>49</c:v>
                </c:pt>
              </c:numCache>
            </c:numRef>
          </c:val>
        </c:ser>
        <c:axId val="54590848"/>
        <c:axId val="54731904"/>
      </c:barChart>
      <c:catAx>
        <c:axId val="54590848"/>
        <c:scaling>
          <c:orientation val="minMax"/>
        </c:scaling>
        <c:axPos val="b"/>
        <c:tickLblPos val="nextTo"/>
        <c:crossAx val="54731904"/>
        <c:crosses val="autoZero"/>
        <c:auto val="1"/>
        <c:lblAlgn val="ctr"/>
        <c:lblOffset val="100"/>
      </c:catAx>
      <c:valAx>
        <c:axId val="54731904"/>
        <c:scaling>
          <c:orientation val="minMax"/>
        </c:scaling>
        <c:axPos val="l"/>
        <c:majorGridlines/>
        <c:numFmt formatCode="General" sourceLinked="1"/>
        <c:tickLblPos val="nextTo"/>
        <c:crossAx val="545908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Sheet1!$A$54</c:f>
              <c:strCache>
                <c:ptCount val="1"/>
                <c:pt idx="0">
                  <c:v>Unlu Tatlılar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Sheet1!$B$54:$H$54</c:f>
              <c:numCache>
                <c:formatCode>General</c:formatCode>
                <c:ptCount val="7"/>
                <c:pt idx="0">
                  <c:v>3</c:v>
                </c:pt>
                <c:pt idx="1">
                  <c:v>19</c:v>
                </c:pt>
                <c:pt idx="2">
                  <c:v>25</c:v>
                </c:pt>
                <c:pt idx="3">
                  <c:v>12</c:v>
                </c:pt>
                <c:pt idx="4">
                  <c:v>13</c:v>
                </c:pt>
                <c:pt idx="5">
                  <c:v>40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Sheet1!$A$55</c:f>
              <c:strCache>
                <c:ptCount val="1"/>
                <c:pt idx="0">
                  <c:v>Sütlü Tatlılar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Sheet1!$B$55:$H$55</c:f>
              <c:numCache>
                <c:formatCode>General</c:formatCode>
                <c:ptCount val="7"/>
                <c:pt idx="0">
                  <c:v>4</c:v>
                </c:pt>
                <c:pt idx="1">
                  <c:v>16</c:v>
                </c:pt>
                <c:pt idx="2">
                  <c:v>31</c:v>
                </c:pt>
                <c:pt idx="3">
                  <c:v>8</c:v>
                </c:pt>
                <c:pt idx="4">
                  <c:v>14</c:v>
                </c:pt>
                <c:pt idx="5">
                  <c:v>52</c:v>
                </c:pt>
                <c:pt idx="6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Sheet1!$A$56</c:f>
              <c:strCache>
                <c:ptCount val="1"/>
                <c:pt idx="0">
                  <c:v>Puding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Sheet1!$B$56:$H$56</c:f>
              <c:numCache>
                <c:formatCode>General</c:formatCode>
                <c:ptCount val="7"/>
                <c:pt idx="0">
                  <c:v>10</c:v>
                </c:pt>
                <c:pt idx="1">
                  <c:v>24</c:v>
                </c:pt>
                <c:pt idx="2">
                  <c:v>22</c:v>
                </c:pt>
                <c:pt idx="3">
                  <c:v>11</c:v>
                </c:pt>
                <c:pt idx="4">
                  <c:v>6</c:v>
                </c:pt>
                <c:pt idx="5">
                  <c:v>35</c:v>
                </c:pt>
                <c:pt idx="6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Sheet1!$A$57</c:f>
              <c:strCache>
                <c:ptCount val="1"/>
                <c:pt idx="0">
                  <c:v>Hazır Kek/Bisküvi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Sheet1!$B$57:$H$57</c:f>
              <c:numCache>
                <c:formatCode>General</c:formatCode>
                <c:ptCount val="7"/>
                <c:pt idx="0">
                  <c:v>8</c:v>
                </c:pt>
                <c:pt idx="1">
                  <c:v>23</c:v>
                </c:pt>
                <c:pt idx="2">
                  <c:v>18</c:v>
                </c:pt>
                <c:pt idx="3">
                  <c:v>14</c:v>
                </c:pt>
                <c:pt idx="4">
                  <c:v>10</c:v>
                </c:pt>
                <c:pt idx="5">
                  <c:v>21</c:v>
                </c:pt>
                <c:pt idx="6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Sheet1!$A$58</c:f>
              <c:strCache>
                <c:ptCount val="1"/>
                <c:pt idx="0">
                  <c:v>Çikolata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Sheet1!$B$58:$H$58</c:f>
              <c:numCache>
                <c:formatCode>General</c:formatCode>
                <c:ptCount val="7"/>
                <c:pt idx="0">
                  <c:v>19</c:v>
                </c:pt>
                <c:pt idx="1">
                  <c:v>30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22</c:v>
                </c:pt>
                <c:pt idx="6">
                  <c:v>49</c:v>
                </c:pt>
              </c:numCache>
            </c:numRef>
          </c:val>
        </c:ser>
        <c:ser>
          <c:idx val="5"/>
          <c:order val="5"/>
          <c:tx>
            <c:strRef>
              <c:f>Sheet1!$A$59</c:f>
              <c:strCache>
                <c:ptCount val="1"/>
                <c:pt idx="0">
                  <c:v>Şeker</c:v>
                </c:pt>
              </c:strCache>
            </c:strRef>
          </c:tx>
          <c:cat>
            <c:strRef>
              <c:f>Sheet1!$B$53:$H$53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Sheet1!$B$59:$H$59</c:f>
              <c:numCache>
                <c:formatCode>General</c:formatCode>
                <c:ptCount val="7"/>
                <c:pt idx="0">
                  <c:v>11</c:v>
                </c:pt>
                <c:pt idx="1">
                  <c:v>22</c:v>
                </c:pt>
                <c:pt idx="2">
                  <c:v>17</c:v>
                </c:pt>
                <c:pt idx="3">
                  <c:v>8</c:v>
                </c:pt>
                <c:pt idx="4">
                  <c:v>15</c:v>
                </c:pt>
                <c:pt idx="5">
                  <c:v>21</c:v>
                </c:pt>
                <c:pt idx="6">
                  <c:v>49</c:v>
                </c:pt>
              </c:numCache>
            </c:numRef>
          </c:val>
        </c:ser>
        <c:axId val="54788864"/>
        <c:axId val="54790400"/>
      </c:barChart>
      <c:catAx>
        <c:axId val="54788864"/>
        <c:scaling>
          <c:orientation val="minMax"/>
        </c:scaling>
        <c:axPos val="b"/>
        <c:tickLblPos val="nextTo"/>
        <c:crossAx val="54790400"/>
        <c:crosses val="autoZero"/>
        <c:auto val="1"/>
        <c:lblAlgn val="ctr"/>
        <c:lblOffset val="100"/>
      </c:catAx>
      <c:valAx>
        <c:axId val="54790400"/>
        <c:scaling>
          <c:orientation val="minMax"/>
        </c:scaling>
        <c:axPos val="l"/>
        <c:majorGridlines/>
        <c:numFmt formatCode="General" sourceLinked="1"/>
        <c:tickLblPos val="nextTo"/>
        <c:crossAx val="547888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Sheet1!$A$81</c:f>
              <c:strCache>
                <c:ptCount val="1"/>
                <c:pt idx="0">
                  <c:v>Beyaz Ekmek</c:v>
                </c:pt>
              </c:strCache>
            </c:strRef>
          </c:tx>
          <c:cat>
            <c:strRef>
              <c:f>Sheet1!$B$80:$H$80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Sheet1!$B$81:$H$81</c:f>
              <c:numCache>
                <c:formatCode>General</c:formatCode>
                <c:ptCount val="7"/>
                <c:pt idx="0">
                  <c:v>47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  <c:pt idx="5">
                  <c:v>58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Sheet1!$A$82</c:f>
              <c:strCache>
                <c:ptCount val="1"/>
                <c:pt idx="0">
                  <c:v>Kepek Ekmeği</c:v>
                </c:pt>
              </c:strCache>
            </c:strRef>
          </c:tx>
          <c:cat>
            <c:strRef>
              <c:f>Sheet1!$B$80:$H$80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Sheet1!$B$82:$H$82</c:f>
              <c:numCache>
                <c:formatCode>General</c:formatCode>
                <c:ptCount val="7"/>
                <c:pt idx="0">
                  <c:v>11</c:v>
                </c:pt>
                <c:pt idx="1">
                  <c:v>17</c:v>
                </c:pt>
                <c:pt idx="2">
                  <c:v>12</c:v>
                </c:pt>
                <c:pt idx="3">
                  <c:v>3</c:v>
                </c:pt>
                <c:pt idx="4">
                  <c:v>30</c:v>
                </c:pt>
                <c:pt idx="5">
                  <c:v>53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Sheet1!$A$83</c:f>
              <c:strCache>
                <c:ptCount val="1"/>
                <c:pt idx="0">
                  <c:v>Pirinç</c:v>
                </c:pt>
              </c:strCache>
            </c:strRef>
          </c:tx>
          <c:cat>
            <c:strRef>
              <c:f>Sheet1!$B$80:$H$80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Sheet1!$B$83:$H$83</c:f>
              <c:numCache>
                <c:formatCode>General</c:formatCode>
                <c:ptCount val="7"/>
                <c:pt idx="0">
                  <c:v>13</c:v>
                </c:pt>
                <c:pt idx="1">
                  <c:v>37</c:v>
                </c:pt>
                <c:pt idx="2">
                  <c:v>13</c:v>
                </c:pt>
                <c:pt idx="3">
                  <c:v>5</c:v>
                </c:pt>
                <c:pt idx="4">
                  <c:v>5</c:v>
                </c:pt>
                <c:pt idx="5">
                  <c:v>50</c:v>
                </c:pt>
                <c:pt idx="6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Sheet1!$A$84</c:f>
              <c:strCache>
                <c:ptCount val="1"/>
                <c:pt idx="0">
                  <c:v>Makarna</c:v>
                </c:pt>
              </c:strCache>
            </c:strRef>
          </c:tx>
          <c:cat>
            <c:strRef>
              <c:f>Sheet1!$B$80:$H$80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Sheet1!$B$84:$H$84</c:f>
              <c:numCache>
                <c:formatCode>General</c:formatCode>
                <c:ptCount val="7"/>
                <c:pt idx="0">
                  <c:v>12</c:v>
                </c:pt>
                <c:pt idx="1">
                  <c:v>30</c:v>
                </c:pt>
                <c:pt idx="2">
                  <c:v>20</c:v>
                </c:pt>
                <c:pt idx="3">
                  <c:v>6</c:v>
                </c:pt>
                <c:pt idx="4">
                  <c:v>5</c:v>
                </c:pt>
                <c:pt idx="5">
                  <c:v>48</c:v>
                </c:pt>
                <c:pt idx="6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Sheet1!$A$85</c:f>
              <c:strCache>
                <c:ptCount val="1"/>
                <c:pt idx="0">
                  <c:v>Bulgur</c:v>
                </c:pt>
              </c:strCache>
            </c:strRef>
          </c:tx>
          <c:cat>
            <c:strRef>
              <c:f>Sheet1!$B$80:$H$80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Sheet1!$B$85:$H$85</c:f>
              <c:numCache>
                <c:formatCode>General</c:formatCode>
                <c:ptCount val="7"/>
                <c:pt idx="0">
                  <c:v>9</c:v>
                </c:pt>
                <c:pt idx="1">
                  <c:v>25</c:v>
                </c:pt>
                <c:pt idx="2">
                  <c:v>22</c:v>
                </c:pt>
                <c:pt idx="3">
                  <c:v>10</c:v>
                </c:pt>
                <c:pt idx="4">
                  <c:v>7</c:v>
                </c:pt>
                <c:pt idx="5">
                  <c:v>59</c:v>
                </c:pt>
                <c:pt idx="6">
                  <c:v>11</c:v>
                </c:pt>
              </c:numCache>
            </c:numRef>
          </c:val>
        </c:ser>
        <c:axId val="54819072"/>
        <c:axId val="54833152"/>
      </c:barChart>
      <c:catAx>
        <c:axId val="54819072"/>
        <c:scaling>
          <c:orientation val="minMax"/>
        </c:scaling>
        <c:axPos val="b"/>
        <c:tickLblPos val="nextTo"/>
        <c:crossAx val="54833152"/>
        <c:crosses val="autoZero"/>
        <c:auto val="1"/>
        <c:lblAlgn val="ctr"/>
        <c:lblOffset val="100"/>
      </c:catAx>
      <c:valAx>
        <c:axId val="54833152"/>
        <c:scaling>
          <c:orientation val="minMax"/>
        </c:scaling>
        <c:axPos val="l"/>
        <c:majorGridlines/>
        <c:numFmt formatCode="General" sourceLinked="1"/>
        <c:tickLblPos val="nextTo"/>
        <c:crossAx val="54819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Sheet1!$A$99</c:f>
              <c:strCache>
                <c:ptCount val="1"/>
                <c:pt idx="0">
                  <c:v>Simit/Poğaça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Sheet1!$B$99:$H$99</c:f>
              <c:numCache>
                <c:formatCode>General</c:formatCode>
                <c:ptCount val="7"/>
                <c:pt idx="0">
                  <c:v>15</c:v>
                </c:pt>
                <c:pt idx="1">
                  <c:v>24</c:v>
                </c:pt>
                <c:pt idx="2">
                  <c:v>20</c:v>
                </c:pt>
                <c:pt idx="3">
                  <c:v>7</c:v>
                </c:pt>
                <c:pt idx="4">
                  <c:v>7</c:v>
                </c:pt>
                <c:pt idx="5">
                  <c:v>56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Sheet1!$A$100</c:f>
              <c:strCache>
                <c:ptCount val="1"/>
                <c:pt idx="0">
                  <c:v>Tost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Sheet1!$B$100:$H$100</c:f>
              <c:numCache>
                <c:formatCode>General</c:formatCode>
                <c:ptCount val="7"/>
                <c:pt idx="0">
                  <c:v>19</c:v>
                </c:pt>
                <c:pt idx="1">
                  <c:v>26</c:v>
                </c:pt>
                <c:pt idx="2">
                  <c:v>14</c:v>
                </c:pt>
                <c:pt idx="3">
                  <c:v>7</c:v>
                </c:pt>
                <c:pt idx="4">
                  <c:v>7</c:v>
                </c:pt>
                <c:pt idx="5">
                  <c:v>54</c:v>
                </c:pt>
                <c:pt idx="6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Sheet1!$A$101</c:f>
              <c:strCache>
                <c:ptCount val="1"/>
                <c:pt idx="0">
                  <c:v>Peynir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Sheet1!$B$101:$H$101</c:f>
              <c:numCache>
                <c:formatCode>General</c:formatCode>
                <c:ptCount val="7"/>
                <c:pt idx="0">
                  <c:v>48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7</c:v>
                </c:pt>
                <c:pt idx="5">
                  <c:v>66</c:v>
                </c:pt>
                <c:pt idx="6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Sheet1!$A$102</c:f>
              <c:strCache>
                <c:ptCount val="1"/>
                <c:pt idx="0">
                  <c:v>Bal/Reçel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Sheet1!$B$102:$H$102</c:f>
              <c:numCache>
                <c:formatCode>General</c:formatCode>
                <c:ptCount val="7"/>
                <c:pt idx="0">
                  <c:v>46</c:v>
                </c:pt>
                <c:pt idx="1">
                  <c:v>13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  <c:pt idx="5">
                  <c:v>66</c:v>
                </c:pt>
                <c:pt idx="6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Sheet1!$A$103</c:f>
              <c:strCache>
                <c:ptCount val="1"/>
                <c:pt idx="0">
                  <c:v>Kaymak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Sheet1!$B$103:$H$103</c:f>
              <c:numCache>
                <c:formatCode>General</c:formatCode>
                <c:ptCount val="7"/>
                <c:pt idx="0">
                  <c:v>20</c:v>
                </c:pt>
                <c:pt idx="1">
                  <c:v>8</c:v>
                </c:pt>
                <c:pt idx="2">
                  <c:v>13</c:v>
                </c:pt>
                <c:pt idx="3">
                  <c:v>1</c:v>
                </c:pt>
                <c:pt idx="4">
                  <c:v>31</c:v>
                </c:pt>
                <c:pt idx="5">
                  <c:v>59</c:v>
                </c:pt>
                <c:pt idx="6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Sheet1!$A$104</c:f>
              <c:strCache>
                <c:ptCount val="1"/>
                <c:pt idx="0">
                  <c:v>Tahin-Pekmez</c:v>
                </c:pt>
              </c:strCache>
            </c:strRef>
          </c:tx>
          <c:cat>
            <c:strRef>
              <c:f>Sheet1!$B$98:$H$98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Sheet1!$B$104:$H$104</c:f>
              <c:numCache>
                <c:formatCode>General</c:formatCode>
                <c:ptCount val="7"/>
                <c:pt idx="0">
                  <c:v>30</c:v>
                </c:pt>
                <c:pt idx="1">
                  <c:v>12</c:v>
                </c:pt>
                <c:pt idx="2">
                  <c:v>12</c:v>
                </c:pt>
                <c:pt idx="3">
                  <c:v>6</c:v>
                </c:pt>
                <c:pt idx="4">
                  <c:v>13</c:v>
                </c:pt>
                <c:pt idx="5">
                  <c:v>66</c:v>
                </c:pt>
                <c:pt idx="6">
                  <c:v>4</c:v>
                </c:pt>
              </c:numCache>
            </c:numRef>
          </c:val>
        </c:ser>
        <c:axId val="54848896"/>
        <c:axId val="54854784"/>
      </c:barChart>
      <c:catAx>
        <c:axId val="54848896"/>
        <c:scaling>
          <c:orientation val="minMax"/>
        </c:scaling>
        <c:axPos val="b"/>
        <c:tickLblPos val="nextTo"/>
        <c:crossAx val="54854784"/>
        <c:crosses val="autoZero"/>
        <c:auto val="1"/>
        <c:lblAlgn val="ctr"/>
        <c:lblOffset val="100"/>
      </c:catAx>
      <c:valAx>
        <c:axId val="54854784"/>
        <c:scaling>
          <c:orientation val="minMax"/>
        </c:scaling>
        <c:axPos val="l"/>
        <c:majorGridlines/>
        <c:numFmt formatCode="General" sourceLinked="1"/>
        <c:tickLblPos val="nextTo"/>
        <c:crossAx val="54848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Okulda Öğle Arasında Beslenme</c:v>
                </c:pt>
              </c:strCache>
            </c:strRef>
          </c:tx>
          <c:explosion val="2"/>
          <c:dLbls>
            <c:numFmt formatCode="0" sourceLinked="0"/>
            <c:showVal val="1"/>
            <c:showLeaderLines val="1"/>
          </c:dLbls>
          <c:cat>
            <c:strRef>
              <c:f>Sayfa1!$A$2:$A$5</c:f>
              <c:strCache>
                <c:ptCount val="4"/>
                <c:pt idx="0">
                  <c:v>Kantin</c:v>
                </c:pt>
                <c:pt idx="1">
                  <c:v>Yemekhane</c:v>
                </c:pt>
                <c:pt idx="2">
                  <c:v>Ev</c:v>
                </c:pt>
                <c:pt idx="3">
                  <c:v>Beslenme Çantası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40</c:v>
                </c:pt>
                <c:pt idx="1">
                  <c:v>1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Egzersiz Yapma Sıklığı </c:v>
                </c:pt>
              </c:strCache>
            </c:strRef>
          </c:tx>
          <c:dLbls>
            <c:numFmt formatCode="0.0%" sourceLinked="0"/>
            <c:showPercent val="1"/>
            <c:showLeaderLines val="1"/>
          </c:dLbls>
          <c:cat>
            <c:strRef>
              <c:f>Sayfa1!$A$2:$A$5</c:f>
              <c:strCache>
                <c:ptCount val="4"/>
                <c:pt idx="0">
                  <c:v>Her Gün</c:v>
                </c:pt>
                <c:pt idx="1">
                  <c:v>Haftada 2-3 Kez </c:v>
                </c:pt>
                <c:pt idx="2">
                  <c:v>Haftada Bir</c:v>
                </c:pt>
                <c:pt idx="3">
                  <c:v>Egzersiz Yapmıyorum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En Sıklık Atlanılan Öğün </c:v>
                </c:pt>
              </c:strCache>
            </c:strRef>
          </c:tx>
          <c:dLbls>
            <c:numFmt formatCode="0.0%" sourceLinked="0"/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Kahvaltı</c:v>
                </c:pt>
                <c:pt idx="1">
                  <c:v>Öğle Yemeği</c:v>
                </c:pt>
                <c:pt idx="2">
                  <c:v>Akşam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14</c:v>
                </c:pt>
                <c:pt idx="1">
                  <c:v>56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>
        <c:manualLayout>
          <c:layoutTarget val="inner"/>
          <c:xMode val="edge"/>
          <c:yMode val="edge"/>
          <c:x val="8.9843724891531376E-2"/>
          <c:y val="0.15573705404088345"/>
          <c:w val="0.48161028978520576"/>
          <c:h val="0.73794618995101158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Öğün atlama sebebi</c:v>
                </c:pt>
              </c:strCache>
            </c:strRef>
          </c:tx>
          <c:explosion val="25"/>
          <c:dLbls>
            <c:numFmt formatCode="0.0%" sourceLinked="0"/>
            <c:showPercent val="1"/>
            <c:showLeaderLines val="1"/>
          </c:dLbls>
          <c:cat>
            <c:strRef>
              <c:f>Sayfa1!$A$2:$A$5</c:f>
              <c:strCache>
                <c:ptCount val="4"/>
                <c:pt idx="0">
                  <c:v>Zamanım olmuyor</c:v>
                </c:pt>
                <c:pt idx="1">
                  <c:v>Ekonomik yetersizlikler</c:v>
                </c:pt>
                <c:pt idx="2">
                  <c:v>Hazırlayan yok</c:v>
                </c:pt>
                <c:pt idx="3">
                  <c:v>Yemek istemiyorum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40</c:v>
                </c:pt>
                <c:pt idx="1">
                  <c:v>1</c:v>
                </c:pt>
                <c:pt idx="2">
                  <c:v>19</c:v>
                </c:pt>
                <c:pt idx="3">
                  <c:v>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/>
            </a:pPr>
            <a:r>
              <a:rPr lang="tr-TR" sz="2800" dirty="0" smtClean="0">
                <a:latin typeface="Monotype Corsiva" pitchFamily="66" charset="0"/>
              </a:rPr>
              <a:t>KİLO</a:t>
            </a:r>
            <a:r>
              <a:rPr lang="tr-TR" sz="2800" baseline="0" dirty="0" smtClean="0">
                <a:latin typeface="Monotype Corsiva" pitchFamily="66" charset="0"/>
              </a:rPr>
              <a:t> MEMNUNİYETİ</a:t>
            </a:r>
            <a:endParaRPr lang="en-US" sz="2800" dirty="0"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26889310413903844"/>
          <c:y val="7.8175029629730802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Kilo Memnuniyeti</c:v>
                </c:pt>
              </c:strCache>
            </c:strRef>
          </c:tx>
          <c:explosion val="25"/>
          <c:dLbls>
            <c:numFmt formatCode="0.0%" sourceLinked="0"/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Memnunum</c:v>
                </c:pt>
                <c:pt idx="1">
                  <c:v>Hayır,şişman olduğumu düşünüyorum</c:v>
                </c:pt>
                <c:pt idx="2">
                  <c:v>Hayır,zayıf olduğumu düşünüyorum</c:v>
                </c:pt>
              </c:strCache>
            </c:strRef>
          </c:cat>
          <c:val>
            <c:numRef>
              <c:f>Sayfa1!$B$2:$B$4</c:f>
              <c:numCache>
                <c:formatCode>0</c:formatCode>
                <c:ptCount val="3"/>
                <c:pt idx="0" formatCode="General">
                  <c:v>47</c:v>
                </c:pt>
                <c:pt idx="1">
                  <c:v>23</c:v>
                </c:pt>
                <c:pt idx="2" formatCode="General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61509920414529"/>
          <c:y val="0.21495835617536144"/>
          <c:w val="0.3493849007958556"/>
          <c:h val="0.6538299023241505"/>
        </c:manualLayout>
      </c:layout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651821810273687"/>
          <c:y val="9.1894882050142693E-2"/>
          <c:w val="0.58653623535418098"/>
          <c:h val="0.81621023589971486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Diyet</c:v>
                </c:pt>
              </c:strCache>
            </c:strRef>
          </c:tx>
          <c:explosion val="25"/>
          <c:dLbls>
            <c:numFmt formatCode="#,##0" sourceLinked="0"/>
            <c:showVal val="1"/>
            <c:showLeaderLines val="1"/>
          </c:dLbls>
          <c:cat>
            <c:strRef>
              <c:f>Sayfa1!$A$2:$A$3</c:f>
              <c:strCache>
                <c:ptCount val="2"/>
                <c:pt idx="0">
                  <c:v>Evet 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13</c:v>
                </c:pt>
                <c:pt idx="1">
                  <c:v>58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3200">
          <a:latin typeface="Monotype Corsiva" pitchFamily="66" charset="0"/>
        </a:defRPr>
      </a:pPr>
      <a:endParaRPr lang="tr-T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>
        <c:manualLayout>
          <c:layoutTarget val="inner"/>
          <c:xMode val="edge"/>
          <c:yMode val="edge"/>
          <c:x val="0.25979481817884797"/>
          <c:y val="2.5749028206917192E-2"/>
          <c:w val="0.62709445551671295"/>
          <c:h val="0.5353706103192804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Enerji İçeceği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44</c:v>
                </c:pt>
                <c:pt idx="5">
                  <c:v>17</c:v>
                </c:pt>
                <c:pt idx="6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Kola/Gazlı İçecek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12</c:v>
                </c:pt>
                <c:pt idx="1">
                  <c:v>20</c:v>
                </c:pt>
                <c:pt idx="2">
                  <c:v>21</c:v>
                </c:pt>
                <c:pt idx="3">
                  <c:v>5</c:v>
                </c:pt>
                <c:pt idx="4">
                  <c:v>15</c:v>
                </c:pt>
                <c:pt idx="5">
                  <c:v>9</c:v>
                </c:pt>
                <c:pt idx="6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Doğal Meyve Suyu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27</c:v>
                </c:pt>
                <c:pt idx="1">
                  <c:v>34</c:v>
                </c:pt>
                <c:pt idx="2">
                  <c:v>7</c:v>
                </c:pt>
                <c:pt idx="3">
                  <c:v>1</c:v>
                </c:pt>
                <c:pt idx="4">
                  <c:v>4</c:v>
                </c:pt>
                <c:pt idx="5">
                  <c:v>67</c:v>
                </c:pt>
                <c:pt idx="6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Süt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35</c:v>
                </c:pt>
                <c:pt idx="1">
                  <c:v>21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  <c:pt idx="5">
                  <c:v>63</c:v>
                </c:pt>
                <c:pt idx="6">
                  <c:v>8</c:v>
                </c:pt>
              </c:numCache>
            </c:numRef>
          </c:val>
        </c:ser>
        <c:axId val="53590656"/>
        <c:axId val="53895936"/>
      </c:barChart>
      <c:catAx>
        <c:axId val="53590656"/>
        <c:scaling>
          <c:orientation val="minMax"/>
        </c:scaling>
        <c:axPos val="b"/>
        <c:tickLblPos val="nextTo"/>
        <c:crossAx val="53895936"/>
        <c:crosses val="autoZero"/>
        <c:auto val="1"/>
        <c:lblAlgn val="ctr"/>
        <c:lblOffset val="100"/>
      </c:catAx>
      <c:valAx>
        <c:axId val="53895936"/>
        <c:scaling>
          <c:orientation val="minMax"/>
        </c:scaling>
        <c:axPos val="l"/>
        <c:majorGridlines/>
        <c:numFmt formatCode="General" sourceLinked="1"/>
        <c:tickLblPos val="nextTo"/>
        <c:crossAx val="5359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966789865553"/>
          <c:y val="0.66469209264151574"/>
          <c:w val="0.17569379720392095"/>
          <c:h val="0.1865765215830105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Kola Tüketimi</c:v>
                </c:pt>
              </c:strCache>
            </c:strRef>
          </c:tx>
          <c:explosion val="25"/>
          <c:dLbls>
            <c:numFmt formatCode="0.0%" sourceLinked="0"/>
            <c:showPercent val="1"/>
            <c:showLeaderLines val="1"/>
          </c:dLbls>
          <c:cat>
            <c:strRef>
              <c:f>Sayfa1!$A$2:$A$6</c:f>
              <c:strCache>
                <c:ptCount val="5"/>
                <c:pt idx="0">
                  <c:v>Her Gün</c:v>
                </c:pt>
                <c:pt idx="1">
                  <c:v>Haftada 2-3 Kez</c:v>
                </c:pt>
                <c:pt idx="2">
                  <c:v>Haftada Bir</c:v>
                </c:pt>
                <c:pt idx="3">
                  <c:v>Haftada Birden Uzun Bir Süre</c:v>
                </c:pt>
                <c:pt idx="4">
                  <c:v>Tüketmiyorum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20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>
        <c:manualLayout>
          <c:xMode val="edge"/>
          <c:yMode val="edge"/>
          <c:x val="0.17211944175901631"/>
          <c:y val="3.750000000000000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Yararlı-Yararsız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Yararlı</c:v>
                </c:pt>
                <c:pt idx="1">
                  <c:v>Yararsız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</c:v>
                </c:pt>
                <c:pt idx="1">
                  <c:v>62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Sheet1!$A$19</c:f>
              <c:strCache>
                <c:ptCount val="1"/>
                <c:pt idx="0">
                  <c:v>Meyve</c:v>
                </c:pt>
              </c:strCache>
            </c:strRef>
          </c:tx>
          <c:cat>
            <c:strRef>
              <c:f>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Sheet1!$B$19:$H$19</c:f>
              <c:numCache>
                <c:formatCode>General</c:formatCode>
                <c:ptCount val="7"/>
                <c:pt idx="0">
                  <c:v>52</c:v>
                </c:pt>
                <c:pt idx="1">
                  <c:v>19</c:v>
                </c:pt>
                <c:pt idx="2">
                  <c:v>2</c:v>
                </c:pt>
                <c:pt idx="5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Sebze yemekleri</c:v>
                </c:pt>
              </c:strCache>
            </c:strRef>
          </c:tx>
          <c:cat>
            <c:strRef>
              <c:f>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Sheet1!$B$20:$H$20</c:f>
              <c:numCache>
                <c:formatCode>General</c:formatCode>
                <c:ptCount val="7"/>
                <c:pt idx="0">
                  <c:v>13</c:v>
                </c:pt>
                <c:pt idx="1">
                  <c:v>43</c:v>
                </c:pt>
                <c:pt idx="2">
                  <c:v>9</c:v>
                </c:pt>
                <c:pt idx="3">
                  <c:v>2</c:v>
                </c:pt>
                <c:pt idx="4">
                  <c:v>6</c:v>
                </c:pt>
                <c:pt idx="5">
                  <c:v>66</c:v>
                </c:pt>
                <c:pt idx="6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Et</c:v>
                </c:pt>
              </c:strCache>
            </c:strRef>
          </c:tx>
          <c:cat>
            <c:strRef>
              <c:f>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Sheet1!$B$21:$H$21</c:f>
              <c:numCache>
                <c:formatCode>General</c:formatCode>
                <c:ptCount val="7"/>
                <c:pt idx="0">
                  <c:v>11</c:v>
                </c:pt>
                <c:pt idx="1">
                  <c:v>27</c:v>
                </c:pt>
                <c:pt idx="2">
                  <c:v>25</c:v>
                </c:pt>
                <c:pt idx="3">
                  <c:v>3</c:v>
                </c:pt>
                <c:pt idx="4">
                  <c:v>7</c:v>
                </c:pt>
                <c:pt idx="5">
                  <c:v>68</c:v>
                </c:pt>
                <c:pt idx="6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Yumurta</c:v>
                </c:pt>
              </c:strCache>
            </c:strRef>
          </c:tx>
          <c:cat>
            <c:strRef>
              <c:f>Sheet1!$B$18:$H$18</c:f>
              <c:strCache>
                <c:ptCount val="7"/>
                <c:pt idx="0">
                  <c:v>Hergün</c:v>
                </c:pt>
                <c:pt idx="1">
                  <c:v>Haftada 2-3 kez</c:v>
                </c:pt>
                <c:pt idx="2">
                  <c:v>Haftada 1</c:v>
                </c:pt>
                <c:pt idx="3">
                  <c:v>Haftada 1’den uzun sürede</c:v>
                </c:pt>
                <c:pt idx="4">
                  <c:v>Tüketmiyorum</c:v>
                </c:pt>
                <c:pt idx="5">
                  <c:v>Yararlı</c:v>
                </c:pt>
                <c:pt idx="6">
                  <c:v>Yararsız</c:v>
                </c:pt>
              </c:strCache>
            </c:str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28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  <c:pt idx="4">
                  <c:v>7</c:v>
                </c:pt>
                <c:pt idx="5">
                  <c:v>65</c:v>
                </c:pt>
                <c:pt idx="6">
                  <c:v>6</c:v>
                </c:pt>
              </c:numCache>
            </c:numRef>
          </c:val>
        </c:ser>
        <c:axId val="53889664"/>
        <c:axId val="53911936"/>
      </c:barChart>
      <c:catAx>
        <c:axId val="53889664"/>
        <c:scaling>
          <c:orientation val="minMax"/>
        </c:scaling>
        <c:axPos val="b"/>
        <c:tickLblPos val="nextTo"/>
        <c:crossAx val="53911936"/>
        <c:crosses val="autoZero"/>
        <c:auto val="1"/>
        <c:lblAlgn val="ctr"/>
        <c:lblOffset val="100"/>
      </c:catAx>
      <c:valAx>
        <c:axId val="53911936"/>
        <c:scaling>
          <c:orientation val="minMax"/>
        </c:scaling>
        <c:axPos val="l"/>
        <c:majorGridlines/>
        <c:numFmt formatCode="General" sourceLinked="1"/>
        <c:tickLblPos val="nextTo"/>
        <c:crossAx val="538896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0.14249</cdr:x>
      <cdr:y>0.07576</cdr:y>
    </cdr:from>
    <cdr:to>
      <cdr:x>0.73027</cdr:x>
      <cdr:y>0.31818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76064" y="360040"/>
          <a:ext cx="2376264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0.35623</cdr:x>
      <cdr:y>0.12121</cdr:y>
    </cdr:from>
    <cdr:to>
      <cdr:x>0.7837</cdr:x>
      <cdr:y>0.28788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440160" y="576064"/>
          <a:ext cx="172819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0.37404</cdr:x>
      <cdr:y>0.16667</cdr:y>
    </cdr:from>
    <cdr:to>
      <cdr:x>0.90838</cdr:x>
      <cdr:y>0.25758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512168" y="792088"/>
          <a:ext cx="21602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400" dirty="0" smtClean="0">
              <a:latin typeface="Monotype Corsiva" pitchFamily="66" charset="0"/>
            </a:rPr>
            <a:t>DİYET </a:t>
          </a:r>
          <a:endParaRPr lang="tr-TR" sz="2400" dirty="0">
            <a:latin typeface="Monotype Corsiva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EF042-DFEB-4F7B-BC7D-2D069137773D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2228-452F-4494-97B8-4449B2AD0D1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2228-452F-4494-97B8-4449B2AD0D1F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95A094-4151-4943-B9B7-AF7A2B2B2F07}" type="datetimeFigureOut">
              <a:rPr lang="tr-TR" smtClean="0"/>
              <a:pPr/>
              <a:t>1/19/2012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D89EBF-AD6E-44B3-A4B6-9468D8755F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GRUP </a:t>
            </a:r>
          </a:p>
          <a:p>
            <a:pPr algn="ctr">
              <a:buNone/>
            </a:pPr>
            <a:endParaRPr lang="tr-TR" sz="6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4 Resim" descr="uykusuz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215458" cy="34563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VERİ TOPLAMA TEKNİĞİ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>
              <a:buNone/>
            </a:pPr>
            <a:r>
              <a:rPr lang="tr-TR" sz="4400" dirty="0" smtClean="0">
                <a:latin typeface="Monotype Corsiva" pitchFamily="66" charset="0"/>
              </a:rPr>
              <a:t>  </a:t>
            </a:r>
            <a:r>
              <a:rPr lang="tr-TR" sz="3200" dirty="0" smtClean="0">
                <a:latin typeface="Monotype Corsiva" pitchFamily="66" charset="0"/>
              </a:rPr>
              <a:t>TODUP grubumuz  tarafından oluşturulan bir anket ile veriler toplandı</a:t>
            </a:r>
          </a:p>
          <a:p>
            <a:endParaRPr lang="tr-TR" dirty="0"/>
          </a:p>
        </p:txBody>
      </p:sp>
      <p:pic>
        <p:nvPicPr>
          <p:cNvPr id="5" name="4 Resim" descr="DSCI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7488832" cy="38884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ARAŞTIRMANIN UYGULANMASI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Bu amaçla okul olarak 23 NİSAN İlköğretim Okulunu belirledikten sonra okul yöneticileri ile görüşüp araştırma izni aldık.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Araştırmada </a:t>
            </a:r>
            <a:r>
              <a:rPr lang="tr-TR" dirty="0" smtClean="0"/>
              <a:t>iki,</a:t>
            </a:r>
            <a:r>
              <a:rPr lang="tr-TR" dirty="0" smtClean="0"/>
              <a:t> </a:t>
            </a:r>
            <a:r>
              <a:rPr lang="tr-TR" dirty="0" smtClean="0"/>
              <a:t>6.sınıf şubesinde anket yapılmasına karar verdik.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ARAŞTIRMANIN UYGULANMASI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Anketten sonra </a:t>
            </a:r>
            <a:r>
              <a:rPr lang="tr-TR" dirty="0" smtClean="0"/>
              <a:t>iki </a:t>
            </a:r>
            <a:r>
              <a:rPr lang="tr-TR" dirty="0" smtClean="0"/>
              <a:t>ayrı şubeye  </a:t>
            </a:r>
            <a:r>
              <a:rPr lang="tr-TR" dirty="0" smtClean="0"/>
              <a:t>TODUP </a:t>
            </a:r>
            <a:r>
              <a:rPr lang="tr-TR" dirty="0" smtClean="0"/>
              <a:t>grubumuz tarafından SAĞLIKLI BESLENME ve YAŞAM ALIŞKANLIKLARI hakkında eğitim sunumu ve konu hakkında bilgilendirme yapıldı.</a:t>
            </a:r>
          </a:p>
          <a:p>
            <a:endParaRPr lang="tr-TR" dirty="0" smtClean="0"/>
          </a:p>
          <a:p>
            <a:r>
              <a:rPr lang="tr-TR" dirty="0" smtClean="0"/>
              <a:t>Sağlıklı beslenme ve yaşam alışkanlıkları hakkında bilgi veren kitapçık ve broşürler dağıtıldı.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SCI14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</a:t>
            </a:r>
            <a:r>
              <a:rPr lang="tr-TR" sz="3200" dirty="0" smtClean="0"/>
              <a:t> </a:t>
            </a:r>
            <a:r>
              <a:rPr lang="tr-TR" sz="3200" dirty="0" err="1" smtClean="0"/>
              <a:t>araştırmanin</a:t>
            </a:r>
            <a:r>
              <a:rPr lang="tr-TR" sz="3200" dirty="0" smtClean="0"/>
              <a:t> analizleri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Toplanan veriler SPSS paket programına girildi ve tanımlayıcı istatistikler hesaplandı.</a:t>
            </a:r>
          </a:p>
          <a:p>
            <a:r>
              <a:rPr lang="tr-TR" dirty="0" smtClean="0"/>
              <a:t>Ankette verilen cevaplara göre tablo ve grafikler düzenlendi</a:t>
            </a:r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YETERLİ ve DENGELİ BESLENME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r>
              <a:rPr lang="tr-TR" sz="3200" dirty="0" smtClean="0">
                <a:latin typeface="Monotype Corsiva" pitchFamily="66" charset="0"/>
              </a:rPr>
              <a:t>Yeterli ve dengeli beslenme için dört temel besin grubundan her  gün her öğünde tüketilmelidir. Bu dört temel besin grubu:</a:t>
            </a:r>
          </a:p>
          <a:p>
            <a:r>
              <a:rPr lang="tr-TR" sz="3200" dirty="0" smtClean="0">
                <a:latin typeface="Monotype Corsiva" pitchFamily="66" charset="0"/>
              </a:rPr>
              <a:t> Et-Yumurta-</a:t>
            </a:r>
            <a:r>
              <a:rPr lang="tr-TR" sz="3200" dirty="0" err="1" smtClean="0">
                <a:latin typeface="Monotype Corsiva" pitchFamily="66" charset="0"/>
              </a:rPr>
              <a:t>Kurubaklagil</a:t>
            </a:r>
            <a:r>
              <a:rPr lang="tr-TR" sz="3200" dirty="0" smtClean="0">
                <a:latin typeface="Monotype Corsiva" pitchFamily="66" charset="0"/>
              </a:rPr>
              <a:t> Grubu</a:t>
            </a:r>
          </a:p>
          <a:p>
            <a:r>
              <a:rPr lang="tr-TR" sz="3200" dirty="0" smtClean="0">
                <a:latin typeface="Monotype Corsiva" pitchFamily="66" charset="0"/>
              </a:rPr>
              <a:t> Süt Grubu</a:t>
            </a:r>
          </a:p>
          <a:p>
            <a:r>
              <a:rPr lang="tr-TR" sz="3200" dirty="0" smtClean="0">
                <a:latin typeface="Monotype Corsiva" pitchFamily="66" charset="0"/>
              </a:rPr>
              <a:t> Taze Sebze ve Meyve Grubu</a:t>
            </a:r>
          </a:p>
          <a:p>
            <a:r>
              <a:rPr lang="tr-TR" sz="3200" dirty="0" smtClean="0">
                <a:latin typeface="Monotype Corsiva" pitchFamily="66" charset="0"/>
              </a:rPr>
              <a:t> Ekmek ve Tahıl Grubu </a:t>
            </a:r>
            <a:endParaRPr lang="tr-TR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ood_pyram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11397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611560" y="1844824"/>
          <a:ext cx="7467600" cy="266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030"/>
                <a:gridCol w="2511785"/>
                <a:gridCol w="2511785"/>
              </a:tblGrid>
              <a:tr h="601333">
                <a:tc>
                  <a:txBody>
                    <a:bodyPr/>
                    <a:lstStyle/>
                    <a:p>
                      <a:r>
                        <a:rPr lang="tr-TR" dirty="0" smtClean="0"/>
                        <a:t>YETERLİ</a:t>
                      </a:r>
                      <a:r>
                        <a:rPr lang="tr-TR" baseline="0" dirty="0" smtClean="0"/>
                        <a:t> ve DENGELİ BESLENDİĞİNİZİ DÜŞÜNÜYOR MUSUNUZ?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 </a:t>
                      </a:r>
                      <a:endParaRPr lang="tr-TR" dirty="0"/>
                    </a:p>
                  </a:txBody>
                  <a:tcPr/>
                </a:tc>
              </a:tr>
              <a:tr h="601333"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87.7</a:t>
                      </a:r>
                      <a:endParaRPr lang="tr-TR" dirty="0"/>
                    </a:p>
                  </a:txBody>
                  <a:tcPr/>
                </a:tc>
              </a:tr>
              <a:tr h="601333">
                <a:tc>
                  <a:txBody>
                    <a:bodyPr/>
                    <a:lstStyle/>
                    <a:p>
                      <a:r>
                        <a:rPr lang="tr-TR" dirty="0" smtClean="0"/>
                        <a:t>Hayır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12.3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755576" y="47667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Monotype Corsiva" pitchFamily="66" charset="0"/>
              </a:rPr>
              <a:t>YETERLİ ve DENGELİ BESLENDİĞİNİZİ DÜŞÜNÜYOR MUSUNUZ?</a:t>
            </a:r>
            <a:endParaRPr lang="tr-TR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YETERLİ ve DENGELİ BESLENDİĞİNİZİ DÜŞÜNÜYOR MUSUNUZ?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fontScale="25000" lnSpcReduction="20000"/>
          </a:bodyPr>
          <a:lstStyle/>
          <a:p>
            <a:r>
              <a:rPr lang="tr-TR" sz="11100" dirty="0" smtClean="0">
                <a:latin typeface="Monotype Corsiva" pitchFamily="66" charset="0"/>
              </a:rPr>
              <a:t>DANIŞMAN: </a:t>
            </a:r>
            <a:r>
              <a:rPr lang="tr-TR" sz="11100" dirty="0" err="1" smtClean="0">
                <a:latin typeface="Monotype Corsiva" pitchFamily="66" charset="0"/>
              </a:rPr>
              <a:t>Doç.Dr</a:t>
            </a:r>
            <a:r>
              <a:rPr lang="tr-TR" sz="11100" dirty="0" smtClean="0">
                <a:latin typeface="Monotype Corsiva" pitchFamily="66" charset="0"/>
              </a:rPr>
              <a:t>.Çiğdem ÇAĞLAYAN</a:t>
            </a:r>
          </a:p>
          <a:p>
            <a:endParaRPr lang="tr-TR" sz="11100" dirty="0" smtClean="0">
              <a:latin typeface="Monotype Corsiva" pitchFamily="66" charset="0"/>
            </a:endParaRPr>
          </a:p>
          <a:p>
            <a:r>
              <a:rPr lang="tr-TR" sz="11100" dirty="0" smtClean="0">
                <a:latin typeface="Monotype Corsiva" pitchFamily="66" charset="0"/>
              </a:rPr>
              <a:t>GRUP </a:t>
            </a:r>
            <a:r>
              <a:rPr lang="tr-TR" sz="11100" dirty="0" smtClean="0">
                <a:latin typeface="Monotype Corsiva" pitchFamily="66" charset="0"/>
              </a:rPr>
              <a:t>BAŞKANI: Furkan </a:t>
            </a:r>
            <a:r>
              <a:rPr lang="tr-TR" sz="11100" dirty="0" smtClean="0">
                <a:latin typeface="Monotype Corsiva" pitchFamily="66" charset="0"/>
              </a:rPr>
              <a:t>CİHAN</a:t>
            </a:r>
          </a:p>
          <a:p>
            <a:r>
              <a:rPr lang="tr-TR" sz="11100" dirty="0" smtClean="0">
                <a:latin typeface="Monotype Corsiva" pitchFamily="66" charset="0"/>
              </a:rPr>
              <a:t> </a:t>
            </a:r>
            <a:r>
              <a:rPr lang="tr-TR" sz="11100" dirty="0" smtClean="0">
                <a:latin typeface="Monotype Corsiva" pitchFamily="66" charset="0"/>
              </a:rPr>
              <a:t>GRUP ÜYELERİ: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Muhammed Veysel ALTUN 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Andaç ÖZTEKİN 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Selami ARSLAN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Damla ASLAN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Didem ALTUNSOY 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İdris Sert</a:t>
            </a:r>
          </a:p>
          <a:p>
            <a:pPr lvl="1"/>
            <a:r>
              <a:rPr lang="tr-TR" sz="10800" dirty="0" smtClean="0">
                <a:latin typeface="Monotype Corsiva" pitchFamily="66" charset="0"/>
              </a:rPr>
              <a:t>Murat YÜNCÜ</a:t>
            </a:r>
          </a:p>
          <a:p>
            <a:pPr lvl="1"/>
            <a:r>
              <a:rPr lang="tr-TR" sz="10800" dirty="0" err="1" smtClean="0">
                <a:latin typeface="Monotype Corsiva" pitchFamily="66" charset="0"/>
              </a:rPr>
              <a:t>Yasir</a:t>
            </a:r>
            <a:r>
              <a:rPr lang="tr-TR" sz="10800" dirty="0" smtClean="0">
                <a:latin typeface="Monotype Corsiva" pitchFamily="66" charset="0"/>
              </a:rPr>
              <a:t> UYKUN</a:t>
            </a:r>
          </a:p>
          <a:p>
            <a:pPr>
              <a:buNone/>
            </a:pPr>
            <a:r>
              <a:rPr lang="tr-TR" sz="11100" dirty="0" smtClean="0">
                <a:latin typeface="Monotype Corsiva" pitchFamily="66" charset="0"/>
              </a:rPr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ANA ÖĞÜN MİKTARI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Monotype Corsiva" pitchFamily="66" charset="0"/>
              </a:rPr>
              <a:t>Her besin grubundan günlük olarak tüketmemiz gereken toplam miktarları 3 ana ve 2 ara öğün</a:t>
            </a:r>
            <a:endParaRPr lang="tr-TR" sz="3200" dirty="0">
              <a:latin typeface="Monotype Corsiva" pitchFamily="66" charset="0"/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7992888" cy="374441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ANA ÖĞÜN MİKTARI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700810"/>
          <a:ext cx="7283152" cy="374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4"/>
                <a:gridCol w="2677371"/>
                <a:gridCol w="2891987"/>
              </a:tblGrid>
              <a:tr h="74888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</a:t>
                      </a:r>
                      <a:endParaRPr lang="tr-T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5.5</a:t>
                      </a:r>
                      <a:endParaRPr lang="tr-T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84.9</a:t>
                      </a:r>
                      <a:endParaRPr lang="tr-T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r>
                        <a:rPr lang="tr-TR" baseline="0" dirty="0" smtClean="0"/>
                        <a:t> ve fazlası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9.6</a:t>
                      </a:r>
                      <a:endParaRPr lang="tr-T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EN SIK ATLANILAN ÖĞÜN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23528" y="1556792"/>
          <a:ext cx="7056783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84969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</a:t>
                      </a:r>
                      <a:endParaRPr lang="tr-TR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tr-TR" dirty="0" smtClean="0"/>
                        <a:t>Kahvaltı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19.2</a:t>
                      </a:r>
                      <a:endParaRPr lang="tr-TR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tr-TR" dirty="0" smtClean="0"/>
                        <a:t>Öğle Yemeği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76.7</a:t>
                      </a:r>
                      <a:endParaRPr lang="tr-TR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tr-TR" dirty="0" smtClean="0"/>
                        <a:t>Akşam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4.1</a:t>
                      </a:r>
                      <a:endParaRPr lang="tr-TR" dirty="0"/>
                    </a:p>
                  </a:txBody>
                  <a:tcPr/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EN SIK ATLANILAN ÖĞÜN 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9512" y="1412777"/>
          <a:ext cx="48245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bc0634c0a4cdeb768a2b51ea63f0d08f_1262728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672408" cy="554461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ÖĞÜN ATLAMA SEBEBİ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755576" y="1628800"/>
          <a:ext cx="7128792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71284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</a:t>
                      </a:r>
                      <a:endParaRPr lang="tr-TR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tr-TR" dirty="0" smtClean="0"/>
                        <a:t>Zamanım</a:t>
                      </a:r>
                      <a:r>
                        <a:rPr lang="tr-TR" baseline="0" dirty="0" smtClean="0"/>
                        <a:t> Olmuyor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54.8</a:t>
                      </a:r>
                      <a:endParaRPr lang="tr-TR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tr-TR" dirty="0" smtClean="0"/>
                        <a:t>Ekonomik</a:t>
                      </a:r>
                      <a:r>
                        <a:rPr lang="tr-TR" baseline="0" dirty="0" smtClean="0"/>
                        <a:t> Yetersizlik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1.4</a:t>
                      </a:r>
                      <a:endParaRPr lang="tr-TR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tr-TR" dirty="0" smtClean="0"/>
                        <a:t>Hazırlayan 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26.0</a:t>
                      </a:r>
                      <a:endParaRPr lang="tr-TR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tr-TR" dirty="0" smtClean="0"/>
                        <a:t>Yemek İstemiyorum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17.8</a:t>
                      </a:r>
                      <a:endParaRPr lang="tr-TR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ÖĞÜN ATLAMA SEBEBİ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KILO MEMNUNİYETİ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23530" y="1600200"/>
          <a:ext cx="7704855" cy="464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91302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</a:t>
                      </a:r>
                      <a:endParaRPr lang="tr-TR" dirty="0"/>
                    </a:p>
                  </a:txBody>
                  <a:tcPr/>
                </a:tc>
              </a:tr>
              <a:tr h="987787"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64.4</a:t>
                      </a:r>
                      <a:endParaRPr lang="tr-TR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tr-TR" dirty="0" smtClean="0"/>
                        <a:t>Hayır,Şişman olduğumu düşünüyorum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31.5</a:t>
                      </a:r>
                      <a:endParaRPr lang="tr-TR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tr-TR" dirty="0" smtClean="0"/>
                        <a:t>Hayır,Zayıf olduğumu düşünüyorum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4.1</a:t>
                      </a:r>
                      <a:endParaRPr lang="tr-TR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23528" y="980728"/>
          <a:ext cx="51845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ob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764704"/>
            <a:ext cx="3073524" cy="47525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DİYET YAPMA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99175" cy="38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25"/>
                <a:gridCol w="2499725"/>
                <a:gridCol w="2499725"/>
              </a:tblGrid>
              <a:tr h="96125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</a:t>
                      </a:r>
                      <a:endParaRPr lang="tr-TR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17.8</a:t>
                      </a:r>
                      <a:endParaRPr lang="tr-TR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79.5</a:t>
                      </a:r>
                      <a:endParaRPr lang="tr-TR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97.3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9512" y="1124744"/>
          <a:ext cx="4042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diyet1-87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SCI14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İÇECEKLER</a:t>
            </a:r>
            <a:endParaRPr lang="tr-TR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95536" y="1124744"/>
          <a:ext cx="4186808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afik"/>
          <p:cNvGraphicFramePr/>
          <p:nvPr/>
        </p:nvGraphicFramePr>
        <p:xfrm>
          <a:off x="4860032" y="1052736"/>
          <a:ext cx="335969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www.webtesin.com/wp-content/uploads/2010/03/kolan%C4%B1n-zararlar%C4%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91000"/>
            <a:ext cx="208597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Meyve-sebze yemekleri-et-yumurta</a:t>
            </a:r>
            <a:endParaRPr lang="tr-TR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ET</a:t>
            </a:r>
            <a:endParaRPr lang="tr-TR" dirty="0"/>
          </a:p>
        </p:txBody>
      </p:sp>
      <p:graphicFrame>
        <p:nvGraphicFramePr>
          <p:cNvPr id="4" name="19 Grafik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yumurta </a:t>
            </a:r>
            <a:endParaRPr lang="tr-TR" dirty="0"/>
          </a:p>
        </p:txBody>
      </p:sp>
      <p:graphicFrame>
        <p:nvGraphicFramePr>
          <p:cNvPr id="4" name="8 Grafik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Monotype Corsiva" pitchFamily="66" charset="0"/>
              </a:rPr>
              <a:t>FAST FOOD TEHLİKESİ</a:t>
            </a:r>
            <a:endParaRPr lang="tr-TR" dirty="0"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3200" dirty="0" err="1" smtClean="0">
                <a:latin typeface="Monotype Corsiva" pitchFamily="66" charset="0"/>
              </a:rPr>
              <a:t>Fast</a:t>
            </a:r>
            <a:r>
              <a:rPr lang="tr-TR" sz="3200" dirty="0" smtClean="0">
                <a:latin typeface="Monotype Corsiva" pitchFamily="66" charset="0"/>
              </a:rPr>
              <a:t>-</a:t>
            </a:r>
            <a:r>
              <a:rPr lang="tr-TR" sz="3200" dirty="0" err="1" smtClean="0">
                <a:latin typeface="Monotype Corsiva" pitchFamily="66" charset="0"/>
              </a:rPr>
              <a:t>food</a:t>
            </a:r>
            <a:r>
              <a:rPr lang="tr-TR" sz="3200" dirty="0" smtClean="0">
                <a:latin typeface="Monotype Corsiva" pitchFamily="66" charset="0"/>
              </a:rPr>
              <a:t> ürünlerindeki yağın çoğu hayvansal kaynaklıdır. Bu ürünlerin sodyum, kolesterol ve özellikle doymuş yağ miktarı, diğer besin öğeleri yoğunluğuna göre daha fazladır. </a:t>
            </a:r>
          </a:p>
          <a:p>
            <a:pPr>
              <a:buNone/>
            </a:pPr>
            <a:endParaRPr lang="tr-TR" sz="3200" dirty="0" smtClean="0">
              <a:latin typeface="Monotype Corsiva" pitchFamily="66" charset="0"/>
            </a:endParaRPr>
          </a:p>
          <a:p>
            <a:r>
              <a:rPr lang="tr-TR" sz="3200" dirty="0" smtClean="0">
                <a:latin typeface="Monotype Corsiva" pitchFamily="66" charset="0"/>
              </a:rPr>
              <a:t>Bu durum başta koroner kalp hastalıkları ve kanser olmak üzere, </a:t>
            </a:r>
            <a:r>
              <a:rPr lang="tr-TR" sz="3200" dirty="0" err="1" smtClean="0">
                <a:latin typeface="Monotype Corsiva" pitchFamily="66" charset="0"/>
              </a:rPr>
              <a:t>obezite</a:t>
            </a:r>
            <a:r>
              <a:rPr lang="tr-TR" sz="3200" dirty="0" smtClean="0">
                <a:latin typeface="Monotype Corsiva" pitchFamily="66" charset="0"/>
              </a:rPr>
              <a:t> ve diğer birçok kronik hastalık için risk faktörüdür.</a:t>
            </a:r>
          </a:p>
          <a:p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cocuklarda_obezi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9512" y="260649"/>
          <a:ext cx="8496943" cy="604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947686"/>
                <a:gridCol w="1310939"/>
                <a:gridCol w="1374815"/>
                <a:gridCol w="1062118"/>
                <a:gridCol w="758480"/>
                <a:gridCol w="819337"/>
                <a:gridCol w="783408"/>
              </a:tblGrid>
              <a:tr h="1290558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Besin</a:t>
                      </a:r>
                      <a:r>
                        <a:rPr lang="tr-TR" sz="900" baseline="0" dirty="0" smtClean="0"/>
                        <a:t> türü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Her gün 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Haftada 2-3 kez 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Haftada</a:t>
                      </a:r>
                      <a:r>
                        <a:rPr lang="tr-TR" sz="900" baseline="0" dirty="0" smtClean="0"/>
                        <a:t> </a:t>
                      </a:r>
                    </a:p>
                    <a:p>
                      <a:r>
                        <a:rPr lang="tr-TR" sz="900" baseline="0" dirty="0" smtClean="0"/>
                        <a:t>Bir 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Haftada birden</a:t>
                      </a:r>
                      <a:r>
                        <a:rPr lang="tr-TR" sz="900" baseline="0" dirty="0" smtClean="0"/>
                        <a:t> uzun süre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Tüketmiyorum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yararlı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yararsız</a:t>
                      </a:r>
                      <a:endParaRPr lang="tr-TR" sz="900" dirty="0"/>
                    </a:p>
                  </a:txBody>
                  <a:tcPr/>
                </a:tc>
              </a:tr>
              <a:tr h="951623">
                <a:tc>
                  <a:txBody>
                    <a:bodyPr/>
                    <a:lstStyle/>
                    <a:p>
                      <a:r>
                        <a:rPr lang="tr-TR" dirty="0" smtClean="0"/>
                        <a:t>Pizza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52</a:t>
                      </a:r>
                      <a:endParaRPr lang="tr-TR" dirty="0"/>
                    </a:p>
                  </a:txBody>
                  <a:tcPr/>
                </a:tc>
              </a:tr>
              <a:tr h="951623">
                <a:tc>
                  <a:txBody>
                    <a:bodyPr/>
                    <a:lstStyle/>
                    <a:p>
                      <a:r>
                        <a:rPr lang="tr-TR" dirty="0" smtClean="0"/>
                        <a:t>Hamburger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</a:tr>
              <a:tr h="951623">
                <a:tc>
                  <a:txBody>
                    <a:bodyPr/>
                    <a:lstStyle/>
                    <a:p>
                      <a:r>
                        <a:rPr lang="tr-TR" dirty="0" smtClean="0"/>
                        <a:t>Sandviç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951623">
                <a:tc>
                  <a:txBody>
                    <a:bodyPr/>
                    <a:lstStyle/>
                    <a:p>
                      <a:r>
                        <a:rPr lang="tr-TR" dirty="0" smtClean="0"/>
                        <a:t>Mısır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baseline="0" dirty="0" smtClean="0"/>
                        <a:t>Gevreği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951623">
                <a:tc>
                  <a:txBody>
                    <a:bodyPr/>
                    <a:lstStyle/>
                    <a:p>
                      <a:r>
                        <a:rPr lang="tr-TR" dirty="0" smtClean="0"/>
                        <a:t>Ketçap-</a:t>
                      </a:r>
                    </a:p>
                    <a:p>
                      <a:r>
                        <a:rPr lang="tr-TR" dirty="0" smtClean="0"/>
                        <a:t>Mayonez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 noGrp="1"/>
          </p:cNvGraphicFramePr>
          <p:nvPr>
            <p:ph sz="quarter" idx="1"/>
          </p:nvPr>
        </p:nvGraphicFramePr>
        <p:xfrm>
          <a:off x="251520" y="260648"/>
          <a:ext cx="8136904" cy="62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179512" y="0"/>
          <a:ext cx="8259688" cy="609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12794"/>
                <a:gridCol w="1032461"/>
                <a:gridCol w="1032461"/>
                <a:gridCol w="1032461"/>
                <a:gridCol w="1032461"/>
                <a:gridCol w="1032461"/>
                <a:gridCol w="1032461"/>
              </a:tblGrid>
              <a:tr h="86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Besin</a:t>
                      </a:r>
                      <a:r>
                        <a:rPr lang="tr-TR" sz="1000" baseline="0" dirty="0" smtClean="0"/>
                        <a:t> türü</a:t>
                      </a:r>
                      <a:endParaRPr lang="tr-TR" sz="1000" dirty="0" smtClean="0"/>
                    </a:p>
                    <a:p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Her gün </a:t>
                      </a:r>
                    </a:p>
                    <a:p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Haftada</a:t>
                      </a:r>
                      <a:r>
                        <a:rPr lang="tr-TR" sz="1000" baseline="0" dirty="0" smtClean="0"/>
                        <a:t> 2-3 kez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Haftada 1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Haftada</a:t>
                      </a:r>
                      <a:r>
                        <a:rPr lang="tr-TR" sz="1000" baseline="0" dirty="0" smtClean="0"/>
                        <a:t> 1’den uzun bir süre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Tüketmiyorum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Yararlı 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Yararsız</a:t>
                      </a:r>
                      <a:endParaRPr lang="tr-TR" sz="1000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Unlu Tatlılar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Sütlü </a:t>
                      </a:r>
                    </a:p>
                    <a:p>
                      <a:r>
                        <a:rPr lang="tr-TR" dirty="0" smtClean="0"/>
                        <a:t>Tatlılar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Puding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Hazır Kek-</a:t>
                      </a:r>
                    </a:p>
                    <a:p>
                      <a:r>
                        <a:rPr lang="tr-TR" dirty="0" smtClean="0"/>
                        <a:t>Bisküvi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Çikolata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49</a:t>
                      </a:r>
                      <a:endParaRPr lang="tr-TR" dirty="0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r>
                        <a:rPr lang="tr-TR" dirty="0" smtClean="0"/>
                        <a:t>Şeker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6172200" cy="4829922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accent1"/>
                </a:solidFill>
                <a:latin typeface="Monotype Corsiva" pitchFamily="66" charset="0"/>
              </a:rPr>
              <a:t>İLKÖĞRETİM İLKOKULU 6. SINIF ÖĞRENCİLERİNİN BESLENME VE YAŞAM TARZI ALIŞKANLIKLARININ DEĞERLENDİRİLMESİ</a:t>
            </a:r>
            <a:endParaRPr lang="tr-TR" sz="4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763688" y="40466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ARAŞTIRMA KONUSU</a:t>
            </a:r>
          </a:p>
          <a:p>
            <a:pPr algn="ctr"/>
            <a:endParaRPr lang="tr-TR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424936" cy="62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Beyaz ekmek-kepek ekmeği-pirinç-makarna-bulgur</a:t>
            </a:r>
            <a:endParaRPr lang="tr-TR" dirty="0"/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251520" y="184782"/>
          <a:ext cx="8280920" cy="641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35"/>
                <a:gridCol w="90799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1669501">
                <a:tc>
                  <a:txBody>
                    <a:bodyPr/>
                    <a:lstStyle/>
                    <a:p>
                      <a:r>
                        <a:rPr lang="tr-TR" dirty="0" smtClean="0"/>
                        <a:t>Besin</a:t>
                      </a:r>
                      <a:r>
                        <a:rPr lang="tr-TR" baseline="0" dirty="0" smtClean="0"/>
                        <a:t>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Her gün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Haftada 2-3</a:t>
                      </a:r>
                      <a:r>
                        <a:rPr lang="tr-TR" baseline="0" dirty="0" smtClean="0"/>
                        <a:t> kez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Haftada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Haftada</a:t>
                      </a:r>
                      <a:r>
                        <a:rPr lang="tr-TR" baseline="0" dirty="0" smtClean="0"/>
                        <a:t> 1den uzun bir süre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Tüketmiyorum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Yararlı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Yararsız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Simit-</a:t>
                      </a:r>
                    </a:p>
                    <a:p>
                      <a:r>
                        <a:rPr lang="tr-TR" dirty="0" smtClean="0"/>
                        <a:t>Poğaça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Tost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Peynir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Bal-</a:t>
                      </a:r>
                    </a:p>
                    <a:p>
                      <a:r>
                        <a:rPr lang="tr-TR" dirty="0" smtClean="0"/>
                        <a:t>Reçel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Kaymak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  <a:tr h="790512">
                <a:tc>
                  <a:txBody>
                    <a:bodyPr/>
                    <a:lstStyle/>
                    <a:p>
                      <a:r>
                        <a:rPr lang="tr-TR" dirty="0" smtClean="0"/>
                        <a:t>Tahin-Pekmez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SIMIT/POĞAÇA-TOST-PEYNİR-BAL/REÇEL-KAYMAK-TAHİN/PEKMEZ</a:t>
            </a:r>
            <a:endParaRPr lang="tr-TR" dirty="0"/>
          </a:p>
        </p:txBody>
      </p:sp>
      <p:graphicFrame>
        <p:nvGraphicFramePr>
          <p:cNvPr id="4" name="Chart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0" y="-1"/>
          <a:ext cx="901032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443"/>
                <a:gridCol w="3003443"/>
                <a:gridCol w="3003443"/>
              </a:tblGrid>
              <a:tr h="1377112">
                <a:tc>
                  <a:txBody>
                    <a:bodyPr/>
                    <a:lstStyle/>
                    <a:p>
                      <a:r>
                        <a:rPr lang="tr-TR" dirty="0" smtClean="0"/>
                        <a:t>OKULDA</a:t>
                      </a:r>
                      <a:r>
                        <a:rPr lang="tr-TR" baseline="0" dirty="0" smtClean="0"/>
                        <a:t> BESLENMENİZİ NASIL YAPARSINIZ?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SIKLIK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YÜZDE </a:t>
                      </a:r>
                      <a:endParaRPr lang="tr-TR" dirty="0"/>
                    </a:p>
                  </a:txBody>
                  <a:tcPr/>
                </a:tc>
              </a:tr>
              <a:tr h="1370222">
                <a:tc>
                  <a:txBody>
                    <a:bodyPr/>
                    <a:lstStyle/>
                    <a:p>
                      <a:r>
                        <a:rPr lang="tr-TR" dirty="0" smtClean="0"/>
                        <a:t>KANTİNDE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54.8</a:t>
                      </a:r>
                      <a:endParaRPr lang="tr-TR" dirty="0"/>
                    </a:p>
                  </a:txBody>
                  <a:tcPr/>
                </a:tc>
              </a:tr>
              <a:tr h="1370222">
                <a:tc>
                  <a:txBody>
                    <a:bodyPr/>
                    <a:lstStyle/>
                    <a:p>
                      <a:r>
                        <a:rPr lang="tr-TR" dirty="0" smtClean="0"/>
                        <a:t>YEMEKHANE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1.4</a:t>
                      </a:r>
                      <a:endParaRPr lang="tr-TR" dirty="0"/>
                    </a:p>
                  </a:txBody>
                  <a:tcPr/>
                </a:tc>
              </a:tr>
              <a:tr h="1370222">
                <a:tc>
                  <a:txBody>
                    <a:bodyPr/>
                    <a:lstStyle/>
                    <a:p>
                      <a:r>
                        <a:rPr lang="tr-TR" dirty="0" smtClean="0"/>
                        <a:t>EVDE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20.5</a:t>
                      </a:r>
                      <a:endParaRPr lang="tr-TR" dirty="0"/>
                    </a:p>
                  </a:txBody>
                  <a:tcPr/>
                </a:tc>
              </a:tr>
              <a:tr h="1370222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</a:t>
                      </a:r>
                      <a:r>
                        <a:rPr lang="tr-TR" baseline="0" dirty="0" smtClean="0"/>
                        <a:t> ÇANTASI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21.9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EGZERSİZ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pPr>
              <a:buNone/>
            </a:pPr>
            <a:endParaRPr lang="tr-TR" dirty="0" smtClean="0">
              <a:latin typeface="Monotype Corsiva" pitchFamily="66" charset="0"/>
            </a:endParaRPr>
          </a:p>
          <a:p>
            <a:r>
              <a:rPr lang="tr-TR" sz="3200" dirty="0" smtClean="0">
                <a:latin typeface="Monotype Corsiva" pitchFamily="66" charset="0"/>
              </a:rPr>
              <a:t>Okul çocuklarının günlük enerji  alımları fiziksel aktiviteye bağlı olarak 1800-2800  </a:t>
            </a:r>
            <a:r>
              <a:rPr lang="tr-TR" sz="3200" dirty="0" err="1" smtClean="0">
                <a:latin typeface="Monotype Corsiva" pitchFamily="66" charset="0"/>
              </a:rPr>
              <a:t>kcal</a:t>
            </a:r>
            <a:r>
              <a:rPr lang="tr-TR" sz="3200" dirty="0" smtClean="0">
                <a:latin typeface="Monotype Corsiva" pitchFamily="66" charset="0"/>
              </a:rPr>
              <a:t> arasında değişmektedir.</a:t>
            </a:r>
          </a:p>
          <a:p>
            <a:r>
              <a:rPr lang="tr-TR" sz="3200" dirty="0" smtClean="0">
                <a:latin typeface="Monotype Corsiva" pitchFamily="66" charset="0"/>
              </a:rPr>
              <a:t> Çocuk ve </a:t>
            </a:r>
            <a:r>
              <a:rPr lang="tr-TR" sz="3200" dirty="0" err="1" smtClean="0">
                <a:latin typeface="Monotype Corsiva" pitchFamily="66" charset="0"/>
              </a:rPr>
              <a:t>adolesanların</a:t>
            </a:r>
            <a:r>
              <a:rPr lang="tr-TR" sz="3200" dirty="0" smtClean="0">
                <a:latin typeface="Monotype Corsiva" pitchFamily="66" charset="0"/>
              </a:rPr>
              <a:t> enerji gereksinimlerinin hesaplanması için yaş, vücut ağırlığı, boy uzunluğu ve fiziksel aktivite düzeyine bakılır. </a:t>
            </a:r>
          </a:p>
          <a:p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EGZERSİZ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sz="3200" dirty="0" smtClean="0">
                <a:latin typeface="Monotype Corsiva" pitchFamily="66" charset="0"/>
              </a:rPr>
              <a:t>Enerji gereksinimi, büyüme hızı  ve fiziksel aktivite düzeyine bağlı olarak değişir.</a:t>
            </a:r>
          </a:p>
          <a:p>
            <a:r>
              <a:rPr lang="tr-TR" sz="3200" dirty="0" smtClean="0">
                <a:latin typeface="Monotype Corsiva" pitchFamily="66" charset="0"/>
              </a:rPr>
              <a:t> Enerji alımı ve harcaması arasındaki dengesizlik sonucu </a:t>
            </a:r>
            <a:r>
              <a:rPr lang="tr-TR" sz="3200" dirty="0" err="1" smtClean="0">
                <a:latin typeface="Monotype Corsiva" pitchFamily="66" charset="0"/>
              </a:rPr>
              <a:t>obezite</a:t>
            </a:r>
            <a:r>
              <a:rPr lang="tr-TR" sz="3200" dirty="0" smtClean="0">
                <a:latin typeface="Monotype Corsiva" pitchFamily="66" charset="0"/>
              </a:rPr>
              <a:t> gibi birçok olumsuz durum  ortaya çıkabilir.</a:t>
            </a:r>
            <a:endParaRPr lang="tr-TR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EGZERSİZ</a:t>
            </a:r>
            <a:br>
              <a:rPr lang="tr-TR" dirty="0" smtClean="0"/>
            </a:br>
            <a:r>
              <a:rPr lang="tr-TR" dirty="0" smtClean="0"/>
              <a:t>YAPMA </a:t>
            </a:r>
            <a:br>
              <a:rPr lang="tr-TR" dirty="0" smtClean="0"/>
            </a:br>
            <a:r>
              <a:rPr lang="tr-TR" dirty="0" smtClean="0"/>
              <a:t>SIKLIĞI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57200" y="1124744"/>
          <a:ext cx="4978896" cy="534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111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635896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ÖNERİLER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23 Nisan İlköğretim Okulu’nda yaptığımız beslenme ve yaşam alışkanlıkları konulu </a:t>
            </a:r>
            <a:r>
              <a:rPr lang="tr-TR" dirty="0" smtClean="0"/>
              <a:t>araştırmamız </a:t>
            </a:r>
            <a:r>
              <a:rPr lang="tr-TR" dirty="0" smtClean="0"/>
              <a:t>sonunda:</a:t>
            </a:r>
          </a:p>
          <a:p>
            <a:r>
              <a:rPr lang="tr-TR" dirty="0" smtClean="0"/>
              <a:t>Öğrencilerin büyük bir kısmının yeterli ve dengeli beslenme konusunda gerekli bilgilere sahip olmadıklarını </a:t>
            </a:r>
            <a:r>
              <a:rPr lang="tr-TR" dirty="0" smtClean="0"/>
              <a:t>gözlemledik.</a:t>
            </a:r>
            <a:endParaRPr lang="tr-TR" dirty="0" smtClean="0"/>
          </a:p>
          <a:p>
            <a:r>
              <a:rPr lang="tr-TR" dirty="0" smtClean="0"/>
              <a:t>Yaptığımız anketlerde çıkan sonuçlara göre en sık atlanılan öğün %76.7 oranıyla öğle yemeği oldu. </a:t>
            </a:r>
          </a:p>
          <a:p>
            <a:r>
              <a:rPr lang="tr-TR" dirty="0" smtClean="0"/>
              <a:t> Okulda beslenme sorusuna  ise büyük oranda kantin cevabı verildi.</a:t>
            </a:r>
          </a:p>
          <a:p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ARAŞTIRMAMIZIN ÖNEMİ ve AMACI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Büyüme ve gelişme döneminde olan çocukların beslenme ve yaşam tarzı alışkanlıkları, sağlıkları üzerine belirleyici bir rol oynamaktadır</a:t>
            </a:r>
          </a:p>
          <a:p>
            <a:r>
              <a:rPr lang="tr-TR" dirty="0" smtClean="0"/>
              <a:t>Günümüzde hızla yaygınlaşan </a:t>
            </a:r>
            <a:r>
              <a:rPr lang="tr-TR" dirty="0" err="1" smtClean="0"/>
              <a:t>fast</a:t>
            </a:r>
            <a:r>
              <a:rPr lang="tr-TR" dirty="0" smtClean="0"/>
              <a:t>-</a:t>
            </a:r>
            <a:r>
              <a:rPr lang="tr-TR" dirty="0" err="1" smtClean="0"/>
              <a:t>food</a:t>
            </a:r>
            <a:r>
              <a:rPr lang="tr-TR" dirty="0" smtClean="0"/>
              <a:t> tarzı beslenme, hareketsizlik, bilgisayar karşısında uzun zaman geçirme gibi kötü alışkanlıklar çocukların sağlıklarını olumsuz etkilemektedir.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Anket sorularımızda kategoriler halinde besin tablosu oluşturmuştuk. </a:t>
            </a:r>
            <a:r>
              <a:rPr lang="tr-TR" dirty="0" err="1" smtClean="0"/>
              <a:t>Fast</a:t>
            </a:r>
            <a:r>
              <a:rPr lang="tr-TR" dirty="0" smtClean="0"/>
              <a:t>- </a:t>
            </a:r>
            <a:r>
              <a:rPr lang="tr-TR" dirty="0" err="1" smtClean="0"/>
              <a:t>food</a:t>
            </a:r>
            <a:r>
              <a:rPr lang="tr-TR" dirty="0" smtClean="0"/>
              <a:t> kategorimizde tüketim sıklık ve oranlarına </a:t>
            </a:r>
            <a:r>
              <a:rPr lang="tr-TR" dirty="0" err="1" smtClean="0"/>
              <a:t>baktığımzda</a:t>
            </a:r>
            <a:r>
              <a:rPr lang="tr-TR" dirty="0" smtClean="0"/>
              <a:t> </a:t>
            </a:r>
            <a:r>
              <a:rPr lang="tr-TR" dirty="0" err="1" smtClean="0"/>
              <a:t>fast</a:t>
            </a:r>
            <a:r>
              <a:rPr lang="tr-TR" dirty="0" smtClean="0"/>
              <a:t>-</a:t>
            </a:r>
            <a:r>
              <a:rPr lang="tr-TR" dirty="0" err="1" smtClean="0"/>
              <a:t>food</a:t>
            </a:r>
            <a:r>
              <a:rPr lang="tr-TR" dirty="0" smtClean="0"/>
              <a:t> tarzı beslenmenin büyük oranlarda olduğunu gördük</a:t>
            </a:r>
          </a:p>
          <a:p>
            <a:endParaRPr lang="tr-TR" dirty="0" smtClean="0"/>
          </a:p>
          <a:p>
            <a:r>
              <a:rPr lang="tr-TR" dirty="0" smtClean="0"/>
              <a:t>Kantin beslenmesinin </a:t>
            </a:r>
            <a:r>
              <a:rPr lang="tr-TR" dirty="0" err="1" smtClean="0"/>
              <a:t>fast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tarzı beslenmeyi arttırdığını </a:t>
            </a:r>
            <a:r>
              <a:rPr lang="tr-TR" dirty="0" smtClean="0"/>
              <a:t>gözlemledik.</a:t>
            </a:r>
            <a:endParaRPr lang="tr-TR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ÖNERİLER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873752"/>
          </a:xfrm>
        </p:spPr>
        <p:txBody>
          <a:bodyPr/>
          <a:lstStyle/>
          <a:p>
            <a:r>
              <a:rPr lang="tr-TR" dirty="0" smtClean="0"/>
              <a:t>Yeterli ve Dengeli Beslenme ve </a:t>
            </a:r>
            <a:r>
              <a:rPr lang="tr-TR" dirty="0" smtClean="0"/>
              <a:t>Sağlıklı Yaşam </a:t>
            </a:r>
            <a:r>
              <a:rPr lang="tr-TR" dirty="0" smtClean="0"/>
              <a:t>Alışkanlıkları hakkında öğrenciler  ve </a:t>
            </a:r>
            <a:r>
              <a:rPr lang="tr-TR" dirty="0" smtClean="0"/>
              <a:t>ailelerin bilinçlendirilmesi için okullarda sağlık eğitimlerinin verilmesi,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Araştırmamızda da ortaya konduğu gibi, öğrencilerin </a:t>
            </a:r>
            <a:r>
              <a:rPr lang="tr-TR" dirty="0" err="1" smtClean="0"/>
              <a:t>ensık</a:t>
            </a:r>
            <a:r>
              <a:rPr lang="tr-TR" dirty="0" smtClean="0"/>
              <a:t> atladıkları öğünlerin öğle ve kahvaltı öğünleri olması ve beslenmeleri için çoğunlukla kantinlerin kullanılıyor olması nedeniyle, okullarda sağlıklı beslenmenin sağlanması için yemekhanelerin bulunması ve öğrencilere ücretsiz olarak sunulması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Fiziksel aktiviteyi arttıracak etkinliklerin düzenlenmesi, her öğrencinin düzenli olarak bir fiziksel aktiviteye yönlendirilmesi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SAĞLIKLI NESİLLERİN YETİŞTİRİLMESİ İÇİN YARARLI OLACAKTIR.</a:t>
            </a:r>
            <a:endParaRPr lang="tr-TR" dirty="0" smtClean="0"/>
          </a:p>
        </p:txBody>
      </p:sp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SCI144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3414059" cy="3429000"/>
          </a:xfrm>
        </p:spPr>
      </p:pic>
      <p:pic>
        <p:nvPicPr>
          <p:cNvPr id="5" name="4 Resim" descr="DSCI1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56" y="0"/>
            <a:ext cx="3096344" cy="3475155"/>
          </a:xfrm>
          <a:prstGeom prst="rect">
            <a:avLst/>
          </a:prstGeom>
        </p:spPr>
      </p:pic>
      <p:pic>
        <p:nvPicPr>
          <p:cNvPr id="9" name="8 Resim" descr="DSCI1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501008"/>
            <a:ext cx="3131840" cy="3356992"/>
          </a:xfrm>
          <a:prstGeom prst="rect">
            <a:avLst/>
          </a:prstGeom>
        </p:spPr>
      </p:pic>
      <p:pic>
        <p:nvPicPr>
          <p:cNvPr id="11" name="10 Resim" descr="DSCI14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1785" y="3429000"/>
            <a:ext cx="3323862" cy="3429000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83568" y="0"/>
            <a:ext cx="7200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UYKUSUZ</a:t>
            </a:r>
            <a:endParaRPr lang="tr-TR" sz="6000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ARAŞTIRMAMIZIN ÖNEMİ ve AMACI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Bu nedenle çocukların sağlıklı beslenme ve yaşam tarzı alışkanlıklarının erken dönemde kazandırılması sağlıklarının korunması ve geliştirilmesi açısından önemlidir</a:t>
            </a:r>
          </a:p>
          <a:p>
            <a:r>
              <a:rPr lang="tr-TR" dirty="0" smtClean="0"/>
              <a:t>Araştırmamızda ilkokul çağı çocuklarının beslenme ve yaşam tarzı alışkanlıkları ile bu konudaki bilgi düzeylerinin araştırılması ve araştırmaya katılan öğrencilere eğitim verilmesi amaçlanmıştır.</a:t>
            </a:r>
          </a:p>
          <a:p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GEREÇ-YÖNTEM</a:t>
            </a:r>
            <a:endParaRPr lang="tr-TR" dirty="0"/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ARAŞTIRMA EVRENİ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4000" dirty="0" smtClean="0"/>
              <a:t>23 NİSAN İLKÖĞRETİM OKULU 6. SINIF ÖĞRENCİLERİ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ARAŞTIRMA ÖRNEĞİ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23 NİSAN İLKÖĞRETİM OKULU 6.SINIFLAR </a:t>
            </a:r>
          </a:p>
          <a:p>
            <a:pPr algn="ctr">
              <a:buNone/>
            </a:pPr>
            <a:r>
              <a:rPr lang="tr-TR" b="1" dirty="0" smtClean="0"/>
              <a:t>2 ŞUBESİ</a:t>
            </a:r>
            <a:endParaRPr lang="tr-TR" b="1" dirty="0"/>
          </a:p>
        </p:txBody>
      </p:sp>
      <p:pic>
        <p:nvPicPr>
          <p:cNvPr id="4" name="3 Resim" descr="DSCI1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7344816" cy="41363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650</TotalTime>
  <Words>984</Words>
  <Application>Microsoft Office PowerPoint</Application>
  <PresentationFormat>Ekran Gösterisi (4:3)</PresentationFormat>
  <Paragraphs>374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Cumba</vt:lpstr>
      <vt:lpstr>Slayt 1</vt:lpstr>
      <vt:lpstr>Slayt 2</vt:lpstr>
      <vt:lpstr>Slayt 3</vt:lpstr>
      <vt:lpstr>İLKÖĞRETİM İLKOKULU 6. SINIF ÖĞRENCİLERİNİN BESLENME VE YAŞAM TARZI ALIŞKANLIKLARININ DEĞERLENDİRİLMESİ</vt:lpstr>
      <vt:lpstr>ARAŞTIRMAMIZIN ÖNEMİ ve AMACI</vt:lpstr>
      <vt:lpstr>ARAŞTIRMAMIZIN ÖNEMİ ve AMACI</vt:lpstr>
      <vt:lpstr>GEREÇ-YÖNTEM</vt:lpstr>
      <vt:lpstr>                ARAŞTIRMA EVRENİ</vt:lpstr>
      <vt:lpstr>                ARAŞTIRMA ÖRNEĞİ</vt:lpstr>
      <vt:lpstr>        VERİ TOPLAMA TEKNİĞİ</vt:lpstr>
      <vt:lpstr>ARAŞTIRMANIN UYGULANMASI</vt:lpstr>
      <vt:lpstr>ARAŞTIRMANIN UYGULANMASI</vt:lpstr>
      <vt:lpstr>Slayt 13</vt:lpstr>
      <vt:lpstr>  araştırmanin analizleri</vt:lpstr>
      <vt:lpstr>bulgular</vt:lpstr>
      <vt:lpstr>YETERLİ ve DENGELİ BESLENME </vt:lpstr>
      <vt:lpstr>Slayt 17</vt:lpstr>
      <vt:lpstr>Slayt 18</vt:lpstr>
      <vt:lpstr>YETERLİ ve DENGELİ BESLENDİĞİNİZİ DÜŞÜNÜYOR MUSUNUZ?</vt:lpstr>
      <vt:lpstr>ANA ÖĞÜN MİKTARI</vt:lpstr>
      <vt:lpstr>ANA ÖĞÜN MİKTARI</vt:lpstr>
      <vt:lpstr>EN SIK ATLANILAN ÖĞÜN</vt:lpstr>
      <vt:lpstr>EN SIK ATLANILAN ÖĞÜN  </vt:lpstr>
      <vt:lpstr>ÖĞÜN ATLAMA SEBEBİ</vt:lpstr>
      <vt:lpstr>ÖĞÜN ATLAMA SEBEBİ</vt:lpstr>
      <vt:lpstr>KILO MEMNUNİYETİ</vt:lpstr>
      <vt:lpstr>Slayt 27</vt:lpstr>
      <vt:lpstr>DİYET YAPMA</vt:lpstr>
      <vt:lpstr>Slayt 29</vt:lpstr>
      <vt:lpstr>                       İÇECEKLER</vt:lpstr>
      <vt:lpstr>Slayt 31</vt:lpstr>
      <vt:lpstr>Meyve-sebze yemekleri-et-yumurta</vt:lpstr>
      <vt:lpstr>                           ET</vt:lpstr>
      <vt:lpstr>                          yumurta </vt:lpstr>
      <vt:lpstr>FAST FOOD TEHLİKESİ</vt:lpstr>
      <vt:lpstr>Slayt 36</vt:lpstr>
      <vt:lpstr>Slayt 37</vt:lpstr>
      <vt:lpstr>Slayt 38</vt:lpstr>
      <vt:lpstr>Slayt 39</vt:lpstr>
      <vt:lpstr>Slayt 40</vt:lpstr>
      <vt:lpstr>Beyaz ekmek-kepek ekmeği-pirinç-makarna-bulgur</vt:lpstr>
      <vt:lpstr>Slayt 42</vt:lpstr>
      <vt:lpstr>SIMIT/POĞAÇA-TOST-PEYNİR-BAL/REÇEL-KAYMAK-TAHİN/PEKMEZ</vt:lpstr>
      <vt:lpstr>Slayt 44</vt:lpstr>
      <vt:lpstr>Slayt 45</vt:lpstr>
      <vt:lpstr>EGZERSİZ</vt:lpstr>
      <vt:lpstr>EGZERSİZ</vt:lpstr>
      <vt:lpstr>EGZERSİZ YAPMA  SIKLIĞI</vt:lpstr>
      <vt:lpstr>SONUÇ ve ÖNERİLER</vt:lpstr>
      <vt:lpstr>Slayt 50</vt:lpstr>
      <vt:lpstr>ÖNERİLER</vt:lpstr>
      <vt:lpstr>Slayt 52</vt:lpstr>
      <vt:lpstr>Slayt 53</vt:lpstr>
    </vt:vector>
  </TitlesOfParts>
  <Company>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İLKÖĞRETİM İLKOKULU 6. SINIF ÖĞRENCİLERİNİN BESLENME VE YAŞAM TARZI ALIŞKANLIKLARININ DEĞERLENDİRİLMESİ</dc:title>
  <dc:creator>DAMLA</dc:creator>
  <cp:lastModifiedBy>Aidata</cp:lastModifiedBy>
  <cp:revision>100</cp:revision>
  <dcterms:created xsi:type="dcterms:W3CDTF">2012-01-17T17:37:57Z</dcterms:created>
  <dcterms:modified xsi:type="dcterms:W3CDTF">2012-01-19T13:02:27Z</dcterms:modified>
</cp:coreProperties>
</file>