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300" r:id="rId6"/>
    <p:sldId id="284" r:id="rId7"/>
    <p:sldId id="287" r:id="rId8"/>
    <p:sldId id="288" r:id="rId9"/>
    <p:sldId id="285" r:id="rId10"/>
    <p:sldId id="293" r:id="rId11"/>
    <p:sldId id="292" r:id="rId12"/>
    <p:sldId id="281" r:id="rId13"/>
    <p:sldId id="282" r:id="rId14"/>
    <p:sldId id="304" r:id="rId15"/>
    <p:sldId id="260" r:id="rId16"/>
    <p:sldId id="290" r:id="rId17"/>
    <p:sldId id="303" r:id="rId18"/>
    <p:sldId id="262" r:id="rId19"/>
    <p:sldId id="263" r:id="rId20"/>
    <p:sldId id="269" r:id="rId21"/>
    <p:sldId id="309" r:id="rId22"/>
    <p:sldId id="266" r:id="rId23"/>
    <p:sldId id="267" r:id="rId24"/>
    <p:sldId id="301" r:id="rId25"/>
    <p:sldId id="302" r:id="rId26"/>
    <p:sldId id="283" r:id="rId27"/>
    <p:sldId id="299" r:id="rId28"/>
    <p:sldId id="274" r:id="rId29"/>
    <p:sldId id="298" r:id="rId30"/>
    <p:sldId id="277" r:id="rId31"/>
    <p:sldId id="294" r:id="rId32"/>
    <p:sldId id="295" r:id="rId33"/>
    <p:sldId id="280" r:id="rId34"/>
    <p:sldId id="296" r:id="rId35"/>
    <p:sldId id="308" r:id="rId36"/>
    <p:sldId id="307" r:id="rId37"/>
    <p:sldId id="305" r:id="rId38"/>
    <p:sldId id="306" r:id="rId39"/>
    <p:sldId id="310" r:id="rId40"/>
    <p:sldId id="311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DÖNEM 1</c:v>
                </c:pt>
              </c:strCache>
            </c:strRef>
          </c:tx>
          <c:explosion val="25"/>
          <c:dPt>
            <c:idx val="0"/>
            <c:explosion val="28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5">
                      <a:tint val="860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5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5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Lbls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DOĞRU </c:v>
                </c:pt>
                <c:pt idx="1">
                  <c:v>YANLIŞ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0.63000000000000012</c:v>
                </c:pt>
                <c:pt idx="1">
                  <c:v>0.37000000000000005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tr-TR"/>
        </a:p>
      </c:txPr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layout/>
      <c:txPr>
        <a:bodyPr/>
        <a:lstStyle/>
        <a:p>
          <a:pPr>
            <a:defRPr b="1"/>
          </a:pPr>
          <a:endParaRPr lang="tr-T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DÖNEM 6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5">
                      <a:tint val="860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5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5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Lbls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DOĞRU</c:v>
                </c:pt>
                <c:pt idx="1">
                  <c:v>YANLIŞ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0.67000000000000015</c:v>
                </c:pt>
                <c:pt idx="1">
                  <c:v>0.33000000000000007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tr-TR"/>
        </a:p>
      </c:txPr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480D4-9495-4A59-8B20-1906416FE237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AB87-2A34-4BB5-8C08-2C6BF7EBAE2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395BA4-35E6-475A-B1D6-F015C78AE253}" type="datetimeFigureOut">
              <a:rPr lang="tr-TR" smtClean="0"/>
              <a:pPr/>
              <a:t>25.01.2012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1048A1-C64A-4DF5-8722-E871B6E9EB8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Washing hand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7000" contrast="-26000"/>
          </a:blip>
          <a:srcRect/>
          <a:stretch>
            <a:fillRect/>
          </a:stretch>
        </p:blipFill>
        <p:spPr bwMode="auto">
          <a:xfrm>
            <a:off x="-200451" y="0"/>
            <a:ext cx="9286871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ELİMİZDEN GELEN EL YIKAMAK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-324544" y="3861048"/>
            <a:ext cx="10297144" cy="1752600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smtClean="0">
                <a:solidFill>
                  <a:srgbClr val="660066"/>
                </a:solidFill>
              </a:rPr>
              <a:t>GRUP HYGIA</a:t>
            </a:r>
          </a:p>
          <a:p>
            <a:pPr algn="ctr"/>
            <a:r>
              <a:rPr lang="tr-TR" sz="3200" b="1" dirty="0" smtClean="0">
                <a:solidFill>
                  <a:schemeClr val="tx2">
                    <a:lumMod val="10000"/>
                  </a:schemeClr>
                </a:solidFill>
              </a:rPr>
              <a:t>Danışman Öğretim Üyesi:</a:t>
            </a:r>
          </a:p>
          <a:p>
            <a:pPr algn="ctr"/>
            <a:r>
              <a:rPr lang="tr-TR" sz="32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tr-TR" sz="4000" b="1" dirty="0" err="1" smtClean="0">
                <a:solidFill>
                  <a:schemeClr val="tx2">
                    <a:lumMod val="10000"/>
                  </a:schemeClr>
                </a:solidFill>
              </a:rPr>
              <a:t>Prof.Dr</a:t>
            </a:r>
            <a:r>
              <a:rPr lang="tr-TR" sz="4000" b="1" dirty="0" smtClean="0">
                <a:solidFill>
                  <a:schemeClr val="tx2">
                    <a:lumMod val="10000"/>
                  </a:schemeClr>
                </a:solidFill>
              </a:rPr>
              <a:t>. Ayşe WILLKE</a:t>
            </a:r>
            <a:endParaRPr lang="tr-TR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EL HİJYENİ / EL YIKAMA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4000" b="1" dirty="0" smtClean="0"/>
              <a:t>Her ikisinde de amaç:</a:t>
            </a:r>
          </a:p>
          <a:p>
            <a:r>
              <a:rPr lang="tr-TR" sz="3200" b="1" dirty="0" smtClean="0"/>
              <a:t>geçici floranın tamamen uzaklaştırılması </a:t>
            </a:r>
          </a:p>
          <a:p>
            <a:r>
              <a:rPr lang="tr-TR" sz="3200" b="1" dirty="0" smtClean="0"/>
              <a:t>kalıcı floranın sayıca azaltılması</a:t>
            </a:r>
          </a:p>
          <a:p>
            <a:r>
              <a:rPr lang="tr-TR" sz="3200" b="1" dirty="0" smtClean="0"/>
              <a:t>eller  vasıtasıyla yayılan enfeksiyonların önlenmesi</a:t>
            </a: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El yıkama tekniği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Sıcak su kullanmaktan kaçınılmalı. </a:t>
            </a:r>
            <a:r>
              <a:rPr lang="tr-TR" sz="3200" b="1" dirty="0" smtClean="0"/>
              <a:t>Dermatit riski!</a:t>
            </a:r>
          </a:p>
          <a:p>
            <a:r>
              <a:rPr lang="tr-TR" sz="3200" b="1" dirty="0" smtClean="0">
                <a:solidFill>
                  <a:srgbClr val="C00000"/>
                </a:solidFill>
              </a:rPr>
              <a:t>Sıvı sabun kullanımı uygun bir seçenek</a:t>
            </a:r>
          </a:p>
          <a:p>
            <a:r>
              <a:rPr lang="tr-TR" sz="3200" b="1" dirty="0" smtClean="0">
                <a:solidFill>
                  <a:srgbClr val="C00000"/>
                </a:solidFill>
              </a:rPr>
              <a:t>Kısmen boş sabun dağıtıcısına sabun eklenmemeli!</a:t>
            </a:r>
          </a:p>
          <a:p>
            <a:r>
              <a:rPr lang="tr-TR" sz="3200" b="1" dirty="0" smtClean="0">
                <a:solidFill>
                  <a:srgbClr val="C00000"/>
                </a:solidFill>
              </a:rPr>
              <a:t>Çok kullanımlık havlular uygun değil!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SOSYAL EL YIKAMA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44824"/>
            <a:ext cx="5904656" cy="4349120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	</a:t>
            </a:r>
            <a:r>
              <a:rPr lang="tr-TR" sz="3200" b="1" dirty="0" smtClean="0"/>
              <a:t>Ellerin sabun ve su ile yıkanmasıdır.</a:t>
            </a:r>
          </a:p>
          <a:p>
            <a:pPr>
              <a:buNone/>
            </a:pPr>
            <a:r>
              <a:rPr lang="tr-TR" sz="3200" b="1" dirty="0" smtClean="0"/>
              <a:t>   Bu tip yıkama ile :</a:t>
            </a:r>
          </a:p>
          <a:p>
            <a:r>
              <a:rPr lang="tr-TR" sz="3200" b="1" dirty="0" smtClean="0"/>
              <a:t>kirler ve geçici mikrop florası uzaklaştırılır</a:t>
            </a:r>
          </a:p>
          <a:p>
            <a:r>
              <a:rPr lang="tr-TR" sz="3200" b="1" dirty="0" smtClean="0"/>
              <a:t> kalıcı flora etkilenmez</a:t>
            </a:r>
          </a:p>
          <a:p>
            <a:pPr>
              <a:buNone/>
            </a:pPr>
            <a:endParaRPr lang="tr-TR" b="1" dirty="0"/>
          </a:p>
        </p:txBody>
      </p:sp>
      <p:pic>
        <p:nvPicPr>
          <p:cNvPr id="4" name="Picture 11" descr="infection_control_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319495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çıklama: http://www.araklidevlethastanesi.gov.tr/wp-content/uploads/el-yikama-brosuru-b.png"/>
          <p:cNvPicPr/>
          <p:nvPr/>
        </p:nvPicPr>
        <p:blipFill>
          <a:blip r:embed="rId2" cstate="print"/>
          <a:srcRect l="-623" t="34454"/>
          <a:stretch>
            <a:fillRect/>
          </a:stretch>
        </p:blipFill>
        <p:spPr bwMode="auto">
          <a:xfrm rot="5400000">
            <a:off x="-256592" y="949288"/>
            <a:ext cx="6165304" cy="5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çıklama: http://www.araklidevlethastanesi.gov.tr/wp-content/uploads/el-yikama-brosuru-b.png"/>
          <p:cNvPicPr/>
          <p:nvPr/>
        </p:nvPicPr>
        <p:blipFill>
          <a:blip r:embed="rId2" cstate="print"/>
          <a:srcRect l="50000" b="66518"/>
          <a:stretch>
            <a:fillRect/>
          </a:stretch>
        </p:blipFill>
        <p:spPr bwMode="auto">
          <a:xfrm rot="5400000">
            <a:off x="4351413" y="2065413"/>
            <a:ext cx="6093295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080280" y="0"/>
            <a:ext cx="6614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SOSYAL EL YIKAMA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SOSYAL EL YIKAMA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5410944" cy="438912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tr-TR" b="1" dirty="0" smtClean="0"/>
              <a:t>Eller ılık  su ile iyice durulanmalı, parmaklar yukarı doğru gelecek şekilde tutulmalıdır.</a:t>
            </a:r>
          </a:p>
          <a:p>
            <a:pPr marL="651510" lvl="0" indent="-514350">
              <a:buFont typeface="+mj-lt"/>
              <a:buAutoNum type="arabicPeriod"/>
            </a:pPr>
            <a:r>
              <a:rPr lang="tr-TR" b="1" dirty="0" smtClean="0">
                <a:solidFill>
                  <a:srgbClr val="C00000"/>
                </a:solidFill>
              </a:rPr>
              <a:t>Eller kağıt havlu ile kurulanmalıdır.</a:t>
            </a:r>
          </a:p>
          <a:p>
            <a:pPr marL="651510" lvl="0" indent="-514350">
              <a:buFont typeface="+mj-lt"/>
              <a:buAutoNum type="arabicPeriod"/>
            </a:pPr>
            <a:r>
              <a:rPr lang="tr-TR" b="1" dirty="0" smtClean="0"/>
              <a:t> Musluk kağıt havlu kullanılarak kapatılmalıdır.</a:t>
            </a:r>
          </a:p>
          <a:p>
            <a:pPr marL="651510" lvl="0" indent="-514350">
              <a:buFont typeface="+mj-lt"/>
              <a:buAutoNum type="arabicPeriod"/>
            </a:pPr>
            <a:r>
              <a:rPr lang="tr-TR" b="1" dirty="0" smtClean="0"/>
              <a:t>Kağıt havlu evsel atığa atılmalıdır.</a:t>
            </a:r>
          </a:p>
          <a:p>
            <a:endParaRPr lang="tr-TR" b="1" dirty="0"/>
          </a:p>
        </p:txBody>
      </p:sp>
      <p:pic>
        <p:nvPicPr>
          <p:cNvPr id="4" name="Picture 5" descr="germfarm_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3168352" cy="545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HİJYENİK EL YIKAMA 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 smtClean="0"/>
          </a:p>
          <a:p>
            <a:pPr algn="ctr">
              <a:buNone/>
            </a:pPr>
            <a:r>
              <a:rPr lang="tr-TR" b="1" dirty="0" smtClean="0">
                <a:solidFill>
                  <a:srgbClr val="C00000"/>
                </a:solidFill>
              </a:rPr>
              <a:t>GEREKLİ OLDUĞU YER VE DURUMLAR</a:t>
            </a:r>
          </a:p>
          <a:p>
            <a:r>
              <a:rPr lang="tr-TR" b="1" dirty="0" smtClean="0"/>
              <a:t>Yoğun bakım üniteleri</a:t>
            </a:r>
          </a:p>
          <a:p>
            <a:r>
              <a:rPr lang="tr-TR" b="1" dirty="0" smtClean="0"/>
              <a:t>Yeni doğan üniteleri</a:t>
            </a:r>
          </a:p>
          <a:p>
            <a:r>
              <a:rPr lang="tr-TR" b="1" dirty="0" smtClean="0"/>
              <a:t>Yemeklerin ve mamaların hazırlandığı kritik alanlar</a:t>
            </a:r>
          </a:p>
          <a:p>
            <a:r>
              <a:rPr lang="tr-TR" b="1" dirty="0" smtClean="0"/>
              <a:t>Dirençli bakterilerle enfeksiyonların olduğu durumlar</a:t>
            </a:r>
            <a:endParaRPr lang="tr-T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El hijyeni ne zaman yapılmalı?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>
                <a:cs typeface="Arial" charset="0"/>
              </a:rPr>
              <a:t>ÖNCE</a:t>
            </a:r>
            <a:endParaRPr lang="en-US" sz="3200" b="1" dirty="0" smtClean="0"/>
          </a:p>
          <a:p>
            <a:pPr>
              <a:lnSpc>
                <a:spcPct val="110000"/>
              </a:lnSpc>
            </a:pPr>
            <a:r>
              <a:rPr lang="tr-TR" sz="2800" b="1" dirty="0" smtClean="0"/>
              <a:t>Hasta ile temas</a:t>
            </a:r>
          </a:p>
          <a:p>
            <a:pPr>
              <a:lnSpc>
                <a:spcPct val="110000"/>
              </a:lnSpc>
            </a:pPr>
            <a:r>
              <a:rPr lang="tr-TR" sz="2800" b="1" dirty="0" smtClean="0"/>
              <a:t>Hasta çevresindeki yüzeylerle temas</a:t>
            </a:r>
          </a:p>
          <a:p>
            <a:pPr>
              <a:lnSpc>
                <a:spcPct val="110000"/>
              </a:lnSpc>
            </a:pPr>
            <a:r>
              <a:rPr lang="tr-TR" sz="2800" b="1" dirty="0" smtClean="0"/>
              <a:t>Her tür </a:t>
            </a:r>
            <a:r>
              <a:rPr lang="tr-TR" sz="2800" b="1" dirty="0" err="1" smtClean="0"/>
              <a:t>invaziv</a:t>
            </a:r>
            <a:r>
              <a:rPr lang="tr-TR" sz="2800" b="1" dirty="0" smtClean="0"/>
              <a:t> girişim</a:t>
            </a:r>
          </a:p>
          <a:p>
            <a:pPr>
              <a:lnSpc>
                <a:spcPct val="110000"/>
              </a:lnSpc>
            </a:pPr>
            <a:r>
              <a:rPr lang="tr-TR" sz="2800" b="1" dirty="0" smtClean="0"/>
              <a:t>Eldiven giyme </a:t>
            </a:r>
          </a:p>
          <a:p>
            <a:pPr>
              <a:lnSpc>
                <a:spcPct val="110000"/>
              </a:lnSpc>
            </a:pPr>
            <a:r>
              <a:rPr lang="tr-TR" sz="2800" b="1" dirty="0" smtClean="0"/>
              <a:t>İlaçların hazırlanması</a:t>
            </a:r>
          </a:p>
          <a:p>
            <a:pPr>
              <a:lnSpc>
                <a:spcPct val="110000"/>
              </a:lnSpc>
            </a:pPr>
            <a:r>
              <a:rPr lang="tr-TR" sz="2800" b="1" dirty="0" smtClean="0"/>
              <a:t>Yemek</a:t>
            </a:r>
          </a:p>
          <a:p>
            <a:pPr>
              <a:lnSpc>
                <a:spcPct val="110000"/>
              </a:lnSpc>
            </a:pPr>
            <a:r>
              <a:rPr lang="tr-TR" sz="2800" b="1" dirty="0" smtClean="0"/>
              <a:t>İşten ayrılma</a:t>
            </a:r>
          </a:p>
          <a:p>
            <a:pPr>
              <a:lnSpc>
                <a:spcPct val="110000"/>
              </a:lnSpc>
            </a:pPr>
            <a:endParaRPr lang="en-US" b="1" dirty="0" smtClean="0"/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El hijyeni ne zaman yapılmalı?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3200" b="1" dirty="0" smtClean="0"/>
              <a:t>SONRA</a:t>
            </a:r>
          </a:p>
          <a:p>
            <a:pPr>
              <a:lnSpc>
                <a:spcPct val="90000"/>
              </a:lnSpc>
            </a:pPr>
            <a:r>
              <a:rPr lang="tr-TR" sz="2800" b="1" dirty="0" smtClean="0"/>
              <a:t>Hasta ile temas</a:t>
            </a:r>
          </a:p>
          <a:p>
            <a:pPr>
              <a:lnSpc>
                <a:spcPct val="90000"/>
              </a:lnSpc>
            </a:pPr>
            <a:r>
              <a:rPr lang="tr-TR" sz="2800" b="1" dirty="0" smtClean="0"/>
              <a:t>Hasta çevresindeki yüzeylerle temas</a:t>
            </a:r>
          </a:p>
          <a:p>
            <a:pPr>
              <a:lnSpc>
                <a:spcPct val="90000"/>
              </a:lnSpc>
            </a:pPr>
            <a:r>
              <a:rPr lang="tr-TR" sz="2800" b="1" dirty="0" smtClean="0"/>
              <a:t>Her tür </a:t>
            </a:r>
            <a:r>
              <a:rPr lang="tr-TR" sz="2800" b="1" dirty="0" err="1" smtClean="0"/>
              <a:t>invaziv</a:t>
            </a:r>
            <a:r>
              <a:rPr lang="tr-TR" sz="2800" b="1" dirty="0" smtClean="0"/>
              <a:t> girişim</a:t>
            </a:r>
          </a:p>
          <a:p>
            <a:pPr>
              <a:lnSpc>
                <a:spcPct val="90000"/>
              </a:lnSpc>
            </a:pPr>
            <a:r>
              <a:rPr lang="tr-TR" sz="2800" b="1" dirty="0" smtClean="0"/>
              <a:t>Eldivenlerin çıkartılması </a:t>
            </a:r>
          </a:p>
          <a:p>
            <a:pPr>
              <a:lnSpc>
                <a:spcPct val="90000"/>
              </a:lnSpc>
            </a:pPr>
            <a:r>
              <a:rPr lang="tr-TR" sz="2800" b="1" dirty="0" smtClean="0"/>
              <a:t>Kan, kanlı </a:t>
            </a:r>
            <a:r>
              <a:rPr lang="tr-TR" sz="2800" b="1" dirty="0" err="1" smtClean="0"/>
              <a:t>sekresyon</a:t>
            </a:r>
            <a:r>
              <a:rPr lang="tr-TR" sz="2800" b="1" dirty="0" smtClean="0"/>
              <a:t> ile </a:t>
            </a:r>
            <a:r>
              <a:rPr lang="tr-TR" sz="2800" b="1" dirty="0" err="1" smtClean="0"/>
              <a:t>kontamine</a:t>
            </a:r>
            <a:r>
              <a:rPr lang="tr-TR" sz="2800" b="1" dirty="0" smtClean="0"/>
              <a:t> olma olasılığı olan herhangi bir alet veya objeye temas </a:t>
            </a:r>
          </a:p>
          <a:p>
            <a:pPr>
              <a:lnSpc>
                <a:spcPct val="90000"/>
              </a:lnSpc>
            </a:pPr>
            <a:r>
              <a:rPr lang="tr-TR" sz="2800" b="1" dirty="0" smtClean="0"/>
              <a:t>Diğer vücut </a:t>
            </a:r>
            <a:r>
              <a:rPr lang="tr-TR" sz="2800" b="1" dirty="0" err="1" smtClean="0"/>
              <a:t>sekresyonları</a:t>
            </a:r>
            <a:r>
              <a:rPr lang="tr-TR" sz="2800" b="1" dirty="0" smtClean="0"/>
              <a:t> ile temas 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tr-TR" sz="2800" b="1" dirty="0" smtClean="0"/>
              <a:t>Tuvalet </a:t>
            </a:r>
          </a:p>
          <a:p>
            <a:pPr>
              <a:lnSpc>
                <a:spcPct val="90000"/>
              </a:lnSpc>
            </a:pPr>
            <a:endParaRPr lang="tr-TR" sz="2800" b="1" dirty="0" smtClean="0"/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print"/>
          <a:srcRect l="30177" t="22118" r="27203" b="6824"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Açıklama: http://www.gata.edu.tr/infkom/images/afis01.jpg"/>
          <p:cNvPicPr/>
          <p:nvPr/>
        </p:nvPicPr>
        <p:blipFill>
          <a:blip r:embed="rId3" cstate="print"/>
          <a:srcRect l="65108" t="51903" r="4546" b="30548"/>
          <a:stretch>
            <a:fillRect/>
          </a:stretch>
        </p:blipFill>
        <p:spPr bwMode="auto">
          <a:xfrm>
            <a:off x="2699792" y="5589240"/>
            <a:ext cx="331236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HİJYENİK </a:t>
            </a:r>
            <a:r>
              <a:rPr lang="tr-TR" b="1" dirty="0" smtClean="0"/>
              <a:t>EL OVALAMA TEKNİĞİ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16832"/>
            <a:ext cx="7139136" cy="4389120"/>
          </a:xfrm>
        </p:spPr>
        <p:txBody>
          <a:bodyPr>
            <a:normAutofit fontScale="92500"/>
          </a:bodyPr>
          <a:lstStyle/>
          <a:p>
            <a:r>
              <a:rPr lang="tr-TR" b="1" dirty="0" smtClean="0"/>
              <a:t>Ellerde gözle görünür kirlenme varsa eller önce su ve sabunla yıkanarak kurutulmalıdır.</a:t>
            </a:r>
          </a:p>
          <a:p>
            <a:pPr lvl="0"/>
            <a:r>
              <a:rPr lang="tr-TR" b="1" dirty="0" smtClean="0"/>
              <a:t> Alkol bazlı solüsyon üretici firmanın önerdiği miktarda (3-5 ml) avuca alınmalı, tüm el yüzeyi ve parmak araları ile temas edecek şekilde 1dk. süre ile iyice ovuşturulmalıdır.</a:t>
            </a:r>
          </a:p>
          <a:p>
            <a:pPr lvl="0"/>
            <a:r>
              <a:rPr lang="tr-TR" b="1" dirty="0" smtClean="0"/>
              <a:t> Kendi halinde kuruması beklenmelidir.</a:t>
            </a:r>
          </a:p>
          <a:p>
            <a:pPr lvl="0">
              <a:buNone/>
            </a:pPr>
            <a:r>
              <a:rPr lang="tr-TR" sz="2400" b="1" dirty="0" smtClean="0">
                <a:solidFill>
                  <a:srgbClr val="FFC000"/>
                </a:solidFill>
              </a:rPr>
              <a:t>		</a:t>
            </a:r>
          </a:p>
          <a:p>
            <a:pPr lvl="0">
              <a:buNone/>
            </a:pPr>
            <a:r>
              <a:rPr lang="tr-TR" sz="2400" b="1" dirty="0" smtClean="0">
                <a:solidFill>
                  <a:srgbClr val="FFC000"/>
                </a:solidFill>
              </a:rPr>
              <a:t>	</a:t>
            </a:r>
            <a:r>
              <a:rPr lang="tr-TR" sz="2400" b="1" dirty="0" smtClean="0">
                <a:solidFill>
                  <a:srgbClr val="C00000"/>
                </a:solidFill>
              </a:rPr>
              <a:t>*  Ellerde gözle görülür kirlenme varsa hijyenik el ovalama, tam olarak el yıkamanın yerini almamalıdır.</a:t>
            </a:r>
          </a:p>
          <a:p>
            <a:endParaRPr lang="tr-TR" b="1" dirty="0">
              <a:solidFill>
                <a:srgbClr val="FFC000"/>
              </a:solidFill>
            </a:endParaRPr>
          </a:p>
        </p:txBody>
      </p:sp>
      <p:pic>
        <p:nvPicPr>
          <p:cNvPr id="4" name="Picture 4" descr="dirty%20hand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05064"/>
            <a:ext cx="1814426" cy="25930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4400" b="1" dirty="0" smtClean="0"/>
              <a:t>Grup Üyeleri:</a:t>
            </a:r>
            <a:endParaRPr lang="tr-TR" sz="44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575048" y="1268760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Osama Ali Qasim Dawood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Merve Güder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Sibel İnceoğlu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İrem Tombaloğlu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İpek Dal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Tuba Yılmaz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Şebnem Nak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Duygu Aydın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Sema Kurtoğlu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/>
              <a:t>Tuğçe Yıldırım</a:t>
            </a:r>
          </a:p>
          <a:p>
            <a:pPr>
              <a:buFont typeface="Arial" pitchFamily="34" charset="0"/>
              <a:buChar char="•"/>
            </a:pPr>
            <a:endParaRPr lang="tr-TR" sz="3200" b="1" dirty="0" smtClean="0"/>
          </a:p>
          <a:p>
            <a:pPr>
              <a:buFont typeface="Arial" pitchFamily="34" charset="0"/>
              <a:buChar char="•"/>
            </a:pPr>
            <a:endParaRPr lang="tr-TR" sz="3200" b="1" dirty="0" smtClean="0"/>
          </a:p>
          <a:p>
            <a:pPr>
              <a:buFont typeface="Arial" pitchFamily="34" charset="0"/>
              <a:buChar char="•"/>
            </a:pPr>
            <a:endParaRPr lang="tr-TR" sz="3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CERRAHİ EL YIKAMA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Geçici mikroorganizmaların öldürülmesi, uzaklaştırılması, </a:t>
            </a:r>
          </a:p>
          <a:p>
            <a:r>
              <a:rPr lang="tr-TR" b="1" dirty="0" smtClean="0"/>
              <a:t>Kalıcı mikroorganizmaların mümkün olduğunca azaltılması </a:t>
            </a:r>
          </a:p>
          <a:p>
            <a:r>
              <a:rPr lang="tr-TR" b="1" dirty="0" smtClean="0"/>
              <a:t>Bu etki operasyon süresince devam etmeli!</a:t>
            </a:r>
          </a:p>
          <a:p>
            <a:r>
              <a:rPr lang="tr-TR" b="1" dirty="0" smtClean="0"/>
              <a:t>Cerrahi ortamda, cerrahi tüm girişimler öncesinde ellerin su ve sabunla yıkanarak fırçalanması </a:t>
            </a:r>
          </a:p>
          <a:p>
            <a:pPr>
              <a:buNone/>
            </a:pPr>
            <a:endParaRPr lang="tr-TR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9432"/>
            <a:ext cx="82296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568272"/>
            <a:ext cx="8229600" cy="438912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79432"/>
            <a:ext cx="77724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Cerrahi el hijyeni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Remove all jewelry and wet your hands and forearms thorough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70032"/>
            <a:ext cx="1885950" cy="1885950"/>
          </a:xfrm>
          <a:prstGeom prst="rect">
            <a:avLst/>
          </a:prstGeom>
          <a:noFill/>
        </p:spPr>
      </p:pic>
      <p:pic>
        <p:nvPicPr>
          <p:cNvPr id="6" name="Picture 4" descr="Clean under each fingernail with a stick or br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70032"/>
            <a:ext cx="1885950" cy="1885950"/>
          </a:xfrm>
          <a:prstGeom prst="rect">
            <a:avLst/>
          </a:prstGeom>
          <a:noFill/>
        </p:spPr>
      </p:pic>
      <p:pic>
        <p:nvPicPr>
          <p:cNvPr id="7" name="Picture 5" descr="Apply the antisep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93832"/>
            <a:ext cx="1885950" cy="1885950"/>
          </a:xfrm>
          <a:prstGeom prst="rect">
            <a:avLst/>
          </a:prstGeom>
          <a:noFill/>
        </p:spPr>
      </p:pic>
      <p:pic>
        <p:nvPicPr>
          <p:cNvPr id="8" name="Picture 6" descr="Rinse each arm separate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03632"/>
            <a:ext cx="1885950" cy="1885950"/>
          </a:xfrm>
          <a:prstGeom prst="rect">
            <a:avLst/>
          </a:prstGeom>
          <a:noFill/>
        </p:spPr>
      </p:pic>
      <p:pic>
        <p:nvPicPr>
          <p:cNvPr id="9" name="Picture 7" descr="Using a sterile towel, dry your ar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648392"/>
            <a:ext cx="1885950" cy="1885950"/>
          </a:xfrm>
          <a:prstGeom prst="rect">
            <a:avLst/>
          </a:prstGeom>
          <a:noFill/>
        </p:spPr>
      </p:pic>
      <p:pic>
        <p:nvPicPr>
          <p:cNvPr id="10" name="Picture 8" descr="Do not touch anything before putting on sterile surgical glov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56032"/>
            <a:ext cx="18859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DİKKAT EDİLECEK HUSUSLAR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3040" y="1556792"/>
            <a:ext cx="864096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/>
              <a:t>a. Cerrahi el yıkama öncesinde yüzük, saat, bilezik gibi aksesuarlar çıkarılmalı</a:t>
            </a:r>
          </a:p>
          <a:p>
            <a:pPr>
              <a:buNone/>
            </a:pPr>
            <a:r>
              <a:rPr lang="tr-TR" sz="2000" b="1" dirty="0" smtClean="0"/>
              <a:t>b. Eller ve önkol friksiyon yapılarak ıslatılır</a:t>
            </a:r>
          </a:p>
          <a:p>
            <a:pPr>
              <a:buNone/>
            </a:pPr>
            <a:r>
              <a:rPr lang="tr-TR" sz="2000" b="1" dirty="0" smtClean="0"/>
              <a:t>c. Parmaklar, eller ve önkolun dört yüzeyi de etkili bir şekilde fırçalanmalıdır</a:t>
            </a:r>
          </a:p>
          <a:p>
            <a:r>
              <a:rPr lang="tr-TR" sz="2000" b="1" dirty="0" smtClean="0"/>
              <a:t>Dairesel hareketlerle ve sirküler  </a:t>
            </a:r>
          </a:p>
          <a:p>
            <a:r>
              <a:rPr lang="tr-TR" sz="2000" b="1" dirty="0" smtClean="0"/>
              <a:t>Her yere 7-8 darbe yapılmalı</a:t>
            </a:r>
          </a:p>
          <a:p>
            <a:pPr>
              <a:buNone/>
            </a:pPr>
            <a:r>
              <a:rPr lang="tr-TR" sz="2000" b="1" dirty="0" smtClean="0"/>
              <a:t>d.Süre :</a:t>
            </a:r>
          </a:p>
          <a:p>
            <a:r>
              <a:rPr lang="tr-TR" sz="2000" b="1" dirty="0" smtClean="0"/>
              <a:t>Elin içi ve sırtı için 2 dakika</a:t>
            </a:r>
          </a:p>
          <a:p>
            <a:r>
              <a:rPr lang="tr-TR" sz="2000" b="1" dirty="0" smtClean="0"/>
              <a:t>Dirseğe kadar önkol için 1 dakikadır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53304"/>
            <a:ext cx="8219256" cy="590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e. Tırnaklar bir tırnak temizleyici yardımıyla akan suyun altında temizlenir</a:t>
            </a:r>
          </a:p>
          <a:p>
            <a:pPr>
              <a:buNone/>
            </a:pPr>
            <a:r>
              <a:rPr lang="tr-TR" b="1" dirty="0" smtClean="0"/>
              <a:t>f. Durulama: eller yukarı kaldırılarak, parmak uçlarından başlanarak</a:t>
            </a:r>
          </a:p>
          <a:p>
            <a:pPr>
              <a:buNone/>
            </a:pPr>
            <a:r>
              <a:rPr lang="tr-TR" b="1" dirty="0" smtClean="0"/>
              <a:t>g. Eller giysilerden uzakta ve dirsekten bükülerek yukarıda tutulmalı</a:t>
            </a:r>
          </a:p>
          <a:p>
            <a:pPr>
              <a:buNone/>
            </a:pPr>
            <a:r>
              <a:rPr lang="tr-TR" b="1" dirty="0" smtClean="0"/>
              <a:t>h. Her el için steril havlu kullanarak eller ayrı olarak kurulanmalı</a:t>
            </a:r>
          </a:p>
          <a:p>
            <a:pPr>
              <a:buNone/>
            </a:pPr>
            <a:r>
              <a:rPr lang="tr-TR" b="1" dirty="0" smtClean="0"/>
              <a:t>i. Eller bel seviyesinde tutularak hiçbir şeye dokunmadan steril eldiven giyilmeli</a:t>
            </a:r>
          </a:p>
          <a:p>
            <a:endParaRPr lang="tr-TR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ABD Hastalık Kontrol ve Korunma Merkezleri (</a:t>
            </a:r>
            <a:r>
              <a:rPr lang="tr-TR" sz="3200" b="1" dirty="0" err="1" smtClean="0"/>
              <a:t>Centers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Disease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Control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Prevention</a:t>
            </a:r>
            <a:r>
              <a:rPr lang="tr-TR" sz="3200" b="1" dirty="0" smtClean="0"/>
              <a:t>, CDC)</a:t>
            </a:r>
            <a:endParaRPr lang="tr-TR" sz="3200" dirty="0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5770984" cy="438912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ABD'nin Sağlık ve İnsan Hizmetleri Dairesi'nin, kamu sağlığı ve kamu güvenliğinin sağlanması konusunda çalışan bir birimi</a:t>
            </a:r>
          </a:p>
          <a:p>
            <a:r>
              <a:rPr lang="tr-TR" b="1" dirty="0" smtClean="0"/>
              <a:t>Merkezi Georgia eyaletinde</a:t>
            </a:r>
          </a:p>
          <a:p>
            <a:pPr>
              <a:buNone/>
            </a:pPr>
            <a:r>
              <a:rPr lang="tr-TR" b="1" dirty="0" smtClean="0"/>
              <a:t>    Hastanede  el  yıkama ile ilgili  resmi  yazılı rehberler oluşturulmuş</a:t>
            </a:r>
          </a:p>
        </p:txBody>
      </p:sp>
      <p:pic>
        <p:nvPicPr>
          <p:cNvPr id="6" name="Picture 2" descr="ShowLetter[8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1556792"/>
            <a:ext cx="2836158" cy="358273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ABD Hastalık Kontrol ve Korunma Merkezleri (</a:t>
            </a:r>
            <a:r>
              <a:rPr lang="tr-TR" sz="3200" b="1" dirty="0" err="1" smtClean="0"/>
              <a:t>Centers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Disease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Control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Prevention</a:t>
            </a:r>
            <a:r>
              <a:rPr lang="tr-TR" sz="3200" b="1" dirty="0" smtClean="0"/>
              <a:t>, CDC)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ABD'nin Sağlık ve İnsan Hizmetleri Dairesi'nin, kamu sağlığı ve kamu güvenliğinin sağlanması konusunda çalışan bir birimi</a:t>
            </a:r>
          </a:p>
          <a:p>
            <a:r>
              <a:rPr lang="tr-TR" sz="2800" b="1" dirty="0" smtClean="0"/>
              <a:t>Sağlık konusundaki ilerleme ve gelişmeye enformasyon sağlar </a:t>
            </a:r>
          </a:p>
          <a:p>
            <a:r>
              <a:rPr lang="tr-TR" sz="2800" b="1" dirty="0" smtClean="0"/>
              <a:t>Devletin diğer sağlık daire ve organlarıyla işbirliği içinde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556792"/>
            <a:ext cx="9577064" cy="11430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ELLER NE ZAMAN YIKANMALI?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AMERİKAN HASTALIK KONTROL MERKEZİ’NİN (CDC) ÖNERİSİ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38912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Yemek hazırlığına başlamadan önce,</a:t>
            </a:r>
            <a:endParaRPr lang="tr-TR" sz="3200" dirty="0" smtClean="0"/>
          </a:p>
          <a:p>
            <a:r>
              <a:rPr lang="tr-TR" sz="3200" b="1" dirty="0" smtClean="0"/>
              <a:t>Yemek yemeden önce,</a:t>
            </a:r>
            <a:endParaRPr lang="tr-TR" sz="3200" dirty="0" smtClean="0"/>
          </a:p>
          <a:p>
            <a:r>
              <a:rPr lang="tr-TR" sz="3200" b="1" dirty="0" smtClean="0"/>
              <a:t>Tuvaletten sonra,</a:t>
            </a:r>
            <a:endParaRPr lang="tr-TR" sz="3200" dirty="0" smtClean="0"/>
          </a:p>
          <a:p>
            <a:r>
              <a:rPr lang="tr-TR" sz="3200" b="1" dirty="0" smtClean="0"/>
              <a:t>Çocukların altını </a:t>
            </a:r>
            <a:r>
              <a:rPr lang="tr-TR" sz="3200" b="1" dirty="0" err="1" smtClean="0"/>
              <a:t>değistirdikten</a:t>
            </a:r>
            <a:r>
              <a:rPr lang="tr-TR" sz="3200" b="1" dirty="0" smtClean="0"/>
              <a:t> sonra,</a:t>
            </a:r>
            <a:endParaRPr lang="tr-TR" sz="3200" dirty="0" smtClean="0"/>
          </a:p>
          <a:p>
            <a:r>
              <a:rPr lang="tr-TR" sz="3200" b="1" dirty="0" smtClean="0"/>
              <a:t>Hasta birine bakım verdikten sonra,</a:t>
            </a:r>
            <a:endParaRPr lang="tr-TR" sz="3200" dirty="0" smtClean="0"/>
          </a:p>
          <a:p>
            <a:pPr>
              <a:buNone/>
            </a:pPr>
            <a:endParaRPr lang="tr-TR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ELLER NE ZAMAN YIKANMALI?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AMERİKAN HASTALIK KONTROL MERKEZİ’NİN (CDC) ÖNERİSİ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Pişmemis</a:t>
            </a:r>
            <a:r>
              <a:rPr lang="tr-TR" b="1" dirty="0" smtClean="0"/>
              <a:t> gıdalara (özellikle çiğ sebze ve </a:t>
            </a:r>
            <a:endParaRPr lang="tr-TR" dirty="0" smtClean="0"/>
          </a:p>
          <a:p>
            <a:pPr>
              <a:buNone/>
            </a:pPr>
            <a:r>
              <a:rPr lang="tr-TR" b="1" dirty="0" err="1" smtClean="0"/>
              <a:t>meyvalara</a:t>
            </a:r>
            <a:r>
              <a:rPr lang="tr-TR" b="1" dirty="0" smtClean="0"/>
              <a:t>) temastan sonra,</a:t>
            </a:r>
            <a:endParaRPr lang="tr-TR" dirty="0" smtClean="0"/>
          </a:p>
          <a:p>
            <a:r>
              <a:rPr lang="tr-TR" b="1" dirty="0" smtClean="0"/>
              <a:t> Üst solunum yolu </a:t>
            </a:r>
            <a:r>
              <a:rPr lang="tr-TR" b="1" dirty="0" err="1" smtClean="0"/>
              <a:t>sekresyonları</a:t>
            </a:r>
            <a:r>
              <a:rPr lang="tr-TR" b="1" dirty="0" smtClean="0"/>
              <a:t> ile temastan sonra (hapşırma, öksürme, v.b),</a:t>
            </a:r>
            <a:endParaRPr lang="tr-TR" dirty="0" smtClean="0"/>
          </a:p>
          <a:p>
            <a:r>
              <a:rPr lang="tr-TR" b="1" dirty="0" smtClean="0"/>
              <a:t>Hayvan veya hayvan çıkartıları ile temastan sonra,</a:t>
            </a:r>
            <a:endParaRPr lang="tr-TR" dirty="0" smtClean="0"/>
          </a:p>
          <a:p>
            <a:r>
              <a:rPr lang="tr-TR" b="1" dirty="0" smtClean="0"/>
              <a:t> Çöp ile temas sonrası,</a:t>
            </a:r>
            <a:endParaRPr lang="tr-TR" dirty="0" smtClean="0"/>
          </a:p>
          <a:p>
            <a:r>
              <a:rPr lang="tr-TR" b="1" dirty="0" smtClean="0"/>
              <a:t> Yaraya bakım yaptıktan sonra.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HASTANE BAKIMINDA EL HİJYENİ</a:t>
            </a:r>
            <a:br>
              <a:rPr lang="tr-TR" sz="2800" b="1" dirty="0" smtClean="0"/>
            </a:b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AMERİKAN HASTALIK KONTROL MERKEZİ’NİN (CDC) ÖNERİSİ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576064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b="1" dirty="0" smtClean="0"/>
              <a:t>• Hastaya temas öncesi,</a:t>
            </a:r>
            <a:endParaRPr lang="tr-TR" sz="3200" dirty="0" smtClean="0"/>
          </a:p>
          <a:p>
            <a:pPr>
              <a:buNone/>
            </a:pPr>
            <a:r>
              <a:rPr lang="tr-TR" sz="3200" b="1" dirty="0" smtClean="0"/>
              <a:t>• Hastaya temas sonrası (</a:t>
            </a:r>
            <a:r>
              <a:rPr lang="tr-TR" sz="3200" b="1" dirty="0" err="1" smtClean="0"/>
              <a:t>ates</a:t>
            </a:r>
            <a:r>
              <a:rPr lang="tr-TR" sz="3200" b="1" dirty="0" smtClean="0"/>
              <a:t>, nabız, tansiyon ölçümleri </a:t>
            </a:r>
            <a:endParaRPr lang="tr-TR" sz="3200" dirty="0" smtClean="0"/>
          </a:p>
          <a:p>
            <a:pPr>
              <a:buNone/>
            </a:pPr>
            <a:r>
              <a:rPr lang="tr-TR" sz="3200" b="1" dirty="0" smtClean="0"/>
              <a:t>sonrası, hastayı taşıma sonrası),</a:t>
            </a:r>
            <a:endParaRPr lang="tr-TR" sz="3200" dirty="0" smtClean="0"/>
          </a:p>
          <a:p>
            <a:pPr>
              <a:buNone/>
            </a:pPr>
            <a:r>
              <a:rPr lang="tr-TR" sz="3200" b="1" dirty="0" smtClean="0"/>
              <a:t>• Eldiven giymeden önce,</a:t>
            </a:r>
            <a:endParaRPr lang="tr-TR" sz="3200" dirty="0" smtClean="0"/>
          </a:p>
          <a:p>
            <a:pPr>
              <a:buNone/>
            </a:pPr>
            <a:r>
              <a:rPr lang="tr-TR" sz="3200" b="1" dirty="0" smtClean="0"/>
              <a:t>• Eldiven çıkardıktan sonra,</a:t>
            </a:r>
            <a:endParaRPr lang="tr-TR" sz="3200" dirty="0" smtClean="0"/>
          </a:p>
          <a:p>
            <a:pPr>
              <a:buNone/>
            </a:pPr>
            <a:endParaRPr lang="tr-TR" sz="3200" dirty="0"/>
          </a:p>
        </p:txBody>
      </p:sp>
      <p:pic>
        <p:nvPicPr>
          <p:cNvPr id="4" name="Picture 2" descr="p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4041948" cy="29949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114300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HASTANE BAKIMINDA EL HİJYENİ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AMERİKAN HASTALIK KONTROL MERKEZİ’NİN (CDC) ÖNERİSİ</a:t>
            </a:r>
            <a:b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tr-T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• </a:t>
            </a:r>
            <a:r>
              <a:rPr lang="tr-TR" b="1" dirty="0" err="1" smtClean="0"/>
              <a:t>Üriner</a:t>
            </a:r>
            <a:r>
              <a:rPr lang="tr-TR" b="1" dirty="0" smtClean="0"/>
              <a:t> </a:t>
            </a:r>
            <a:r>
              <a:rPr lang="tr-TR" b="1" dirty="0" err="1" smtClean="0"/>
              <a:t>kateter</a:t>
            </a:r>
            <a:r>
              <a:rPr lang="tr-TR" b="1" dirty="0" smtClean="0"/>
              <a:t>, </a:t>
            </a:r>
            <a:r>
              <a:rPr lang="tr-TR" b="1" dirty="0" err="1" smtClean="0"/>
              <a:t>periferal</a:t>
            </a:r>
            <a:r>
              <a:rPr lang="tr-TR" b="1" dirty="0" smtClean="0"/>
              <a:t>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b="1" dirty="0" err="1" smtClean="0"/>
              <a:t>kateter</a:t>
            </a:r>
            <a:r>
              <a:rPr lang="tr-TR" b="1" dirty="0" smtClean="0"/>
              <a:t> veya diğer </a:t>
            </a:r>
            <a:endParaRPr lang="tr-TR" dirty="0" smtClean="0"/>
          </a:p>
          <a:p>
            <a:pPr>
              <a:buNone/>
            </a:pPr>
            <a:r>
              <a:rPr lang="tr-TR" b="1" dirty="0" err="1" smtClean="0"/>
              <a:t>invaziv</a:t>
            </a:r>
            <a:r>
              <a:rPr lang="tr-TR" b="1" dirty="0" smtClean="0"/>
              <a:t> aletlerin uygulanması öncesinde,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• Vücut sıvıları, </a:t>
            </a:r>
            <a:r>
              <a:rPr lang="tr-TR" b="1" dirty="0" err="1" smtClean="0"/>
              <a:t>mukoz</a:t>
            </a:r>
            <a:r>
              <a:rPr lang="tr-TR" b="1" dirty="0" smtClean="0"/>
              <a:t> </a:t>
            </a:r>
            <a:r>
              <a:rPr lang="tr-TR" b="1" dirty="0" err="1" smtClean="0"/>
              <a:t>membranlar</a:t>
            </a:r>
            <a:r>
              <a:rPr lang="tr-TR" b="1" dirty="0" smtClean="0"/>
              <a:t>, bütünlüğü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bozulmuş deriye temas sonrası ve yara bakımı sonrası,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• Hasta bakımı sırasında </a:t>
            </a:r>
            <a:r>
              <a:rPr lang="tr-TR" b="1" dirty="0" err="1" smtClean="0"/>
              <a:t>kontamine</a:t>
            </a:r>
            <a:r>
              <a:rPr lang="tr-TR" b="1" dirty="0" smtClean="0"/>
              <a:t> bölgeden temiz 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bölgeye geçerken,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• Hasta yakınında bulunan malzemelere temas sonrası,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tr-TR" b="1" dirty="0" smtClean="0"/>
              <a:t>Projenin Amaçları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r>
              <a:rPr lang="tr-TR" b="1" dirty="0" smtClean="0"/>
              <a:t>El hijyeninin önemi ve el hijyeni sağlama yöntemleri hakkında </a:t>
            </a:r>
            <a:r>
              <a:rPr lang="tr-TR" b="1" dirty="0" err="1" smtClean="0"/>
              <a:t>farkındalık</a:t>
            </a:r>
            <a:r>
              <a:rPr lang="tr-TR" b="1" dirty="0" smtClean="0"/>
              <a:t> yaratmak.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b="1" dirty="0" smtClean="0"/>
              <a:t>Kocaeli Üniversitesi’ndeki tıp eğitiminin el hijyeni konusunda kazandırdıklarını ölçmek.</a:t>
            </a:r>
            <a:endParaRPr lang="tr-TR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EL ANTİSEPTİKLERİ	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200" b="1" dirty="0" smtClean="0"/>
              <a:t>									</a:t>
            </a:r>
          </a:p>
          <a:p>
            <a:r>
              <a:rPr lang="tr-TR" sz="3200" b="1" dirty="0" smtClean="0"/>
              <a:t> Alkoller</a:t>
            </a:r>
          </a:p>
          <a:p>
            <a:r>
              <a:rPr lang="tr-TR" sz="3200" b="1" dirty="0" smtClean="0"/>
              <a:t> </a:t>
            </a:r>
            <a:r>
              <a:rPr lang="tr-TR" sz="3200" b="1" dirty="0" err="1" smtClean="0"/>
              <a:t>Klorheksidin</a:t>
            </a:r>
            <a:endParaRPr lang="tr-TR" sz="3200" b="1" dirty="0" smtClean="0"/>
          </a:p>
          <a:p>
            <a:r>
              <a:rPr lang="tr-TR" sz="3200" b="1" dirty="0" smtClean="0"/>
              <a:t> </a:t>
            </a:r>
            <a:r>
              <a:rPr lang="tr-TR" sz="3200" b="1" dirty="0" err="1" smtClean="0"/>
              <a:t>Heksaklorofen</a:t>
            </a:r>
            <a:endParaRPr lang="tr-TR" sz="3200" b="1" dirty="0" smtClean="0"/>
          </a:p>
          <a:p>
            <a:r>
              <a:rPr lang="tr-TR" sz="3200" b="1" dirty="0" smtClean="0"/>
              <a:t> İyot ve </a:t>
            </a:r>
            <a:r>
              <a:rPr lang="tr-TR" sz="3200" b="1" dirty="0" err="1" smtClean="0"/>
              <a:t>iyodoforlar</a:t>
            </a:r>
            <a:endParaRPr lang="tr-TR" sz="3200" b="1" dirty="0" smtClean="0"/>
          </a:p>
          <a:p>
            <a:r>
              <a:rPr lang="tr-TR" sz="3200" b="1" dirty="0" smtClean="0"/>
              <a:t> Para-</a:t>
            </a:r>
            <a:r>
              <a:rPr lang="tr-TR" sz="3200" b="1" dirty="0" err="1" smtClean="0"/>
              <a:t>chloro</a:t>
            </a:r>
            <a:r>
              <a:rPr lang="tr-TR" sz="3200" b="1" dirty="0" smtClean="0"/>
              <a:t>-meta-</a:t>
            </a:r>
            <a:r>
              <a:rPr lang="tr-TR" sz="3200" b="1" dirty="0" err="1" smtClean="0"/>
              <a:t>xylenol</a:t>
            </a:r>
            <a:r>
              <a:rPr lang="tr-TR" sz="3200" b="1" dirty="0" smtClean="0"/>
              <a:t> (PCMX)</a:t>
            </a:r>
          </a:p>
          <a:p>
            <a:endParaRPr lang="tr-TR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0193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4133850" cy="346868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4339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3600" b="1" dirty="0"/>
              <a:t>Zaman çok önemli!</a:t>
            </a:r>
            <a:endParaRPr lang="fr-FR" sz="3600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981200" y="4648200"/>
            <a:ext cx="2514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b="1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77925" y="5186363"/>
            <a:ext cx="15954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tr-TR" sz="2400" b="1" dirty="0"/>
              <a:t>El yıkama</a:t>
            </a:r>
            <a:endParaRPr lang="fr-FR" sz="24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CH" sz="2400" b="1" i="1">
                <a:solidFill>
                  <a:srgbClr val="CC0000"/>
                </a:solidFill>
                <a:latin typeface="Times New Roman" charset="0"/>
              </a:rPr>
              <a:t>1</a:t>
            </a:r>
            <a:r>
              <a:rPr lang="tr-TR" sz="2400" b="1" i="1">
                <a:solidFill>
                  <a:srgbClr val="CC0000"/>
                </a:solidFill>
                <a:latin typeface="Times New Roman" charset="0"/>
              </a:rPr>
              <a:t>-</a:t>
            </a:r>
            <a:r>
              <a:rPr lang="fr-CH" sz="2400" b="1" i="1">
                <a:solidFill>
                  <a:srgbClr val="CC0000"/>
                </a:solidFill>
                <a:latin typeface="Times New Roman" charset="0"/>
              </a:rPr>
              <a:t>1.5 </a:t>
            </a:r>
            <a:r>
              <a:rPr lang="tr-TR" sz="2400" b="1" i="1">
                <a:solidFill>
                  <a:srgbClr val="CC0000"/>
                </a:solidFill>
                <a:latin typeface="Times New Roman" charset="0"/>
              </a:rPr>
              <a:t>dak</a:t>
            </a:r>
            <a:endParaRPr lang="fr-FR" sz="2400" b="1" i="1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98339" y="5186363"/>
            <a:ext cx="353366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tr-TR" sz="2400" b="1">
                <a:solidFill>
                  <a:srgbClr val="FF0000"/>
                </a:solidFill>
              </a:rPr>
              <a:t>Alkol bazlı sol ile ovma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228184" y="609329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CH" sz="2400" b="1" i="1">
                <a:solidFill>
                  <a:srgbClr val="FF0000"/>
                </a:solidFill>
                <a:latin typeface="Times New Roman" charset="0"/>
              </a:rPr>
              <a:t>10 </a:t>
            </a:r>
            <a:r>
              <a:rPr lang="tr-TR" sz="2400" b="1" i="1">
                <a:solidFill>
                  <a:srgbClr val="FF0000"/>
                </a:solidFill>
                <a:latin typeface="Times New Roman" charset="0"/>
              </a:rPr>
              <a:t>-</a:t>
            </a:r>
            <a:r>
              <a:rPr lang="fr-CH" sz="2400" b="1" i="1">
                <a:solidFill>
                  <a:srgbClr val="FF0000"/>
                </a:solidFill>
                <a:latin typeface="Times New Roman" charset="0"/>
              </a:rPr>
              <a:t> 20 s</a:t>
            </a:r>
            <a:r>
              <a:rPr lang="tr-TR" sz="2400" b="1" i="1">
                <a:solidFill>
                  <a:srgbClr val="FF0000"/>
                </a:solidFill>
                <a:latin typeface="Times New Roman" charset="0"/>
              </a:rPr>
              <a:t>n</a:t>
            </a:r>
            <a:endParaRPr lang="fr-FR" sz="2400" b="1" i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495800" y="4648200"/>
            <a:ext cx="23622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048500" cy="1143000"/>
          </a:xfrm>
        </p:spPr>
        <p:txBody>
          <a:bodyPr/>
          <a:lstStyle/>
          <a:p>
            <a:r>
              <a:rPr lang="tr-TR" sz="4000" b="1" dirty="0"/>
              <a:t>El antiseptiklerinin avantajları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188" y="1773238"/>
            <a:ext cx="7827962" cy="4432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Mikroorganizmalara karşı çok etkili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Daha hızlı etki !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Daha ucuz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Durulama esnasında su kaynaklı tekrar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kontaminasyon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riski yok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9475" y="6237288"/>
            <a:ext cx="553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tr-TR" sz="1400" i="1">
                <a:latin typeface="Times New Roman" charset="0"/>
              </a:rPr>
              <a:t>Ehrenkranz NJ. Infect Control Hosp Epidemiol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sz="4400" b="1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ANTİSEPTİĞİ KULLANIMI</a:t>
            </a:r>
            <a:r>
              <a:rPr lang="tr-TR" sz="12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tr-TR" sz="12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lang="tr-TR" b="1" dirty="0"/>
          </a:p>
        </p:txBody>
      </p:sp>
      <p:sp>
        <p:nvSpPr>
          <p:cNvPr id="2457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501021"/>
            <a:ext cx="8892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24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llerde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major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 bir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kontaminasyon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 ve gözle görünür</a:t>
            </a: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kir </a:t>
            </a:r>
            <a:r>
              <a:rPr lang="tr-TR" sz="24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yoksa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 her işlem öncesi ve sonrası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24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llerde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major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kontaminasyon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 olması durumunda el y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,Bold"/>
                <a:cs typeface="Verdana,Bold"/>
              </a:rPr>
              <a:t>ı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kama</a:t>
            </a: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i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,Bold"/>
                <a:cs typeface="Verdana,Bold"/>
              </a:rPr>
              <a:t>ş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leminden sonra kuru elde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Wingdings" pitchFamily="2" charset="2"/>
              </a:rPr>
              <a:t>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Avuç içerisine el antiseptiği alınarak mekanik hareketler ile el</a:t>
            </a: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yıkanıyormuş gibi en az 15- 20 saniye süre ile ovuşturma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24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D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oz pompaları ile kullanılır</a:t>
            </a: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tr-T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298408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>El antiseptiği nerelerde bulunmalı?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3200" b="1" dirty="0" smtClean="0">
              <a:latin typeface="Arial" pitchFamily="34" charset="0"/>
              <a:ea typeface="Times New Roman" pitchFamily="18" charset="0"/>
              <a:cs typeface="Wingdings" pitchFamily="2" charset="2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32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El yıkama lavabosu bulunmayan alanlarda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32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Bebek bakım alanlarında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32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Yoğun bakım</a:t>
            </a:r>
            <a:r>
              <a:rPr lang="tr-T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ünitelerinde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r-TR" sz="3200" b="1" dirty="0" smtClean="0">
                <a:latin typeface="Arial" pitchFamily="34" charset="0"/>
                <a:ea typeface="Times New Roman" pitchFamily="18" charset="0"/>
                <a:cs typeface="Verdana" pitchFamily="34" charset="0"/>
              </a:rPr>
              <a:t>Hasta başında</a:t>
            </a:r>
            <a:endParaRPr lang="tr-TR" sz="3200" b="1" dirty="0" smtClean="0">
              <a:latin typeface="Arial" pitchFamily="34" charset="0"/>
              <a:cs typeface="Arial" pitchFamily="34" charset="0"/>
            </a:endParaRP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ANKET DEĞERLENDİRMESİ:</a:t>
            </a:r>
            <a:endParaRPr lang="tr-TR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8229600" cy="322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74010">
                <a:tc>
                  <a:txBody>
                    <a:bodyPr/>
                    <a:lstStyle/>
                    <a:p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DÖNEM 1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DÖNEM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401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 KİŞİ SAYISI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262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401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ULAŞILAN KİŞİ SAYISI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220 (%84)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83 (%78)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8229600" cy="343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46018">
                <a:tc>
                  <a:txBody>
                    <a:bodyPr/>
                    <a:lstStyle/>
                    <a:p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DÖNEM 1 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DÖNEM</a:t>
                      </a:r>
                      <a:r>
                        <a:rPr lang="tr-TR" b="1" baseline="0" dirty="0" smtClean="0"/>
                        <a:t> 6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601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TOPLAM SORU SAYISI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2200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830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6018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DOĞRU CEVAPLANAN SORU SAYISI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1418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556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DÖNEM 1 ANKET DEĞERLENDİRMESİ:</a:t>
            </a:r>
            <a:endParaRPr lang="tr-TR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DÖNEM 6 ANKET DEĞERLENDİRMESİ:</a:t>
            </a:r>
            <a:endParaRPr lang="tr-TR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Dönem 1 bu konuda Dönem 6 kadar bilgili</a:t>
            </a:r>
          </a:p>
          <a:p>
            <a:r>
              <a:rPr lang="tr-TR" b="1" dirty="0" smtClean="0"/>
              <a:t>Sorular seçici olmayabilir</a:t>
            </a:r>
          </a:p>
          <a:p>
            <a:pPr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Proje Amaçları Doğrultusunda İzlenen Yöntemler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tr-TR" b="1" dirty="0" smtClean="0"/>
              <a:t>El ve el hijyeni konusunda kaynak taraması yapıldı.</a:t>
            </a:r>
          </a:p>
          <a:p>
            <a:r>
              <a:rPr lang="tr-TR" b="1" dirty="0" smtClean="0"/>
              <a:t>Broşürlerle el hijyeni konusunda farkındalık artırıldı.</a:t>
            </a:r>
          </a:p>
          <a:p>
            <a:r>
              <a:rPr lang="tr-TR" b="1" dirty="0" smtClean="0"/>
              <a:t>Tıp eğitiminin öğrencilere el hijyeni hakkında kazandırdıklarını ölçmek amacıyla Dönem 1 ve Dönem 6 öğrencilerine anket uygulandı.</a:t>
            </a:r>
            <a:endParaRPr lang="tr-TR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3284984"/>
            <a:ext cx="2736304" cy="936104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Teşekkürler….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DERİMİZ</a:t>
            </a:r>
            <a:endParaRPr lang="tr-TR" dirty="0"/>
          </a:p>
        </p:txBody>
      </p:sp>
      <p:pic>
        <p:nvPicPr>
          <p:cNvPr id="4" name="Picture 8" descr="skin_anatom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132856"/>
            <a:ext cx="7777162" cy="3883025"/>
          </a:xfrm>
          <a:noFill/>
          <a:ln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99696" y="2204294"/>
            <a:ext cx="1800225" cy="1081087"/>
          </a:xfrm>
          <a:prstGeom prst="rect">
            <a:avLst/>
          </a:prstGeom>
          <a:solidFill>
            <a:srgbClr val="F2F2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5784" y="3140919"/>
            <a:ext cx="2303462" cy="2017712"/>
          </a:xfrm>
          <a:prstGeom prst="rect">
            <a:avLst/>
          </a:prstGeom>
          <a:solidFill>
            <a:srgbClr val="F2F2E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GEÇİCİ FLORA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KALICI FLORA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012359" y="1696294"/>
            <a:ext cx="2843212" cy="4625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GEÇİCİ FLORA; elemanları cildin yüzeyel kısmına kolonize olur ve uzaklaştırılabilir. Hastane enfeksiyonlarından sorumludur!</a:t>
            </a:r>
          </a:p>
          <a:p>
            <a:pPr>
              <a:spcBef>
                <a:spcPct val="50000"/>
              </a:spcBef>
            </a:pPr>
            <a:r>
              <a:rPr lang="tr-TR"/>
              <a:t>KALICI FLORA; cildin derin tabakalarında bulunan bakteriler.. Uzaklaştırılamaz..</a:t>
            </a:r>
          </a:p>
          <a:p>
            <a:pPr>
              <a:spcBef>
                <a:spcPct val="50000"/>
              </a:spcBef>
            </a:pPr>
            <a:r>
              <a:rPr lang="tr-TR"/>
              <a:t>Hastane enfeksiyonlarından sorumlu değil.. 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EL HİJYENİNİN ÖNEMİ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	Her yıl ülkemizde:</a:t>
            </a:r>
          </a:p>
          <a:p>
            <a:r>
              <a:rPr lang="tr-TR" b="1" dirty="0" smtClean="0"/>
              <a:t>30 bin tifo-paratifo,                </a:t>
            </a:r>
          </a:p>
          <a:p>
            <a:r>
              <a:rPr lang="tr-TR" b="1" dirty="0" smtClean="0"/>
              <a:t>25 bin dizanteri,</a:t>
            </a:r>
          </a:p>
          <a:p>
            <a:r>
              <a:rPr lang="tr-TR" b="1" dirty="0" smtClean="0"/>
              <a:t> 15 bin hepatit A  ,</a:t>
            </a:r>
          </a:p>
          <a:p>
            <a:r>
              <a:rPr lang="tr-TR" b="1" dirty="0" smtClean="0"/>
              <a:t> çocukların üçte birinde ishal görülmektedir.</a:t>
            </a:r>
          </a:p>
        </p:txBody>
      </p:sp>
      <p:pic>
        <p:nvPicPr>
          <p:cNvPr id="4" name="Picture 13" descr="home_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2620144" cy="196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  İshalden dünyada yılda beş milyona yakın çocuk ölmektedir.Bunun önde gelen sebepleri:</a:t>
            </a:r>
          </a:p>
          <a:p>
            <a:pPr lvl="1"/>
            <a:r>
              <a:rPr lang="tr-TR" b="1" dirty="0" smtClean="0"/>
              <a:t>kirli su</a:t>
            </a:r>
          </a:p>
          <a:p>
            <a:pPr lvl="1"/>
            <a:r>
              <a:rPr lang="tr-TR" b="1" dirty="0" smtClean="0"/>
              <a:t>temiz olmayan gıdalar</a:t>
            </a:r>
          </a:p>
          <a:p>
            <a:pPr lvl="1">
              <a:buFont typeface="Wingdings 2" pitchFamily="18" charset="2"/>
              <a:buChar char=""/>
            </a:pPr>
            <a:r>
              <a:rPr lang="tr-TR" b="1" dirty="0" smtClean="0"/>
              <a:t>el kirliliği</a:t>
            </a:r>
          </a:p>
          <a:p>
            <a:endParaRPr lang="tr-TR" b="1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EL HİJYENİNİN ÖNEMİ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Hastane enfeksiyonlarının %20-40'ında enfeksiyon kaynağı veya bulaş yolu eller </a:t>
            </a:r>
          </a:p>
          <a:p>
            <a:r>
              <a:rPr lang="tr-TR" b="1" dirty="0" smtClean="0"/>
              <a:t>Hastane enfeksiyonlarının önlenmesinde </a:t>
            </a:r>
          </a:p>
          <a:p>
            <a:pPr lvl="1"/>
            <a:r>
              <a:rPr lang="tr-TR" b="1" dirty="0" smtClean="0"/>
              <a:t>en etkili,</a:t>
            </a:r>
          </a:p>
          <a:p>
            <a:pPr lvl="1"/>
            <a:r>
              <a:rPr lang="tr-TR" b="1" dirty="0" smtClean="0"/>
              <a:t> en eski, </a:t>
            </a:r>
          </a:p>
          <a:p>
            <a:pPr lvl="1"/>
            <a:r>
              <a:rPr lang="tr-TR" b="1" dirty="0" smtClean="0"/>
              <a:t>en basit ,</a:t>
            </a:r>
          </a:p>
          <a:p>
            <a:pPr lvl="1"/>
            <a:r>
              <a:rPr lang="tr-TR" b="1" dirty="0" smtClean="0"/>
              <a:t>en ucuz tıbbi uygulama el yıkamadır.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EL HİJYENİNİN ÖNEMİ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EL HİJYENİ / EL YIKAMA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’’El hijyeni’’ ve ‘’El yıkama’’ terimleri birbirinin yerine kullanılıyorsa, aslında farklı kavramlar</a:t>
            </a:r>
          </a:p>
          <a:p>
            <a:r>
              <a:rPr lang="tr-TR" b="1" dirty="0" smtClean="0"/>
              <a:t>El yıkama :ellerin </a:t>
            </a:r>
            <a:r>
              <a:rPr lang="tr-TR" b="1" dirty="0" err="1" smtClean="0"/>
              <a:t>antimikrobiyal</a:t>
            </a:r>
            <a:r>
              <a:rPr lang="tr-TR" b="1" dirty="0" smtClean="0"/>
              <a:t> olmayan normal sabun ve su ile yıkanması</a:t>
            </a:r>
          </a:p>
          <a:p>
            <a:r>
              <a:rPr lang="tr-TR" b="1" dirty="0" smtClean="0"/>
              <a:t>El hijyeni: </a:t>
            </a:r>
          </a:p>
          <a:p>
            <a:pPr lvl="1"/>
            <a:r>
              <a:rPr lang="tr-TR" b="1" dirty="0" smtClean="0"/>
              <a:t>el yıkama  </a:t>
            </a:r>
          </a:p>
          <a:p>
            <a:pPr lvl="1"/>
            <a:r>
              <a:rPr lang="tr-TR" b="1" dirty="0" smtClean="0"/>
              <a:t>antiseptik ile el yıkama</a:t>
            </a:r>
          </a:p>
          <a:p>
            <a:pPr lvl="1"/>
            <a:r>
              <a:rPr lang="tr-TR" b="1" dirty="0" smtClean="0"/>
              <a:t> antiseptik ile el ovma</a:t>
            </a:r>
          </a:p>
          <a:p>
            <a:pPr lvl="1"/>
            <a:r>
              <a:rPr lang="tr-TR" b="1" dirty="0" smtClean="0"/>
              <a:t>cerrahi el antisepsisi</a:t>
            </a: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1077</Words>
  <Application>Microsoft Office PowerPoint</Application>
  <PresentationFormat>Ekran Gösterisi (4:3)</PresentationFormat>
  <Paragraphs>227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Akış</vt:lpstr>
      <vt:lpstr>ELİMİZDEN GELEN EL YIKAMAK</vt:lpstr>
      <vt:lpstr>Grup Üyeleri:</vt:lpstr>
      <vt:lpstr>Projenin Amaçları</vt:lpstr>
      <vt:lpstr>Proje Amaçları Doğrultusunda İzlenen Yöntemler</vt:lpstr>
      <vt:lpstr>DERİMİZ</vt:lpstr>
      <vt:lpstr>EL HİJYENİNİN ÖNEMİ</vt:lpstr>
      <vt:lpstr>EL HİJYENİNİN ÖNEMİ</vt:lpstr>
      <vt:lpstr>EL HİJYENİNİN ÖNEMİ</vt:lpstr>
      <vt:lpstr>EL HİJYENİ / EL YIKAMA</vt:lpstr>
      <vt:lpstr>EL HİJYENİ / EL YIKAMA</vt:lpstr>
      <vt:lpstr>El yıkama tekniği</vt:lpstr>
      <vt:lpstr>SOSYAL EL YIKAMA</vt:lpstr>
      <vt:lpstr>Slayt 13</vt:lpstr>
      <vt:lpstr>SOSYAL EL YIKAMA</vt:lpstr>
      <vt:lpstr>HİJYENİK EL YIKAMA  </vt:lpstr>
      <vt:lpstr>El hijyeni ne zaman yapılmalı?</vt:lpstr>
      <vt:lpstr>El hijyeni ne zaman yapılmalı?</vt:lpstr>
      <vt:lpstr>Slayt 18</vt:lpstr>
      <vt:lpstr> HİJYENİK EL OVALAMA TEKNİĞİ </vt:lpstr>
      <vt:lpstr>CERRAHİ EL YIKAMA</vt:lpstr>
      <vt:lpstr>Slayt 21</vt:lpstr>
      <vt:lpstr>DİKKAT EDİLECEK HUSUSLAR</vt:lpstr>
      <vt:lpstr>Slayt 23</vt:lpstr>
      <vt:lpstr>  ABD Hastalık Kontrol ve Korunma Merkezleri (Centers for Disease Control and Prevention, CDC)</vt:lpstr>
      <vt:lpstr>ABD Hastalık Kontrol ve Korunma Merkezleri (Centers for Disease Control and Prevention, CDC)</vt:lpstr>
      <vt:lpstr>ELLER NE ZAMAN YIKANMALI? AMERİKAN HASTALIK KONTROL MERKEZİ’NİN (CDC) ÖNERİSİ </vt:lpstr>
      <vt:lpstr>ELLER NE ZAMAN YIKANMALI? AMERİKAN HASTALIK KONTROL MERKEZİ’NİN (CDC) ÖNERİSİ </vt:lpstr>
      <vt:lpstr>HASTANE BAKIMINDA EL HİJYENİ AMERİKAN HASTALIK KONTROL MERKEZİ’NİN (CDC) ÖNERİSİ </vt:lpstr>
      <vt:lpstr>HASTANE BAKIMINDA EL HİJYENİ AMERİKAN HASTALIK KONTROL MERKEZİ’NİN (CDC) ÖNERİSİ </vt:lpstr>
      <vt:lpstr>EL ANTİSEPTİKLERİ </vt:lpstr>
      <vt:lpstr>Slayt 31</vt:lpstr>
      <vt:lpstr>El antiseptiklerinin avantajları</vt:lpstr>
      <vt:lpstr>EL ANTİSEPTİĞİ KULLANIMI </vt:lpstr>
      <vt:lpstr>El antiseptiği nerelerde bulunmalı?</vt:lpstr>
      <vt:lpstr>ANKET DEĞERLENDİRMESİ:</vt:lpstr>
      <vt:lpstr>Slayt 36</vt:lpstr>
      <vt:lpstr>DÖNEM 1 ANKET DEĞERLENDİRMESİ:</vt:lpstr>
      <vt:lpstr>DÖNEM 6 ANKET DEĞERLENDİRMESİ:</vt:lpstr>
      <vt:lpstr>Sonuç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ELİMİZDEN GELEN EL YIKAMAK</dc:title>
  <dc:creator>DELL</dc:creator>
  <cp:lastModifiedBy>dell</cp:lastModifiedBy>
  <cp:revision>56</cp:revision>
  <dcterms:created xsi:type="dcterms:W3CDTF">2011-11-06T08:59:33Z</dcterms:created>
  <dcterms:modified xsi:type="dcterms:W3CDTF">2012-01-25T18:15:16Z</dcterms:modified>
</cp:coreProperties>
</file>