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3"/>
  <c:chart>
    <c:view3D>
      <c:depthPercent val="10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Sayfa1!$B$1</c:f>
              <c:strCache>
                <c:ptCount val="1"/>
                <c:pt idx="0">
                  <c:v>BİLENLER</c:v>
                </c:pt>
              </c:strCache>
            </c:strRef>
          </c:tx>
          <c:cat>
            <c:strRef>
              <c:f>Sayfa1!$A$2:$A$8</c:f>
              <c:strCache>
                <c:ptCount val="7"/>
                <c:pt idx="0">
                  <c:v>CİLT KANSERİ %89</c:v>
                </c:pt>
                <c:pt idx="1">
                  <c:v>ERKEN CİLT YAŞLANMASI %63</c:v>
                </c:pt>
                <c:pt idx="2">
                  <c:v>İLERİ DÜZEYDE CİLT YANIĞI %64</c:v>
                </c:pt>
                <c:pt idx="3">
                  <c:v>SAÇ ÜZERİNDE ZARARLI ETKİ %58</c:v>
                </c:pt>
                <c:pt idx="4">
                  <c:v>GÖZ ÜZERİNDE ZARARLI ETKİ %73</c:v>
                </c:pt>
                <c:pt idx="5">
                  <c:v>GÜNEŞ ÇARPMASI %80</c:v>
                </c:pt>
                <c:pt idx="6">
                  <c:v>DİĞER (BAŞ DÖNMESİ, TRAVMA VB.) %19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89</c:v>
                </c:pt>
                <c:pt idx="1">
                  <c:v>63</c:v>
                </c:pt>
                <c:pt idx="2">
                  <c:v>64</c:v>
                </c:pt>
                <c:pt idx="3">
                  <c:v>58</c:v>
                </c:pt>
                <c:pt idx="4">
                  <c:v>73</c:v>
                </c:pt>
                <c:pt idx="5">
                  <c:v>80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BİLMEYENLER</c:v>
                </c:pt>
              </c:strCache>
            </c:strRef>
          </c:tx>
          <c:cat>
            <c:strRef>
              <c:f>Sayfa1!$A$2:$A$8</c:f>
              <c:strCache>
                <c:ptCount val="7"/>
                <c:pt idx="0">
                  <c:v>CİLT KANSERİ %89</c:v>
                </c:pt>
                <c:pt idx="1">
                  <c:v>ERKEN CİLT YAŞLANMASI %63</c:v>
                </c:pt>
                <c:pt idx="2">
                  <c:v>İLERİ DÜZEYDE CİLT YANIĞI %64</c:v>
                </c:pt>
                <c:pt idx="3">
                  <c:v>SAÇ ÜZERİNDE ZARARLI ETKİ %58</c:v>
                </c:pt>
                <c:pt idx="4">
                  <c:v>GÖZ ÜZERİNDE ZARARLI ETKİ %73</c:v>
                </c:pt>
                <c:pt idx="5">
                  <c:v>GÜNEŞ ÇARPMASI %80</c:v>
                </c:pt>
                <c:pt idx="6">
                  <c:v>DİĞER (BAŞ DÖNMESİ, TRAVMA VB.) %19</c:v>
                </c:pt>
              </c:strCache>
            </c:strRef>
          </c:cat>
          <c:val>
            <c:numRef>
              <c:f>Sayfa1!$C$2:$C$8</c:f>
              <c:numCache>
                <c:formatCode>General</c:formatCode>
                <c:ptCount val="7"/>
                <c:pt idx="0">
                  <c:v>11</c:v>
                </c:pt>
                <c:pt idx="1">
                  <c:v>37</c:v>
                </c:pt>
                <c:pt idx="2">
                  <c:v>36</c:v>
                </c:pt>
                <c:pt idx="3">
                  <c:v>42</c:v>
                </c:pt>
                <c:pt idx="4">
                  <c:v>27</c:v>
                </c:pt>
                <c:pt idx="5">
                  <c:v>20</c:v>
                </c:pt>
                <c:pt idx="6">
                  <c:v>81</c:v>
                </c:pt>
              </c:numCache>
            </c:numRef>
          </c:val>
        </c:ser>
        <c:shape val="box"/>
        <c:axId val="86506496"/>
        <c:axId val="97855744"/>
        <c:axId val="0"/>
      </c:bar3DChart>
      <c:catAx>
        <c:axId val="86506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97855744"/>
        <c:crosses val="autoZero"/>
        <c:auto val="1"/>
        <c:lblAlgn val="ctr"/>
        <c:lblOffset val="100"/>
      </c:catAx>
      <c:valAx>
        <c:axId val="97855744"/>
        <c:scaling>
          <c:orientation val="minMax"/>
        </c:scaling>
        <c:axPos val="l"/>
        <c:majorGridlines/>
        <c:numFmt formatCode="0%" sourceLinked="1"/>
        <c:tickLblPos val="nextTo"/>
        <c:crossAx val="86506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7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210966405074086E-2"/>
          <c:y val="2.2116646484882686E-2"/>
          <c:w val="0.78049598192322656"/>
          <c:h val="0.71102210697824808"/>
        </c:manualLayout>
      </c:layout>
      <c:bar3DChart>
        <c:barDir val="col"/>
        <c:grouping val="percentStacked"/>
        <c:ser>
          <c:idx val="0"/>
          <c:order val="0"/>
          <c:tx>
            <c:strRef>
              <c:f>Sayfa1!$B$1</c:f>
              <c:strCache>
                <c:ptCount val="1"/>
                <c:pt idx="0">
                  <c:v>BİLENLER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ŞAPKA, GÖZLÜK VB. %84</c:v>
                </c:pt>
                <c:pt idx="1">
                  <c:v>GÜNEŞ KREMİ %66</c:v>
                </c:pt>
                <c:pt idx="2">
                  <c:v>AÇIK RENK KIYAFET GİYMEK %58</c:v>
                </c:pt>
                <c:pt idx="3">
                  <c:v>RİSKLİ SAATLERDE GÜNEŞE ÇIKMAMAK %86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84</c:v>
                </c:pt>
                <c:pt idx="1">
                  <c:v>66</c:v>
                </c:pt>
                <c:pt idx="2">
                  <c:v>58</c:v>
                </c:pt>
                <c:pt idx="3">
                  <c:v>86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BİLMEYENLER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ŞAPKA, GÖZLÜK VB. %84</c:v>
                </c:pt>
                <c:pt idx="1">
                  <c:v>GÜNEŞ KREMİ %66</c:v>
                </c:pt>
                <c:pt idx="2">
                  <c:v>AÇIK RENK KIYAFET GİYMEK %58</c:v>
                </c:pt>
                <c:pt idx="3">
                  <c:v>RİSKLİ SAATLERDE GÜNEŞE ÇIKMAMAK %86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16</c:v>
                </c:pt>
                <c:pt idx="1">
                  <c:v>34</c:v>
                </c:pt>
                <c:pt idx="2">
                  <c:v>42</c:v>
                </c:pt>
                <c:pt idx="3">
                  <c:v>14</c:v>
                </c:pt>
              </c:numCache>
            </c:numRef>
          </c:val>
        </c:ser>
        <c:shape val="box"/>
        <c:axId val="107237760"/>
        <c:axId val="107319296"/>
        <c:axId val="0"/>
      </c:bar3DChart>
      <c:catAx>
        <c:axId val="107237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07319296"/>
        <c:crosses val="autoZero"/>
        <c:auto val="1"/>
        <c:lblAlgn val="ctr"/>
        <c:lblOffset val="100"/>
      </c:catAx>
      <c:valAx>
        <c:axId val="107319296"/>
        <c:scaling>
          <c:orientation val="minMax"/>
        </c:scaling>
        <c:axPos val="l"/>
        <c:majorGridlines/>
        <c:numFmt formatCode="0%" sourceLinked="1"/>
        <c:tickLblPos val="nextTo"/>
        <c:crossAx val="107237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7"/>
  <c:chart>
    <c:view3D>
      <c:depthPercent val="10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MARKASINA %53</c:v>
                </c:pt>
                <c:pt idx="1">
                  <c:v>MODELİNE %56</c:v>
                </c:pt>
                <c:pt idx="2">
                  <c:v>FİYATINA %51</c:v>
                </c:pt>
                <c:pt idx="3">
                  <c:v>UVA VE UVB IŞINLARINI ENGELLEMESİNE %59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53</c:v>
                </c:pt>
                <c:pt idx="1">
                  <c:v>56</c:v>
                </c:pt>
                <c:pt idx="2">
                  <c:v>51</c:v>
                </c:pt>
                <c:pt idx="3">
                  <c:v>59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MARKASINA %53</c:v>
                </c:pt>
                <c:pt idx="1">
                  <c:v>MODELİNE %56</c:v>
                </c:pt>
                <c:pt idx="2">
                  <c:v>FİYATINA %51</c:v>
                </c:pt>
                <c:pt idx="3">
                  <c:v>UVA VE UVB IŞINLARINI ENGELLEMESİNE %59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47</c:v>
                </c:pt>
                <c:pt idx="1">
                  <c:v>44</c:v>
                </c:pt>
                <c:pt idx="2">
                  <c:v>49</c:v>
                </c:pt>
                <c:pt idx="3">
                  <c:v>41</c:v>
                </c:pt>
              </c:numCache>
            </c:numRef>
          </c:val>
        </c:ser>
        <c:shape val="box"/>
        <c:axId val="87025152"/>
        <c:axId val="89532672"/>
        <c:axId val="0"/>
      </c:bar3DChart>
      <c:catAx>
        <c:axId val="87025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89532672"/>
        <c:crosses val="autoZero"/>
        <c:auto val="1"/>
        <c:lblAlgn val="ctr"/>
        <c:lblOffset val="100"/>
      </c:catAx>
      <c:valAx>
        <c:axId val="89532672"/>
        <c:scaling>
          <c:orientation val="minMax"/>
        </c:scaling>
        <c:axPos val="l"/>
        <c:majorGridlines/>
        <c:numFmt formatCode="0%" sourceLinked="1"/>
        <c:tickLblPos val="nextTo"/>
        <c:crossAx val="87025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0.11465976475162827"/>
                  <c:y val="-0.175719509859006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HAYIR
60%</a:t>
                    </a: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10870856420725197"/>
                  <c:y val="9.77403041076562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EVET
40%</a:t>
                    </a:r>
                  </a:p>
                </c:rich>
              </c:tx>
              <c:spPr/>
              <c:dLblPos val="bestFit"/>
            </c:dLbl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HAYIR</c:v>
                </c:pt>
                <c:pt idx="1">
                  <c:v>EVET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99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7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6.2754210605098726E-2"/>
          <c:y val="2.8497854813517447E-2"/>
          <c:w val="0.92222327605637244"/>
          <c:h val="0.74163634596155958"/>
        </c:manualLayout>
      </c:layout>
      <c:bar3DChart>
        <c:barDir val="col"/>
        <c:grouping val="percentStacked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UZUN SÜRELİ İYİLEŞMEYEN YARALAR %76</c:v>
                </c:pt>
                <c:pt idx="1">
                  <c:v>YAVRULAMIŞ, RENK VE ŞEKİL DEĞİŞTİRMİŞ BENLER %78</c:v>
                </c:pt>
                <c:pt idx="2">
                  <c:v>YENİ ÇIKMIŞ, SINIRLARI DÜZENSİZ BENLER %72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76</c:v>
                </c:pt>
                <c:pt idx="1">
                  <c:v>78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UZUN SÜRELİ İYİLEŞMEYEN YARALAR %76</c:v>
                </c:pt>
                <c:pt idx="1">
                  <c:v>YAVRULAMIŞ, RENK VE ŞEKİL DEĞİŞTİRMİŞ BENLER %78</c:v>
                </c:pt>
                <c:pt idx="2">
                  <c:v>YENİ ÇIKMIŞ, SINIRLARI DÜZENSİZ BENLER %72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24</c:v>
                </c:pt>
                <c:pt idx="1">
                  <c:v>22</c:v>
                </c:pt>
                <c:pt idx="2">
                  <c:v>28</c:v>
                </c:pt>
              </c:numCache>
            </c:numRef>
          </c:val>
        </c:ser>
        <c:shape val="box"/>
        <c:axId val="89526656"/>
        <c:axId val="89528192"/>
        <c:axId val="0"/>
      </c:bar3DChart>
      <c:catAx>
        <c:axId val="8952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89528192"/>
        <c:crosses val="autoZero"/>
        <c:auto val="1"/>
        <c:lblAlgn val="ctr"/>
        <c:lblOffset val="100"/>
      </c:catAx>
      <c:valAx>
        <c:axId val="89528192"/>
        <c:scaling>
          <c:orientation val="minMax"/>
        </c:scaling>
        <c:axPos val="l"/>
        <c:majorGridlines/>
        <c:numFmt formatCode="0%" sourceLinked="1"/>
        <c:tickLblPos val="nextTo"/>
        <c:crossAx val="89526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7"/>
  <c:chart>
    <c:view3D>
      <c:depthPercent val="10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KESECİKLERİ PATLATIRIM %15</c:v>
                </c:pt>
                <c:pt idx="1">
                  <c:v>DOĞAL SEYRİNE BIRAKIRIM %70</c:v>
                </c:pt>
                <c:pt idx="2">
                  <c:v>YOĞURT SÜRERİM %17</c:v>
                </c:pt>
                <c:pt idx="3">
                  <c:v>DİŞ MACUNU SÜRERİM %5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15</c:v>
                </c:pt>
                <c:pt idx="1">
                  <c:v>70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KESECİKLERİ PATLATIRIM %15</c:v>
                </c:pt>
                <c:pt idx="1">
                  <c:v>DOĞAL SEYRİNE BIRAKIRIM %70</c:v>
                </c:pt>
                <c:pt idx="2">
                  <c:v>YOĞURT SÜRERİM %17</c:v>
                </c:pt>
                <c:pt idx="3">
                  <c:v>DİŞ MACUNU SÜRERİM %5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85</c:v>
                </c:pt>
                <c:pt idx="1">
                  <c:v>30</c:v>
                </c:pt>
                <c:pt idx="2">
                  <c:v>83</c:v>
                </c:pt>
                <c:pt idx="3">
                  <c:v>95</c:v>
                </c:pt>
              </c:numCache>
            </c:numRef>
          </c:val>
        </c:ser>
        <c:shape val="box"/>
        <c:axId val="71506176"/>
        <c:axId val="71507968"/>
        <c:axId val="0"/>
      </c:bar3DChart>
      <c:catAx>
        <c:axId val="71506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71507968"/>
        <c:crosses val="autoZero"/>
        <c:auto val="1"/>
        <c:lblAlgn val="ctr"/>
        <c:lblOffset val="100"/>
      </c:catAx>
      <c:valAx>
        <c:axId val="71507968"/>
        <c:scaling>
          <c:orientation val="minMax"/>
        </c:scaling>
        <c:axPos val="l"/>
        <c:majorGridlines/>
        <c:numFmt formatCode="0%" sourceLinked="1"/>
        <c:tickLblPos val="nextTo"/>
        <c:crossAx val="71506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944688"/>
          </a:xfrm>
        </p:spPr>
        <p:txBody>
          <a:bodyPr/>
          <a:lstStyle/>
          <a:p>
            <a:r>
              <a:rPr lang="tr-TR" sz="6600" b="1" smtClean="0">
                <a:solidFill>
                  <a:srgbClr val="990099"/>
                </a:solidFill>
              </a:rPr>
              <a:t>Grup Ultraviyole</a:t>
            </a:r>
            <a:r>
              <a:rPr lang="tr-TR" sz="5400" smtClean="0"/>
              <a:t/>
            </a:r>
            <a:br>
              <a:rPr lang="tr-TR" sz="5400" smtClean="0"/>
            </a:br>
            <a:r>
              <a:rPr lang="tr-TR" sz="3600" smtClean="0"/>
              <a:t>(TODUP Grup C-4)</a:t>
            </a:r>
          </a:p>
        </p:txBody>
      </p:sp>
      <p:pic>
        <p:nvPicPr>
          <p:cNvPr id="38916" name="6 Resim" descr="TODUP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420938"/>
            <a:ext cx="453707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Resim" descr="DSC_0675.JPG"/>
          <p:cNvPicPr>
            <a:picLocks noChangeAspect="1"/>
          </p:cNvPicPr>
          <p:nvPr/>
        </p:nvPicPr>
        <p:blipFill>
          <a:blip r:embed="rId2" cstate="print"/>
          <a:srcRect l="1941" t="3723" b="4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000" b="1" smtClean="0">
                <a:solidFill>
                  <a:srgbClr val="990099"/>
                </a:solidFill>
              </a:rPr>
              <a:t>NELER YAPTIK?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tr-TR" sz="4000" dirty="0" smtClean="0">
              <a:solidFill>
                <a:srgbClr val="00B050"/>
              </a:solidFill>
            </a:endParaRPr>
          </a:p>
          <a:p>
            <a:r>
              <a:rPr lang="tr-TR" sz="4000" dirty="0" smtClean="0">
                <a:solidFill>
                  <a:srgbClr val="00B050"/>
                </a:solidFill>
              </a:rPr>
              <a:t>Çalışmamızı etkin kılabilmek için afiş hazırladık ve izin alarak görülebilir yerlere astık.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Resim" descr="TODUP AFİŞ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Başlık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tr-TR" sz="5000" b="1" smtClean="0">
                <a:solidFill>
                  <a:srgbClr val="990099"/>
                </a:solidFill>
              </a:rPr>
              <a:t>NELER YAPTIK?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tr-TR" sz="4000" dirty="0" smtClean="0">
              <a:solidFill>
                <a:srgbClr val="00B050"/>
              </a:solidFill>
            </a:endParaRPr>
          </a:p>
          <a:p>
            <a:pPr algn="ctr">
              <a:buFont typeface="Arial" charset="0"/>
              <a:buNone/>
            </a:pPr>
            <a:r>
              <a:rPr lang="tr-TR" sz="4500" dirty="0" smtClean="0">
                <a:solidFill>
                  <a:srgbClr val="00B050"/>
                </a:solidFill>
              </a:rPr>
              <a:t>GÜNEŞİN ZARARLARIYLA İLGİLİ HAZIRLADIĞIMIZ ANKETİ UYGULADIK </a:t>
            </a:r>
            <a:endParaRPr lang="tr-TR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472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4 Resim" descr="ANKET2.png"/>
          <p:cNvPicPr>
            <a:picLocks noChangeAspect="1"/>
          </p:cNvPicPr>
          <p:nvPr/>
        </p:nvPicPr>
        <p:blipFill>
          <a:blip r:embed="rId2" cstate="print"/>
          <a:srcRect r="3798" b="6267"/>
          <a:stretch>
            <a:fillRect/>
          </a:stretch>
        </p:blipFill>
        <p:spPr bwMode="auto">
          <a:xfrm>
            <a:off x="1835150" y="12700"/>
            <a:ext cx="562768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Başlık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655763"/>
          </a:xfrm>
        </p:spPr>
        <p:txBody>
          <a:bodyPr/>
          <a:lstStyle/>
          <a:p>
            <a:r>
              <a:rPr lang="tr-TR" sz="5000" b="1" smtClean="0">
                <a:solidFill>
                  <a:srgbClr val="990099"/>
                </a:solidFill>
              </a:rPr>
              <a:t>ANKETTEN ELDE ETTİĞİMİZ SONUÇLAR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74327" y="1031528"/>
          <a:ext cx="8251329" cy="558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2 Metin kutusu"/>
          <p:cNvSpPr txBox="1">
            <a:spLocks noChangeArrowheads="1"/>
          </p:cNvSpPr>
          <p:nvPr/>
        </p:nvSpPr>
        <p:spPr bwMode="auto">
          <a:xfrm>
            <a:off x="250825" y="26035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7030A0"/>
                </a:solidFill>
                <a:latin typeface="Calibri" pitchFamily="34" charset="0"/>
              </a:rPr>
              <a:t>SORU 1</a:t>
            </a:r>
          </a:p>
          <a:p>
            <a:r>
              <a:rPr lang="tr-TR" sz="2200" b="1">
                <a:solidFill>
                  <a:srgbClr val="FF0000"/>
                </a:solidFill>
                <a:latin typeface="Calibri" pitchFamily="34" charset="0"/>
              </a:rPr>
              <a:t>Sizce uzun süre güneş ışınlarına maruz kalmak hangilerine yol açar?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Metin kutusu"/>
          <p:cNvSpPr txBox="1">
            <a:spLocks noChangeArrowheads="1"/>
          </p:cNvSpPr>
          <p:nvPr/>
        </p:nvSpPr>
        <p:spPr bwMode="auto">
          <a:xfrm>
            <a:off x="251520" y="332656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900" b="1" dirty="0">
                <a:solidFill>
                  <a:srgbClr val="7030A0"/>
                </a:solidFill>
                <a:latin typeface="Calibri" pitchFamily="34" charset="0"/>
              </a:rPr>
              <a:t>SORU 2  </a:t>
            </a:r>
          </a:p>
          <a:p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</a:rPr>
              <a:t>Güneşin </a:t>
            </a:r>
            <a:r>
              <a:rPr lang="tr-TR" sz="2200" b="1" dirty="0">
                <a:solidFill>
                  <a:srgbClr val="FF0000"/>
                </a:solidFill>
                <a:latin typeface="Calibri" pitchFamily="34" charset="0"/>
              </a:rPr>
              <a:t>zararlı ışınlarından korunmak için hangi önlemleri alıyorsunuz?</a:t>
            </a:r>
          </a:p>
        </p:txBody>
      </p:sp>
      <p:graphicFrame>
        <p:nvGraphicFramePr>
          <p:cNvPr id="5" name="1 Grafik"/>
          <p:cNvGraphicFramePr>
            <a:graphicFrameLocks/>
          </p:cNvGraphicFramePr>
          <p:nvPr/>
        </p:nvGraphicFramePr>
        <p:xfrm>
          <a:off x="302320" y="1340768"/>
          <a:ext cx="9526264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19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200" b="1" dirty="0" smtClean="0">
                <a:solidFill>
                  <a:srgbClr val="7030A0"/>
                </a:solidFill>
              </a:rPr>
              <a:t>SORU 3</a:t>
            </a:r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Güneş </a:t>
            </a:r>
            <a:r>
              <a:rPr lang="tr-TR" sz="2400" b="1" dirty="0" smtClean="0">
                <a:solidFill>
                  <a:srgbClr val="FF0000"/>
                </a:solidFill>
              </a:rPr>
              <a:t>gözlüğü alırken nelere dikkat edersiniz?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74328" y="1175544"/>
          <a:ext cx="8539360" cy="5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10 Resim" descr="JJJJJJ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0350"/>
            <a:ext cx="2114550" cy="19796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3314" name="6 Resim" descr="TODUP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260350"/>
            <a:ext cx="2228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9 Metin kutusu"/>
          <p:cNvSpPr txBox="1">
            <a:spLocks noChangeArrowheads="1"/>
          </p:cNvSpPr>
          <p:nvPr/>
        </p:nvSpPr>
        <p:spPr bwMode="auto">
          <a:xfrm>
            <a:off x="755576" y="2276872"/>
            <a:ext cx="70945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990099"/>
                </a:solidFill>
                <a:latin typeface="Maiandra GD" pitchFamily="34" charset="0"/>
              </a:rPr>
              <a:t>GÜNEŞ </a:t>
            </a:r>
            <a:r>
              <a:rPr lang="tr-TR" sz="4000" b="1" dirty="0">
                <a:solidFill>
                  <a:srgbClr val="990099"/>
                </a:solidFill>
                <a:latin typeface="Maiandra GD" pitchFamily="34" charset="0"/>
              </a:rPr>
              <a:t>IŞINLARININ  ZARARLARIYLA İLGİLİ FARKINDALIK YARATMA </a:t>
            </a:r>
            <a:r>
              <a:rPr lang="tr-TR" sz="4000" b="1" dirty="0" smtClean="0">
                <a:solidFill>
                  <a:srgbClr val="990099"/>
                </a:solidFill>
                <a:latin typeface="Maiandra GD" pitchFamily="34" charset="0"/>
              </a:rPr>
              <a:t>PROJESİ</a:t>
            </a:r>
          </a:p>
          <a:p>
            <a:pPr algn="ctr"/>
            <a:endParaRPr lang="tr-TR" sz="2000" b="1" dirty="0" smtClean="0">
              <a:solidFill>
                <a:srgbClr val="FF0000"/>
              </a:solidFill>
              <a:latin typeface="Maiandra GD" pitchFamily="34" charset="0"/>
            </a:endParaRPr>
          </a:p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Maiandra GD" pitchFamily="34" charset="0"/>
              </a:rPr>
              <a:t>“</a:t>
            </a:r>
            <a:r>
              <a:rPr lang="tr-TR" sz="4000" b="1" dirty="0" smtClean="0">
                <a:solidFill>
                  <a:srgbClr val="FF0000"/>
                </a:solidFill>
                <a:latin typeface="Maiandra GD" pitchFamily="34" charset="0"/>
              </a:rPr>
              <a:t>GÜNEŞİN ZARARLI </a:t>
            </a:r>
            <a:r>
              <a:rPr lang="tr-TR" sz="4000" b="1" dirty="0" smtClean="0">
                <a:solidFill>
                  <a:srgbClr val="FF0000"/>
                </a:solidFill>
                <a:latin typeface="Maiandra GD" pitchFamily="34" charset="0"/>
              </a:rPr>
              <a:t>YÜZÜ</a:t>
            </a:r>
            <a:r>
              <a:rPr lang="tr-TR" sz="4000" b="1" dirty="0" smtClean="0">
                <a:solidFill>
                  <a:srgbClr val="FF0000"/>
                </a:solidFill>
                <a:latin typeface="Maiandra GD" pitchFamily="34" charset="0"/>
              </a:rPr>
              <a:t>”</a:t>
            </a:r>
          </a:p>
          <a:p>
            <a:pPr algn="ctr"/>
            <a:endParaRPr lang="tr-TR" sz="4000" b="1" dirty="0" smtClean="0">
              <a:solidFill>
                <a:srgbClr val="990099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1143000"/>
          </a:xfrm>
        </p:spPr>
        <p:txBody>
          <a:bodyPr/>
          <a:lstStyle/>
          <a:p>
            <a:pPr algn="l"/>
            <a:r>
              <a:rPr lang="tr-TR" sz="2300" b="1" dirty="0" smtClean="0">
                <a:solidFill>
                  <a:srgbClr val="7030A0"/>
                </a:solidFill>
              </a:rPr>
              <a:t>SORU 4</a:t>
            </a:r>
            <a:r>
              <a:rPr lang="tr-TR" sz="2300" b="1" dirty="0" smtClean="0">
                <a:solidFill>
                  <a:srgbClr val="FF0000"/>
                </a:solidFill>
              </a:rPr>
              <a:t/>
            </a:r>
            <a:br>
              <a:rPr lang="tr-TR" sz="2300" b="1" dirty="0" smtClean="0">
                <a:solidFill>
                  <a:srgbClr val="FF0000"/>
                </a:solidFill>
              </a:rPr>
            </a:br>
            <a:r>
              <a:rPr lang="tr-TR" sz="2300" b="1" dirty="0" smtClean="0">
                <a:solidFill>
                  <a:srgbClr val="FF0000"/>
                </a:solidFill>
              </a:rPr>
              <a:t>Kendi kendinize cilt kanseri gözlemi yapmayı biliyor musunuz?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125538"/>
          <a:ext cx="9144000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1143000"/>
          </a:xfrm>
        </p:spPr>
        <p:txBody>
          <a:bodyPr/>
          <a:lstStyle/>
          <a:p>
            <a:pPr algn="l"/>
            <a:r>
              <a:rPr lang="tr-TR" sz="2200" b="1" dirty="0" smtClean="0">
                <a:solidFill>
                  <a:srgbClr val="7030A0"/>
                </a:solidFill>
              </a:rPr>
              <a:t>SORU 5</a:t>
            </a:r>
            <a:br>
              <a:rPr lang="tr-TR" sz="2200" b="1" dirty="0" smtClean="0">
                <a:solidFill>
                  <a:srgbClr val="7030A0"/>
                </a:solidFill>
              </a:rPr>
            </a:br>
            <a:r>
              <a:rPr lang="tr-TR" sz="2200" b="1" dirty="0" smtClean="0">
                <a:solidFill>
                  <a:srgbClr val="FF0000"/>
                </a:solidFill>
              </a:rPr>
              <a:t>Cildinizde gördüğünüz hangi belirtilerde doktora başvurmanız gerekir?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30312" y="1603375"/>
          <a:ext cx="8683376" cy="494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1143000"/>
          </a:xfrm>
        </p:spPr>
        <p:txBody>
          <a:bodyPr/>
          <a:lstStyle/>
          <a:p>
            <a:pPr algn="l"/>
            <a:r>
              <a:rPr lang="tr-TR" sz="2100" b="1" dirty="0" smtClean="0">
                <a:solidFill>
                  <a:srgbClr val="7030A0"/>
                </a:solidFill>
              </a:rPr>
              <a:t>SORU 6</a:t>
            </a:r>
            <a:br>
              <a:rPr lang="tr-TR" sz="2100" b="1" dirty="0" smtClean="0">
                <a:solidFill>
                  <a:srgbClr val="7030A0"/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</a:rPr>
              <a:t>Güneş yanığı olduğunuzda, vücudunuzun su toplaması durumunda ne yaparsınız?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28588" y="1463576"/>
          <a:ext cx="8848725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990099"/>
                </a:solidFill>
              </a:rPr>
              <a:t>TARTIŞMA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91513" cy="52562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sz="3000" dirty="0" smtClean="0">
                <a:solidFill>
                  <a:srgbClr val="00B050"/>
                </a:solidFill>
              </a:rPr>
              <a:t>Ankete katılan tıp fakültesi öğrencilerinin düşük yüzde ile cevap verdiği şıkların içerdiği bilgileri öğrendiği ve </a:t>
            </a:r>
            <a:r>
              <a:rPr lang="tr-TR" sz="3000" dirty="0" err="1" smtClean="0">
                <a:solidFill>
                  <a:srgbClr val="00B050"/>
                </a:solidFill>
              </a:rPr>
              <a:t>farkındalık</a:t>
            </a:r>
            <a:r>
              <a:rPr lang="tr-TR" sz="3000" dirty="0" smtClean="0">
                <a:solidFill>
                  <a:srgbClr val="00B050"/>
                </a:solidFill>
              </a:rPr>
              <a:t> yaratıldığı görüldü.</a:t>
            </a:r>
          </a:p>
          <a:p>
            <a:pPr>
              <a:lnSpc>
                <a:spcPct val="120000"/>
              </a:lnSpc>
            </a:pPr>
            <a:r>
              <a:rPr lang="tr-TR" sz="3000" dirty="0" smtClean="0">
                <a:solidFill>
                  <a:srgbClr val="00B050"/>
                </a:solidFill>
              </a:rPr>
              <a:t>Hazırladığımız broşürler ankete katılan öğrencilere verilerek bilgilendirme üst düzeye çıkarıldı.</a:t>
            </a:r>
          </a:p>
          <a:p>
            <a:pPr>
              <a:lnSpc>
                <a:spcPct val="120000"/>
              </a:lnSpc>
            </a:pPr>
            <a:r>
              <a:rPr lang="tr-TR" sz="3000" dirty="0" smtClean="0">
                <a:solidFill>
                  <a:srgbClr val="00B050"/>
                </a:solidFill>
              </a:rPr>
              <a:t>Hazırladığımız afişler de öğrencilerin görebilecekleri yerlere asılarak bilginin sürekliliği sağlandı.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990099"/>
                </a:solidFill>
              </a:rPr>
              <a:t>SONUÇ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Kışın, kapalı havalarda bile zarar verebilen güneş ışınları hakkında, daha fazla kişiye ulaşabileceğini düşündüğümüz, tıp fakültesi öğrencilerine yönelik bilgilendirme çalışması ile bu zararlı ışınlar konusunda </a:t>
            </a:r>
            <a:r>
              <a:rPr lang="tr-TR" dirty="0" err="1" smtClean="0">
                <a:solidFill>
                  <a:srgbClr val="00B050"/>
                </a:solidFill>
              </a:rPr>
              <a:t>farkındalık</a:t>
            </a:r>
            <a:r>
              <a:rPr lang="tr-TR" dirty="0" smtClean="0">
                <a:solidFill>
                  <a:srgbClr val="00B050"/>
                </a:solidFill>
              </a:rPr>
              <a:t> yarattığımızı ve davranış geliştirdiğimizi düşünüyoruz.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990099"/>
                </a:solidFill>
              </a:rPr>
              <a:t>GELECEKTE NELER YAPILABİLİR?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68313" y="2420938"/>
            <a:ext cx="8229600" cy="3776662"/>
          </a:xfrm>
        </p:spPr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İlerideki çalışmalarla bu bilgilerin lise ve ilköğretim seviyesine de sunularak bu bilincin daha erken yaşlara yayılması gerektiğini düşünüyoruz.</a:t>
            </a: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68313" y="2997200"/>
            <a:ext cx="8229600" cy="1143000"/>
          </a:xfrm>
        </p:spPr>
        <p:txBody>
          <a:bodyPr/>
          <a:lstStyle/>
          <a:p>
            <a:r>
              <a:rPr lang="tr-TR" smtClean="0">
                <a:solidFill>
                  <a:srgbClr val="990099"/>
                </a:solidFill>
              </a:rPr>
              <a:t>teşekkürler…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5229225"/>
            <a:ext cx="8229600" cy="935038"/>
          </a:xfrm>
        </p:spPr>
        <p:txBody>
          <a:bodyPr>
            <a:normAutofit/>
          </a:bodyPr>
          <a:lstStyle/>
          <a:p>
            <a:r>
              <a:rPr lang="tr-TR" sz="2700" b="1" dirty="0" smtClean="0">
                <a:solidFill>
                  <a:srgbClr val="990099"/>
                </a:solidFill>
              </a:rPr>
              <a:t>GRUP DANIŞMANIMIZ</a:t>
            </a:r>
            <a:endParaRPr lang="tr-TR" sz="2700" dirty="0" smtClean="0">
              <a:solidFill>
                <a:srgbClr val="990099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465638"/>
          </a:xfrm>
        </p:spPr>
        <p:txBody>
          <a:bodyPr>
            <a:normAutofit/>
          </a:bodyPr>
          <a:lstStyle/>
          <a:p>
            <a:pPr algn="ctr"/>
            <a:endParaRPr lang="tr-TR" sz="2000" b="1" dirty="0" smtClean="0">
              <a:solidFill>
                <a:srgbClr val="009E47"/>
              </a:solidFill>
            </a:endParaRP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NAZIM FURKAN GÜNAY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KEREM ŞAHİNÖZ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ALİ VUSLAT ÖZEN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TUĞRUL BEYAN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BEYZA SOYLU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FURKAN ALBAYRAK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ŞENİZ ŞENGÜL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NİLÜFER AYDOĞAN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OSMAN PEKGÖZ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YASEMİN ALPTEKİN</a:t>
            </a:r>
          </a:p>
          <a:p>
            <a:pPr algn="ctr">
              <a:buFont typeface="Arial" charset="0"/>
              <a:buNone/>
            </a:pPr>
            <a:r>
              <a:rPr lang="tr-TR" sz="2000" b="1" dirty="0" smtClean="0">
                <a:solidFill>
                  <a:srgbClr val="009E47"/>
                </a:solidFill>
              </a:rPr>
              <a:t>İLKİN NECEFLİ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611188" y="5876925"/>
            <a:ext cx="80645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  <a:latin typeface="Calibri" pitchFamily="34" charset="0"/>
              </a:rPr>
              <a:t>YRD. DOÇ. DR. YUSUFHAN YAZIR</a:t>
            </a:r>
          </a:p>
        </p:txBody>
      </p:sp>
      <p:sp>
        <p:nvSpPr>
          <p:cNvPr id="14340" name="4 Metin kutusu"/>
          <p:cNvSpPr txBox="1">
            <a:spLocks noChangeArrowheads="1"/>
          </p:cNvSpPr>
          <p:nvPr/>
        </p:nvSpPr>
        <p:spPr bwMode="auto">
          <a:xfrm>
            <a:off x="395288" y="404813"/>
            <a:ext cx="8280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700" b="1">
                <a:solidFill>
                  <a:srgbClr val="990099"/>
                </a:solidFill>
                <a:latin typeface="Calibri" pitchFamily="34" charset="0"/>
              </a:rPr>
              <a:t>GRUP ÜYELERİ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990099"/>
                </a:solidFill>
              </a:rPr>
              <a:t>AMACIMIZ</a:t>
            </a:r>
            <a:br>
              <a:rPr lang="tr-TR" sz="4800" b="1" dirty="0" smtClean="0">
                <a:solidFill>
                  <a:srgbClr val="990099"/>
                </a:solidFill>
              </a:rPr>
            </a:br>
            <a:r>
              <a:rPr lang="tr-TR" sz="4000" dirty="0" smtClean="0">
                <a:solidFill>
                  <a:srgbClr val="E46C0A"/>
                </a:solidFill>
              </a:rPr>
              <a:t/>
            </a:r>
            <a:br>
              <a:rPr lang="tr-TR" sz="4000" dirty="0" smtClean="0">
                <a:solidFill>
                  <a:srgbClr val="E46C0A"/>
                </a:solidFill>
              </a:rPr>
            </a:br>
            <a:r>
              <a:rPr lang="tr-TR" sz="4000" dirty="0" smtClean="0">
                <a:solidFill>
                  <a:srgbClr val="00B050"/>
                </a:solidFill>
              </a:rPr>
              <a:t>İNSANLARDA GÜNEŞİN ZARARLI ETKİLERİ KONUSUNDA FARKINDALIK YARATMAK </a:t>
            </a:r>
            <a:br>
              <a:rPr lang="tr-TR" sz="4000" dirty="0" smtClean="0">
                <a:solidFill>
                  <a:srgbClr val="00B050"/>
                </a:solidFill>
              </a:rPr>
            </a:br>
            <a:r>
              <a:rPr lang="tr-TR" sz="4000" dirty="0" smtClean="0">
                <a:solidFill>
                  <a:srgbClr val="00B050"/>
                </a:solidFill>
              </a:rPr>
              <a:t>VE</a:t>
            </a:r>
            <a:br>
              <a:rPr lang="tr-TR" sz="4000" dirty="0" smtClean="0">
                <a:solidFill>
                  <a:srgbClr val="00B050"/>
                </a:solidFill>
              </a:rPr>
            </a:br>
            <a:r>
              <a:rPr lang="tr-TR" sz="4000" dirty="0" smtClean="0">
                <a:solidFill>
                  <a:srgbClr val="00B050"/>
                </a:solidFill>
              </a:rPr>
              <a:t>DAVRANIŞ GELİŞTİRMEK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990099"/>
                </a:solidFill>
              </a:rPr>
              <a:t>ÖNCELİKLE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Grup adının </a:t>
            </a:r>
            <a:r>
              <a:rPr lang="tr-TR" b="1" dirty="0" smtClean="0">
                <a:solidFill>
                  <a:srgbClr val="00B050"/>
                </a:solidFill>
              </a:rPr>
              <a:t>“Grup Ultraviyole”</a:t>
            </a:r>
            <a:r>
              <a:rPr lang="tr-TR" dirty="0" smtClean="0">
                <a:solidFill>
                  <a:srgbClr val="00B050"/>
                </a:solidFill>
              </a:rPr>
              <a:t> olmasına oy birliğiyle karar verdik.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Daha sonra kendimize bir logo oluşturduk.</a:t>
            </a:r>
          </a:p>
        </p:txBody>
      </p:sp>
      <p:pic>
        <p:nvPicPr>
          <p:cNvPr id="37892" name="6 Resim" descr="TODUP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429000"/>
            <a:ext cx="2881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990099"/>
                </a:solidFill>
              </a:rPr>
              <a:t>NELER YAPTIK?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Güneşin zararlarıyla ilgili çeşitli sorular içeren bir ön anket hazırladık.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Bu anket polikliniğe gelen hasta ve hasta yakınlarına uyguladık.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Çıkan sonuçları ve soruların kalitesini yaptığımız iki toplantıyla değerlendirdik ve buradan hareketle daha güncel ve kaliteli sorular hazırladık.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Başlık"/>
          <p:cNvSpPr>
            <a:spLocks noGrp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990099"/>
                </a:solidFill>
              </a:rPr>
              <a:t>HEDEF KİTLE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 smtClean="0">
                <a:solidFill>
                  <a:srgbClr val="00B050"/>
                </a:solidFill>
              </a:rPr>
              <a:t>Hedef kitle uzun tartışmalarla tıp fakültesi öğrencileri olarak belirlendi.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solidFill>
                  <a:srgbClr val="00B050"/>
                </a:solidFill>
              </a:rPr>
              <a:t>Hedef kitle olarak tıp fakültesi öğrencilerini seçmemizdeki amacımız bu bilgileri daha fazla kişiye ulaştırabileceklerini düşünmemiz oldu.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000" b="1" smtClean="0">
                <a:solidFill>
                  <a:srgbClr val="990099"/>
                </a:solidFill>
              </a:rPr>
              <a:t>NELER YAPTIK?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tr-TR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tr-TR" dirty="0" smtClean="0">
                <a:solidFill>
                  <a:srgbClr val="00B050"/>
                </a:solidFill>
              </a:rPr>
              <a:t>Ön anketten çıkan bilgiler ışığında, güneşin yol açtığı hastalıklar ve güneşten korunma yolları ile ilgili bilgilendirici bir broşür hazırladık.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2 Resim" descr="DSC_0672.JPG"/>
          <p:cNvPicPr>
            <a:picLocks noChangeAspect="1"/>
          </p:cNvPicPr>
          <p:nvPr/>
        </p:nvPicPr>
        <p:blipFill>
          <a:blip r:embed="rId2" cstate="print"/>
          <a:srcRect l="3421" t="3275" r="1895" b="6807"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333</Words>
  <Application>Microsoft Office PowerPoint</Application>
  <PresentationFormat>Ekran Gösterisi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Grup Ultraviyole (TODUP Grup C-4)</vt:lpstr>
      <vt:lpstr>Slayt 2</vt:lpstr>
      <vt:lpstr>GRUP DANIŞMANIMIZ</vt:lpstr>
      <vt:lpstr>AMACIMIZ  İNSANLARDA GÜNEŞİN ZARARLI ETKİLERİ KONUSUNDA FARKINDALIK YARATMAK  VE DAVRANIŞ GELİŞTİRMEK</vt:lpstr>
      <vt:lpstr>ÖNCELİKLE</vt:lpstr>
      <vt:lpstr>NELER YAPTIK?</vt:lpstr>
      <vt:lpstr>HEDEF KİTLE</vt:lpstr>
      <vt:lpstr>NELER YAPTIK?</vt:lpstr>
      <vt:lpstr>Slayt 9</vt:lpstr>
      <vt:lpstr>Slayt 10</vt:lpstr>
      <vt:lpstr>NELER YAPTIK?</vt:lpstr>
      <vt:lpstr>Slayt 12</vt:lpstr>
      <vt:lpstr>NELER YAPTIK?</vt:lpstr>
      <vt:lpstr>Slayt 14</vt:lpstr>
      <vt:lpstr>Slayt 15</vt:lpstr>
      <vt:lpstr>ANKETTEN ELDE ETTİĞİMİZ SONUÇLAR</vt:lpstr>
      <vt:lpstr>Slayt 17</vt:lpstr>
      <vt:lpstr>Slayt 18</vt:lpstr>
      <vt:lpstr>SORU 3 Güneş gözlüğü alırken nelere dikkat edersiniz?</vt:lpstr>
      <vt:lpstr>SORU 4 Kendi kendinize cilt kanseri gözlemi yapmayı biliyor musunuz?</vt:lpstr>
      <vt:lpstr>SORU 5 Cildinizde gördüğünüz hangi belirtilerde doktora başvurmanız gerekir?</vt:lpstr>
      <vt:lpstr>SORU 6 Güneş yanığı olduğunuzda, vücudunuzun su toplaması durumunda ne yaparsınız?</vt:lpstr>
      <vt:lpstr>TARTIŞMA</vt:lpstr>
      <vt:lpstr>SONUÇ</vt:lpstr>
      <vt:lpstr>GELECEKTE NELER YAPILABİLİR?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 Ultraviyole (TODUP Grup C-4)</dc:title>
  <dc:creator>asus</dc:creator>
  <cp:lastModifiedBy>asus</cp:lastModifiedBy>
  <cp:revision>3</cp:revision>
  <dcterms:created xsi:type="dcterms:W3CDTF">2012-01-18T19:20:47Z</dcterms:created>
  <dcterms:modified xsi:type="dcterms:W3CDTF">2012-01-18T19:45:31Z</dcterms:modified>
</cp:coreProperties>
</file>