
<file path=[Content_Types].xml><?xml version="1.0" encoding="utf-8"?>
<Types xmlns="http://schemas.openxmlformats.org/package/2006/content-types">
  <Default Extension="tmp" ContentType="image/png"/>
  <Default Extension="png" ContentType="image/png"/>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notesMasterIdLst>
    <p:notesMasterId r:id="rId24"/>
  </p:notesMasterIdLst>
  <p:sldIdLst>
    <p:sldId id="256" r:id="rId2"/>
    <p:sldId id="291" r:id="rId3"/>
    <p:sldId id="257" r:id="rId4"/>
    <p:sldId id="279" r:id="rId5"/>
    <p:sldId id="260" r:id="rId6"/>
    <p:sldId id="290" r:id="rId7"/>
    <p:sldId id="287" r:id="rId8"/>
    <p:sldId id="286" r:id="rId9"/>
    <p:sldId id="262" r:id="rId10"/>
    <p:sldId id="277" r:id="rId11"/>
    <p:sldId id="265" r:id="rId12"/>
    <p:sldId id="271" r:id="rId13"/>
    <p:sldId id="269" r:id="rId14"/>
    <p:sldId id="275" r:id="rId15"/>
    <p:sldId id="294" r:id="rId16"/>
    <p:sldId id="278" r:id="rId17"/>
    <p:sldId id="284" r:id="rId18"/>
    <p:sldId id="282" r:id="rId19"/>
    <p:sldId id="283" r:id="rId20"/>
    <p:sldId id="292" r:id="rId21"/>
    <p:sldId id="293" r:id="rId22"/>
    <p:sldId id="295" r:id="rId23"/>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00" autoAdjust="0"/>
  </p:normalViewPr>
  <p:slideViewPr>
    <p:cSldViewPr>
      <p:cViewPr>
        <p:scale>
          <a:sx n="81" d="100"/>
          <a:sy n="81" d="100"/>
        </p:scale>
        <p:origin x="-186" y="18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al__ma_Sayfas_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dirty="0" err="1"/>
              <a:t>Okulumuzdaki</a:t>
            </a:r>
            <a:r>
              <a:rPr lang="en-US" sz="1800" dirty="0"/>
              <a:t> </a:t>
            </a:r>
            <a:r>
              <a:rPr lang="en-US" sz="1800" dirty="0" err="1"/>
              <a:t>sosyal</a:t>
            </a:r>
            <a:r>
              <a:rPr lang="en-US" sz="1800" dirty="0"/>
              <a:t> </a:t>
            </a:r>
            <a:r>
              <a:rPr lang="en-US" sz="1800" dirty="0" err="1"/>
              <a:t>faaliyetlerden</a:t>
            </a:r>
            <a:r>
              <a:rPr lang="en-US" sz="1800" dirty="0"/>
              <a:t> </a:t>
            </a:r>
            <a:r>
              <a:rPr lang="en-US" sz="1800" dirty="0" err="1"/>
              <a:t>hangileri</a:t>
            </a:r>
            <a:r>
              <a:rPr lang="en-US" sz="1800" dirty="0"/>
              <a:t> </a:t>
            </a:r>
            <a:r>
              <a:rPr lang="en-US" sz="1800" dirty="0" err="1"/>
              <a:t>hakkında</a:t>
            </a:r>
            <a:r>
              <a:rPr lang="en-US" sz="1800" dirty="0"/>
              <a:t> </a:t>
            </a:r>
            <a:r>
              <a:rPr lang="en-US" sz="1800" dirty="0" err="1"/>
              <a:t>bilgi</a:t>
            </a:r>
            <a:r>
              <a:rPr lang="en-US" sz="1800" dirty="0"/>
              <a:t> </a:t>
            </a:r>
            <a:r>
              <a:rPr lang="en-US" sz="1800" dirty="0" err="1"/>
              <a:t>sahibisiniz</a:t>
            </a:r>
            <a:r>
              <a:rPr lang="en-US" sz="1800" dirty="0"/>
              <a:t>?</a:t>
            </a:r>
          </a:p>
        </c:rich>
      </c:tx>
      <c:layout>
        <c:manualLayout>
          <c:xMode val="edge"/>
          <c:yMode val="edge"/>
          <c:x val="7.0366599712003222E-2"/>
          <c:y val="2.5521388229549146E-2"/>
        </c:manualLayout>
      </c:layout>
      <c:overlay val="0"/>
    </c:title>
    <c:autoTitleDeleted val="0"/>
    <c:plotArea>
      <c:layout>
        <c:manualLayout>
          <c:layoutTarget val="inner"/>
          <c:xMode val="edge"/>
          <c:yMode val="edge"/>
          <c:x val="0.17936607844396138"/>
          <c:y val="0.27541730986482038"/>
          <c:w val="0.38501778578787904"/>
          <c:h val="0.67485952351367218"/>
        </c:manualLayout>
      </c:layout>
      <c:pieChart>
        <c:varyColors val="1"/>
        <c:ser>
          <c:idx val="0"/>
          <c:order val="0"/>
          <c:tx>
            <c:strRef>
              <c:f>Sayfa1!$B$1</c:f>
              <c:strCache>
                <c:ptCount val="1"/>
                <c:pt idx="0">
                  <c:v>Okulumuzdaki sosyal faaliyetlerden hangileri hakkında bilgi sahibisiniz?</c:v>
                </c:pt>
              </c:strCache>
            </c:strRef>
          </c:tx>
          <c:explosion val="25"/>
          <c:dLbls>
            <c:txPr>
              <a:bodyPr/>
              <a:lstStyle/>
              <a:p>
                <a:pPr>
                  <a:defRPr sz="1300"/>
                </a:pPr>
                <a:endParaRPr lang="tr-TR"/>
              </a:p>
            </c:txPr>
            <c:showLegendKey val="0"/>
            <c:showVal val="0"/>
            <c:showCatName val="0"/>
            <c:showSerName val="0"/>
            <c:showPercent val="1"/>
            <c:showBubbleSize val="0"/>
            <c:showLeaderLines val="1"/>
          </c:dLbls>
          <c:cat>
            <c:strRef>
              <c:f>Sayfa1!$A$2:$A$5</c:f>
              <c:strCache>
                <c:ptCount val="4"/>
                <c:pt idx="0">
                  <c:v>Hepsi</c:v>
                </c:pt>
                <c:pt idx="1">
                  <c:v>Sportif faaliyetler ve dans</c:v>
                </c:pt>
                <c:pt idx="2">
                  <c:v>Sosyal kulüpler</c:v>
                </c:pt>
                <c:pt idx="3">
                  <c:v>Hiçbiri</c:v>
                </c:pt>
              </c:strCache>
            </c:strRef>
          </c:cat>
          <c:val>
            <c:numRef>
              <c:f>Sayfa1!$B$2:$B$5</c:f>
              <c:numCache>
                <c:formatCode>General</c:formatCode>
                <c:ptCount val="4"/>
                <c:pt idx="0">
                  <c:v>134</c:v>
                </c:pt>
                <c:pt idx="1">
                  <c:v>132</c:v>
                </c:pt>
                <c:pt idx="2">
                  <c:v>80</c:v>
                </c:pt>
                <c:pt idx="3">
                  <c:v>142</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a:defRPr sz="1000"/>
          </a:pPr>
          <a:endParaRPr lang="tr-TR"/>
        </a:p>
      </c:txPr>
    </c:legend>
    <c:plotVisOnly val="1"/>
    <c:dispBlanksAs val="gap"/>
    <c:showDLblsOverMax val="0"/>
  </c:chart>
  <c:txPr>
    <a:bodyPr/>
    <a:lstStyle/>
    <a:p>
      <a:pPr>
        <a:defRPr sz="1800"/>
      </a:pPr>
      <a:endParaRPr lang="tr-TR"/>
    </a:p>
  </c:txPr>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46296546-0CF6-4C09-88ED-E1C272604551}" type="datetimeFigureOut">
              <a:rPr lang="tr-TR"/>
              <a:pPr>
                <a:defRPr/>
              </a:pPr>
              <a:t>19.01.2012</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BDF97EDE-222B-4BE2-B676-3DC48CC72A42}" type="slidenum">
              <a:rPr lang="tr-TR"/>
              <a:pPr>
                <a:defRPr/>
              </a:pPr>
              <a:t>‹#›</a:t>
            </a:fld>
            <a:endParaRPr lang="tr-TR"/>
          </a:p>
        </p:txBody>
      </p:sp>
    </p:spTree>
    <p:extLst>
      <p:ext uri="{BB962C8B-B14F-4D97-AF65-F5344CB8AC3E}">
        <p14:creationId xmlns:p14="http://schemas.microsoft.com/office/powerpoint/2010/main" val="150672217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dirty="0" smtClean="0"/>
          </a:p>
        </p:txBody>
      </p:sp>
      <p:sp>
        <p:nvSpPr>
          <p:cNvPr id="24580"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13FF33D-F9AE-4F20-88D8-EBFFB45C2DB8}" type="slidenum">
              <a:rPr lang="tr-TR"/>
              <a:pPr fontAlgn="base">
                <a:spcBef>
                  <a:spcPct val="0"/>
                </a:spcBef>
                <a:spcAft>
                  <a:spcPct val="0"/>
                </a:spcAft>
              </a:pPr>
              <a:t>1</a:t>
            </a:fld>
            <a:endParaRPr lang="tr-T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Slide Number Placeholder 5"/>
          <p:cNvSpPr>
            <a:spLocks noGrp="1"/>
          </p:cNvSpPr>
          <p:nvPr>
            <p:ph type="sldNum" sz="quarter" idx="10"/>
          </p:nvPr>
        </p:nvSpPr>
        <p:spPr>
          <a:ln/>
        </p:spPr>
        <p:txBody>
          <a:bodyPr/>
          <a:lstStyle>
            <a:lvl1pPr>
              <a:defRPr/>
            </a:lvl1pPr>
          </a:lstStyle>
          <a:p>
            <a:pPr>
              <a:defRPr/>
            </a:pPr>
            <a:fld id="{E5BBE841-0929-4259-9C64-822DF86B1AFF}" type="slidenum">
              <a:rPr lang="tr-TR"/>
              <a:pPr>
                <a:defRPr/>
              </a:pPr>
              <a:t>‹#›</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Date Placeholder 3"/>
          <p:cNvSpPr>
            <a:spLocks noGrp="1"/>
          </p:cNvSpPr>
          <p:nvPr>
            <p:ph type="dt" sz="half" idx="12"/>
          </p:nvPr>
        </p:nvSpPr>
        <p:spPr/>
        <p:txBody>
          <a:bodyPr/>
          <a:lstStyle>
            <a:lvl1pPr>
              <a:defRPr/>
            </a:lvl1pPr>
          </a:lstStyle>
          <a:p>
            <a:pPr>
              <a:defRPr/>
            </a:pPr>
            <a:fld id="{BE4022D4-4578-43CE-9F69-3D7FA0280F58}" type="datetimeFigureOut">
              <a:rPr lang="tr-TR"/>
              <a:pPr>
                <a:defRPr/>
              </a:pPr>
              <a:t>19.01.2012</a:t>
            </a:fld>
            <a:endParaRPr lang="tr-TR"/>
          </a:p>
        </p:txBody>
      </p:sp>
    </p:spTree>
    <p:extLst>
      <p:ext uri="{BB962C8B-B14F-4D97-AF65-F5344CB8AC3E}">
        <p14:creationId xmlns:p14="http://schemas.microsoft.com/office/powerpoint/2010/main" val="2784971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332E70DF-7438-4ED0-87EC-5B0A6AED31A2}" type="slidenum">
              <a:rPr lang="tr-TR"/>
              <a:pPr>
                <a:defRPr/>
              </a:pPr>
              <a:t>‹#›</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Date Placeholder 3"/>
          <p:cNvSpPr>
            <a:spLocks noGrp="1"/>
          </p:cNvSpPr>
          <p:nvPr>
            <p:ph type="dt" sz="half" idx="12"/>
          </p:nvPr>
        </p:nvSpPr>
        <p:spPr/>
        <p:txBody>
          <a:bodyPr/>
          <a:lstStyle>
            <a:lvl1pPr>
              <a:defRPr/>
            </a:lvl1pPr>
          </a:lstStyle>
          <a:p>
            <a:pPr>
              <a:defRPr/>
            </a:pPr>
            <a:fld id="{7C878701-0ED1-4061-BCBC-F7D50C18024D}" type="datetimeFigureOut">
              <a:rPr lang="tr-TR"/>
              <a:pPr>
                <a:defRPr/>
              </a:pPr>
              <a:t>19.01.2012</a:t>
            </a:fld>
            <a:endParaRPr lang="tr-TR"/>
          </a:p>
        </p:txBody>
      </p:sp>
    </p:spTree>
    <p:extLst>
      <p:ext uri="{BB962C8B-B14F-4D97-AF65-F5344CB8AC3E}">
        <p14:creationId xmlns:p14="http://schemas.microsoft.com/office/powerpoint/2010/main" val="3639481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620A273A-5F98-4225-89B2-3AAAB062ED5A}" type="slidenum">
              <a:rPr lang="tr-TR"/>
              <a:pPr>
                <a:defRPr/>
              </a:pPr>
              <a:t>‹#›</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Date Placeholder 3"/>
          <p:cNvSpPr>
            <a:spLocks noGrp="1"/>
          </p:cNvSpPr>
          <p:nvPr>
            <p:ph type="dt" sz="half" idx="12"/>
          </p:nvPr>
        </p:nvSpPr>
        <p:spPr/>
        <p:txBody>
          <a:bodyPr/>
          <a:lstStyle>
            <a:lvl1pPr>
              <a:defRPr/>
            </a:lvl1pPr>
          </a:lstStyle>
          <a:p>
            <a:pPr>
              <a:defRPr/>
            </a:pPr>
            <a:fld id="{8E8BA1C8-98F1-49DD-85A5-AEE45DDA1961}" type="datetimeFigureOut">
              <a:rPr lang="tr-TR"/>
              <a:pPr>
                <a:defRPr/>
              </a:pPr>
              <a:t>19.01.2012</a:t>
            </a:fld>
            <a:endParaRPr lang="tr-TR"/>
          </a:p>
        </p:txBody>
      </p:sp>
    </p:spTree>
    <p:extLst>
      <p:ext uri="{BB962C8B-B14F-4D97-AF65-F5344CB8AC3E}">
        <p14:creationId xmlns:p14="http://schemas.microsoft.com/office/powerpoint/2010/main" val="51927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9F6E4010-F4F6-4852-B908-59631A809792}" type="slidenum">
              <a:rPr lang="tr-TR"/>
              <a:pPr>
                <a:defRPr/>
              </a:pPr>
              <a:t>‹#›</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Date Placeholder 3"/>
          <p:cNvSpPr>
            <a:spLocks noGrp="1"/>
          </p:cNvSpPr>
          <p:nvPr>
            <p:ph type="dt" sz="half" idx="12"/>
          </p:nvPr>
        </p:nvSpPr>
        <p:spPr/>
        <p:txBody>
          <a:bodyPr/>
          <a:lstStyle>
            <a:lvl1pPr>
              <a:defRPr/>
            </a:lvl1pPr>
          </a:lstStyle>
          <a:p>
            <a:pPr>
              <a:defRPr/>
            </a:pPr>
            <a:fld id="{3743D917-6B57-44C7-AD7C-BFD780ADED4F}" type="datetimeFigureOut">
              <a:rPr lang="tr-TR"/>
              <a:pPr>
                <a:defRPr/>
              </a:pPr>
              <a:t>19.01.2012</a:t>
            </a:fld>
            <a:endParaRPr lang="tr-TR"/>
          </a:p>
        </p:txBody>
      </p:sp>
    </p:spTree>
    <p:extLst>
      <p:ext uri="{BB962C8B-B14F-4D97-AF65-F5344CB8AC3E}">
        <p14:creationId xmlns:p14="http://schemas.microsoft.com/office/powerpoint/2010/main" val="311610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Slide Number Placeholder 5"/>
          <p:cNvSpPr>
            <a:spLocks noGrp="1"/>
          </p:cNvSpPr>
          <p:nvPr>
            <p:ph type="sldNum" sz="quarter" idx="10"/>
          </p:nvPr>
        </p:nvSpPr>
        <p:spPr>
          <a:ln/>
        </p:spPr>
        <p:txBody>
          <a:bodyPr/>
          <a:lstStyle>
            <a:lvl1pPr>
              <a:defRPr/>
            </a:lvl1pPr>
          </a:lstStyle>
          <a:p>
            <a:pPr>
              <a:defRPr/>
            </a:pPr>
            <a:fld id="{281870FA-FCC5-4582-A453-03C82ABED839}" type="slidenum">
              <a:rPr lang="tr-TR"/>
              <a:pPr>
                <a:defRPr/>
              </a:pPr>
              <a:t>‹#›</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Date Placeholder 3"/>
          <p:cNvSpPr>
            <a:spLocks noGrp="1"/>
          </p:cNvSpPr>
          <p:nvPr>
            <p:ph type="dt" sz="half" idx="12"/>
          </p:nvPr>
        </p:nvSpPr>
        <p:spPr/>
        <p:txBody>
          <a:bodyPr/>
          <a:lstStyle>
            <a:lvl1pPr>
              <a:defRPr/>
            </a:lvl1pPr>
          </a:lstStyle>
          <a:p>
            <a:pPr>
              <a:defRPr/>
            </a:pPr>
            <a:fld id="{DC48F117-1E3F-4187-B8BA-640FFF351943}" type="datetimeFigureOut">
              <a:rPr lang="tr-TR"/>
              <a:pPr>
                <a:defRPr/>
              </a:pPr>
              <a:t>19.01.2012</a:t>
            </a:fld>
            <a:endParaRPr lang="tr-TR"/>
          </a:p>
        </p:txBody>
      </p:sp>
    </p:spTree>
    <p:extLst>
      <p:ext uri="{BB962C8B-B14F-4D97-AF65-F5344CB8AC3E}">
        <p14:creationId xmlns:p14="http://schemas.microsoft.com/office/powerpoint/2010/main" val="3154110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Slide Number Placeholder 5"/>
          <p:cNvSpPr>
            <a:spLocks noGrp="1"/>
          </p:cNvSpPr>
          <p:nvPr>
            <p:ph type="sldNum" sz="quarter" idx="10"/>
          </p:nvPr>
        </p:nvSpPr>
        <p:spPr>
          <a:ln/>
        </p:spPr>
        <p:txBody>
          <a:bodyPr/>
          <a:lstStyle>
            <a:lvl1pPr>
              <a:defRPr/>
            </a:lvl1pPr>
          </a:lstStyle>
          <a:p>
            <a:pPr>
              <a:defRPr/>
            </a:pPr>
            <a:fld id="{BB7395B6-88E2-4B4D-BA2C-8A2185DF095B}" type="slidenum">
              <a:rPr lang="tr-TR"/>
              <a:pPr>
                <a:defRPr/>
              </a:pPr>
              <a:t>‹#›</a:t>
            </a:fld>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Date Placeholder 3"/>
          <p:cNvSpPr>
            <a:spLocks noGrp="1"/>
          </p:cNvSpPr>
          <p:nvPr>
            <p:ph type="dt" sz="half" idx="12"/>
          </p:nvPr>
        </p:nvSpPr>
        <p:spPr/>
        <p:txBody>
          <a:bodyPr/>
          <a:lstStyle>
            <a:lvl1pPr>
              <a:defRPr/>
            </a:lvl1pPr>
          </a:lstStyle>
          <a:p>
            <a:pPr>
              <a:defRPr/>
            </a:pPr>
            <a:fld id="{89067134-0BC7-4654-92B3-4B71D080FE45}" type="datetimeFigureOut">
              <a:rPr lang="tr-TR"/>
              <a:pPr>
                <a:defRPr/>
              </a:pPr>
              <a:t>19.01.2012</a:t>
            </a:fld>
            <a:endParaRPr lang="tr-TR"/>
          </a:p>
        </p:txBody>
      </p:sp>
    </p:spTree>
    <p:extLst>
      <p:ext uri="{BB962C8B-B14F-4D97-AF65-F5344CB8AC3E}">
        <p14:creationId xmlns:p14="http://schemas.microsoft.com/office/powerpoint/2010/main" val="2698681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A956A6BB-E2F3-429A-B433-42262FBE557C}" type="slidenum">
              <a:rPr lang="tr-TR"/>
              <a:pPr>
                <a:defRPr/>
              </a:pPr>
              <a:t>‹#›</a:t>
            </a:fld>
            <a:endParaRPr lang="tr-TR"/>
          </a:p>
        </p:txBody>
      </p:sp>
      <p:sp>
        <p:nvSpPr>
          <p:cNvPr id="8" name="Footer Placeholder 4"/>
          <p:cNvSpPr>
            <a:spLocks noGrp="1"/>
          </p:cNvSpPr>
          <p:nvPr>
            <p:ph type="ftr" sz="quarter" idx="11"/>
          </p:nvPr>
        </p:nvSpPr>
        <p:spPr/>
        <p:txBody>
          <a:bodyPr/>
          <a:lstStyle>
            <a:lvl1pPr>
              <a:defRPr/>
            </a:lvl1pPr>
          </a:lstStyle>
          <a:p>
            <a:pPr>
              <a:defRPr/>
            </a:pPr>
            <a:endParaRPr lang="tr-TR"/>
          </a:p>
        </p:txBody>
      </p:sp>
      <p:sp>
        <p:nvSpPr>
          <p:cNvPr id="9" name="Date Placeholder 3"/>
          <p:cNvSpPr>
            <a:spLocks noGrp="1"/>
          </p:cNvSpPr>
          <p:nvPr>
            <p:ph type="dt" sz="half" idx="12"/>
          </p:nvPr>
        </p:nvSpPr>
        <p:spPr/>
        <p:txBody>
          <a:bodyPr/>
          <a:lstStyle>
            <a:lvl1pPr>
              <a:defRPr/>
            </a:lvl1pPr>
          </a:lstStyle>
          <a:p>
            <a:pPr>
              <a:defRPr/>
            </a:pPr>
            <a:fld id="{161B23C1-9094-4D6D-8220-F034CE722A2F}" type="datetimeFigureOut">
              <a:rPr lang="tr-TR"/>
              <a:pPr>
                <a:defRPr/>
              </a:pPr>
              <a:t>19.01.2012</a:t>
            </a:fld>
            <a:endParaRPr lang="tr-TR"/>
          </a:p>
        </p:txBody>
      </p:sp>
    </p:spTree>
    <p:extLst>
      <p:ext uri="{BB962C8B-B14F-4D97-AF65-F5344CB8AC3E}">
        <p14:creationId xmlns:p14="http://schemas.microsoft.com/office/powerpoint/2010/main" val="3785375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4BA61CCA-90D9-4F6D-8F94-1F5B5B0FAB74}" type="slidenum">
              <a:rPr lang="tr-TR"/>
              <a:pPr>
                <a:defRPr/>
              </a:pPr>
              <a:t>‹#›</a:t>
            </a:fld>
            <a:endParaRPr lang="tr-TR"/>
          </a:p>
        </p:txBody>
      </p:sp>
      <p:sp>
        <p:nvSpPr>
          <p:cNvPr id="4" name="Footer Placeholder 4"/>
          <p:cNvSpPr>
            <a:spLocks noGrp="1"/>
          </p:cNvSpPr>
          <p:nvPr>
            <p:ph type="ftr" sz="quarter" idx="11"/>
          </p:nvPr>
        </p:nvSpPr>
        <p:spPr/>
        <p:txBody>
          <a:bodyPr/>
          <a:lstStyle>
            <a:lvl1pPr>
              <a:defRPr/>
            </a:lvl1pPr>
          </a:lstStyle>
          <a:p>
            <a:pPr>
              <a:defRPr/>
            </a:pPr>
            <a:endParaRPr lang="tr-TR"/>
          </a:p>
        </p:txBody>
      </p:sp>
      <p:sp>
        <p:nvSpPr>
          <p:cNvPr id="5" name="Date Placeholder 3"/>
          <p:cNvSpPr>
            <a:spLocks noGrp="1"/>
          </p:cNvSpPr>
          <p:nvPr>
            <p:ph type="dt" sz="half" idx="12"/>
          </p:nvPr>
        </p:nvSpPr>
        <p:spPr/>
        <p:txBody>
          <a:bodyPr/>
          <a:lstStyle>
            <a:lvl1pPr>
              <a:defRPr/>
            </a:lvl1pPr>
          </a:lstStyle>
          <a:p>
            <a:pPr>
              <a:defRPr/>
            </a:pPr>
            <a:fld id="{0165B2E3-D77A-425D-9F75-EB637876A728}" type="datetimeFigureOut">
              <a:rPr lang="tr-TR"/>
              <a:pPr>
                <a:defRPr/>
              </a:pPr>
              <a:t>19.01.2012</a:t>
            </a:fld>
            <a:endParaRPr lang="tr-TR"/>
          </a:p>
        </p:txBody>
      </p:sp>
    </p:spTree>
    <p:extLst>
      <p:ext uri="{BB962C8B-B14F-4D97-AF65-F5344CB8AC3E}">
        <p14:creationId xmlns:p14="http://schemas.microsoft.com/office/powerpoint/2010/main" val="1502479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EBC02648-92CD-4513-B097-2A367C5E430D}" type="slidenum">
              <a:rPr lang="tr-TR"/>
              <a:pPr>
                <a:defRPr/>
              </a:pPr>
              <a:t>‹#›</a:t>
            </a:fld>
            <a:endParaRPr lang="tr-TR"/>
          </a:p>
        </p:txBody>
      </p:sp>
      <p:sp>
        <p:nvSpPr>
          <p:cNvPr id="3" name="Footer Placeholder 4"/>
          <p:cNvSpPr>
            <a:spLocks noGrp="1"/>
          </p:cNvSpPr>
          <p:nvPr>
            <p:ph type="ftr" sz="quarter" idx="11"/>
          </p:nvPr>
        </p:nvSpPr>
        <p:spPr/>
        <p:txBody>
          <a:bodyPr/>
          <a:lstStyle>
            <a:lvl1pPr>
              <a:defRPr/>
            </a:lvl1pPr>
          </a:lstStyle>
          <a:p>
            <a:pPr>
              <a:defRPr/>
            </a:pPr>
            <a:endParaRPr lang="tr-TR"/>
          </a:p>
        </p:txBody>
      </p:sp>
      <p:sp>
        <p:nvSpPr>
          <p:cNvPr id="4" name="Date Placeholder 3"/>
          <p:cNvSpPr>
            <a:spLocks noGrp="1"/>
          </p:cNvSpPr>
          <p:nvPr>
            <p:ph type="dt" sz="half" idx="12"/>
          </p:nvPr>
        </p:nvSpPr>
        <p:spPr/>
        <p:txBody>
          <a:bodyPr/>
          <a:lstStyle>
            <a:lvl1pPr>
              <a:defRPr/>
            </a:lvl1pPr>
          </a:lstStyle>
          <a:p>
            <a:pPr>
              <a:defRPr/>
            </a:pPr>
            <a:fld id="{CB3DBF15-B067-45BE-9224-A0D5B26C1459}" type="datetimeFigureOut">
              <a:rPr lang="tr-TR"/>
              <a:pPr>
                <a:defRPr/>
              </a:pPr>
              <a:t>19.01.2012</a:t>
            </a:fld>
            <a:endParaRPr lang="tr-TR"/>
          </a:p>
        </p:txBody>
      </p:sp>
    </p:spTree>
    <p:extLst>
      <p:ext uri="{BB962C8B-B14F-4D97-AF65-F5344CB8AC3E}">
        <p14:creationId xmlns:p14="http://schemas.microsoft.com/office/powerpoint/2010/main" val="1442415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9" name="Content Placeholder 8"/>
          <p:cNvSpPr>
            <a:spLocks noGrp="1"/>
          </p:cNvSpPr>
          <p:nvPr>
            <p:ph sz="quarter" idx="13"/>
          </p:nvPr>
        </p:nvSpPr>
        <p:spPr>
          <a:xfrm>
            <a:off x="304800" y="381000"/>
            <a:ext cx="7772400" cy="494284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Slide Number Placeholder 5"/>
          <p:cNvSpPr>
            <a:spLocks noGrp="1"/>
          </p:cNvSpPr>
          <p:nvPr>
            <p:ph type="sldNum" sz="quarter" idx="14"/>
          </p:nvPr>
        </p:nvSpPr>
        <p:spPr>
          <a:ln/>
        </p:spPr>
        <p:txBody>
          <a:bodyPr/>
          <a:lstStyle>
            <a:lvl1pPr>
              <a:defRPr/>
            </a:lvl1pPr>
          </a:lstStyle>
          <a:p>
            <a:pPr>
              <a:defRPr/>
            </a:pPr>
            <a:fld id="{DDDF0A93-B668-4A99-A3D3-0665D1024F0B}" type="slidenum">
              <a:rPr lang="tr-TR"/>
              <a:pPr>
                <a:defRPr/>
              </a:pPr>
              <a:t>‹#›</a:t>
            </a:fld>
            <a:endParaRPr lang="tr-TR"/>
          </a:p>
        </p:txBody>
      </p:sp>
      <p:sp>
        <p:nvSpPr>
          <p:cNvPr id="6" name="Footer Placeholder 4"/>
          <p:cNvSpPr>
            <a:spLocks noGrp="1"/>
          </p:cNvSpPr>
          <p:nvPr>
            <p:ph type="ftr" sz="quarter" idx="15"/>
          </p:nvPr>
        </p:nvSpPr>
        <p:spPr/>
        <p:txBody>
          <a:bodyPr/>
          <a:lstStyle>
            <a:lvl1pPr>
              <a:defRPr/>
            </a:lvl1pPr>
          </a:lstStyle>
          <a:p>
            <a:pPr>
              <a:defRPr/>
            </a:pPr>
            <a:endParaRPr lang="tr-TR"/>
          </a:p>
        </p:txBody>
      </p:sp>
      <p:sp>
        <p:nvSpPr>
          <p:cNvPr id="7" name="Date Placeholder 3"/>
          <p:cNvSpPr>
            <a:spLocks noGrp="1"/>
          </p:cNvSpPr>
          <p:nvPr>
            <p:ph type="dt" sz="half" idx="16"/>
          </p:nvPr>
        </p:nvSpPr>
        <p:spPr/>
        <p:txBody>
          <a:bodyPr/>
          <a:lstStyle>
            <a:lvl1pPr>
              <a:defRPr/>
            </a:lvl1pPr>
          </a:lstStyle>
          <a:p>
            <a:pPr>
              <a:defRPr/>
            </a:pPr>
            <a:fld id="{F8485D6C-C183-4BD8-AF1D-F0A2063E615E}" type="datetimeFigureOut">
              <a:rPr lang="tr-TR"/>
              <a:pPr>
                <a:defRPr/>
              </a:pPr>
              <a:t>19.01.2012</a:t>
            </a:fld>
            <a:endParaRPr lang="tr-TR"/>
          </a:p>
        </p:txBody>
      </p:sp>
    </p:spTree>
    <p:extLst>
      <p:ext uri="{BB962C8B-B14F-4D97-AF65-F5344CB8AC3E}">
        <p14:creationId xmlns:p14="http://schemas.microsoft.com/office/powerpoint/2010/main" val="3959476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tr-TR" smtClean="0"/>
              <a:t>Asıl başlık stili için tıklatın</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Slide Number Placeholder 5"/>
          <p:cNvSpPr>
            <a:spLocks noGrp="1"/>
          </p:cNvSpPr>
          <p:nvPr>
            <p:ph type="sldNum" sz="quarter" idx="10"/>
          </p:nvPr>
        </p:nvSpPr>
        <p:spPr>
          <a:ln/>
        </p:spPr>
        <p:txBody>
          <a:bodyPr/>
          <a:lstStyle>
            <a:lvl1pPr>
              <a:defRPr/>
            </a:lvl1pPr>
          </a:lstStyle>
          <a:p>
            <a:pPr>
              <a:defRPr/>
            </a:pPr>
            <a:fld id="{33D48FA8-C57F-4D13-8170-DB347D501517}" type="slidenum">
              <a:rPr lang="tr-TR"/>
              <a:pPr>
                <a:defRPr/>
              </a:pPr>
              <a:t>‹#›</a:t>
            </a:fld>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Date Placeholder 3"/>
          <p:cNvSpPr>
            <a:spLocks noGrp="1"/>
          </p:cNvSpPr>
          <p:nvPr>
            <p:ph type="dt" sz="half" idx="12"/>
          </p:nvPr>
        </p:nvSpPr>
        <p:spPr/>
        <p:txBody>
          <a:bodyPr/>
          <a:lstStyle>
            <a:lvl1pPr>
              <a:defRPr/>
            </a:lvl1pPr>
          </a:lstStyle>
          <a:p>
            <a:pPr>
              <a:defRPr/>
            </a:pPr>
            <a:fld id="{451887E8-438C-4467-81C2-47B871E30595}" type="datetimeFigureOut">
              <a:rPr lang="tr-TR"/>
              <a:pPr>
                <a:defRPr/>
              </a:pPr>
              <a:t>19.01.2012</a:t>
            </a:fld>
            <a:endParaRPr lang="tr-TR"/>
          </a:p>
        </p:txBody>
      </p:sp>
    </p:spTree>
    <p:extLst>
      <p:ext uri="{BB962C8B-B14F-4D97-AF65-F5344CB8AC3E}">
        <p14:creationId xmlns:p14="http://schemas.microsoft.com/office/powerpoint/2010/main" val="1549933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1027" name="Text Placeholder 2"/>
          <p:cNvSpPr>
            <a:spLocks noGrp="1"/>
          </p:cNvSpPr>
          <p:nvPr>
            <p:ph type="body" idx="1"/>
          </p:nvPr>
        </p:nvSpPr>
        <p:spPr bwMode="auto">
          <a:xfrm>
            <a:off x="457200"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lIns="0" tIns="0" rIns="0" bIns="0" rtlCol="0" anchor="ctr"/>
          <a:lstStyle>
            <a:lvl1pPr algn="ctr" fontAlgn="auto">
              <a:spcBef>
                <a:spcPts val="0"/>
              </a:spcBef>
              <a:spcAft>
                <a:spcPts val="0"/>
              </a:spcAft>
              <a:defRPr sz="1800" smtClean="0">
                <a:solidFill>
                  <a:srgbClr val="FFFFFF"/>
                </a:solidFill>
                <a:latin typeface="+mn-lt"/>
                <a:cs typeface="+mn-cs"/>
              </a:defRPr>
            </a:lvl1pPr>
          </a:lstStyle>
          <a:p>
            <a:pPr>
              <a:defRPr/>
            </a:pPr>
            <a:fld id="{EE44577E-3C18-4414-9597-91CBD8E3477C}" type="slidenum">
              <a:rPr lang="tr-TR"/>
              <a:pPr>
                <a:defRPr/>
              </a:pPr>
              <a:t>‹#›</a:t>
            </a:fld>
            <a:endParaRPr lang="tr-TR"/>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fontAlgn="auto">
              <a:spcBef>
                <a:spcPts val="0"/>
              </a:spcBef>
              <a:spcAft>
                <a:spcPts val="0"/>
              </a:spcAft>
              <a:defRPr sz="1200">
                <a:solidFill>
                  <a:schemeClr val="bg2"/>
                </a:solidFill>
                <a:latin typeface="+mn-lt"/>
                <a:cs typeface="+mn-cs"/>
              </a:defRPr>
            </a:lvl1pPr>
          </a:lstStyle>
          <a:p>
            <a:pPr>
              <a:defRPr/>
            </a:pPr>
            <a:endParaRPr lang="tr-TR"/>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bg2"/>
                </a:solidFill>
                <a:latin typeface="+mn-lt"/>
                <a:cs typeface="+mn-cs"/>
              </a:defRPr>
            </a:lvl1pPr>
          </a:lstStyle>
          <a:p>
            <a:pPr>
              <a:defRPr/>
            </a:pPr>
            <a:fld id="{40CF4408-577C-45F3-86D4-E5287D382A48}" type="datetimeFigureOut">
              <a:rPr lang="tr-TR"/>
              <a:pPr>
                <a:defRPr/>
              </a:pPr>
              <a:t>19.01.2012</a:t>
            </a:fld>
            <a:endParaRPr lang="tr-TR"/>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rtl="0" eaLnBrk="1" fontAlgn="base" hangingPunct="1">
        <a:spcBef>
          <a:spcPct val="0"/>
        </a:spcBef>
        <a:spcAft>
          <a:spcPct val="0"/>
        </a:spcAft>
        <a:defRPr sz="4600" kern="1200" spc="-100">
          <a:solidFill>
            <a:schemeClr val="tx2"/>
          </a:solidFill>
          <a:latin typeface="+mj-lt"/>
          <a:ea typeface="+mj-ea"/>
          <a:cs typeface="+mj-cs"/>
        </a:defRPr>
      </a:lvl1pPr>
      <a:lvl2pPr algn="l" rtl="0" eaLnBrk="1" fontAlgn="base" hangingPunct="1">
        <a:spcBef>
          <a:spcPct val="0"/>
        </a:spcBef>
        <a:spcAft>
          <a:spcPct val="0"/>
        </a:spcAft>
        <a:defRPr sz="4600">
          <a:solidFill>
            <a:schemeClr val="tx2"/>
          </a:solidFill>
          <a:latin typeface="Cambria" pitchFamily="18" charset="0"/>
        </a:defRPr>
      </a:lvl2pPr>
      <a:lvl3pPr algn="l" rtl="0" eaLnBrk="1" fontAlgn="base" hangingPunct="1">
        <a:spcBef>
          <a:spcPct val="0"/>
        </a:spcBef>
        <a:spcAft>
          <a:spcPct val="0"/>
        </a:spcAft>
        <a:defRPr sz="4600">
          <a:solidFill>
            <a:schemeClr val="tx2"/>
          </a:solidFill>
          <a:latin typeface="Cambria" pitchFamily="18" charset="0"/>
        </a:defRPr>
      </a:lvl3pPr>
      <a:lvl4pPr algn="l" rtl="0" eaLnBrk="1" fontAlgn="base" hangingPunct="1">
        <a:spcBef>
          <a:spcPct val="0"/>
        </a:spcBef>
        <a:spcAft>
          <a:spcPct val="0"/>
        </a:spcAft>
        <a:defRPr sz="4600">
          <a:solidFill>
            <a:schemeClr val="tx2"/>
          </a:solidFill>
          <a:latin typeface="Cambria" pitchFamily="18" charset="0"/>
        </a:defRPr>
      </a:lvl4pPr>
      <a:lvl5pPr algn="l" rtl="0" eaLnBrk="1" fontAlgn="base" hangingPunct="1">
        <a:spcBef>
          <a:spcPct val="0"/>
        </a:spcBef>
        <a:spcAft>
          <a:spcPct val="0"/>
        </a:spcAft>
        <a:defRPr sz="4600">
          <a:solidFill>
            <a:schemeClr val="tx2"/>
          </a:solidFill>
          <a:latin typeface="Cambria" pitchFamily="18" charset="0"/>
        </a:defRPr>
      </a:lvl5pPr>
      <a:lvl6pPr marL="457200" algn="l" rtl="0" eaLnBrk="1" fontAlgn="base" hangingPunct="1">
        <a:spcBef>
          <a:spcPct val="0"/>
        </a:spcBef>
        <a:spcAft>
          <a:spcPct val="0"/>
        </a:spcAft>
        <a:defRPr sz="4600">
          <a:solidFill>
            <a:schemeClr val="tx2"/>
          </a:solidFill>
          <a:latin typeface="Cambria" pitchFamily="18" charset="0"/>
        </a:defRPr>
      </a:lvl6pPr>
      <a:lvl7pPr marL="914400" algn="l" rtl="0" eaLnBrk="1" fontAlgn="base" hangingPunct="1">
        <a:spcBef>
          <a:spcPct val="0"/>
        </a:spcBef>
        <a:spcAft>
          <a:spcPct val="0"/>
        </a:spcAft>
        <a:defRPr sz="4600">
          <a:solidFill>
            <a:schemeClr val="tx2"/>
          </a:solidFill>
          <a:latin typeface="Cambria" pitchFamily="18" charset="0"/>
        </a:defRPr>
      </a:lvl7pPr>
      <a:lvl8pPr marL="1371600" algn="l" rtl="0" eaLnBrk="1" fontAlgn="base" hangingPunct="1">
        <a:spcBef>
          <a:spcPct val="0"/>
        </a:spcBef>
        <a:spcAft>
          <a:spcPct val="0"/>
        </a:spcAft>
        <a:defRPr sz="4600">
          <a:solidFill>
            <a:schemeClr val="tx2"/>
          </a:solidFill>
          <a:latin typeface="Cambria" pitchFamily="18" charset="0"/>
        </a:defRPr>
      </a:lvl8pPr>
      <a:lvl9pPr marL="1828800" algn="l" rtl="0" eaLnBrk="1" fontAlgn="base" hangingPunct="1">
        <a:spcBef>
          <a:spcPct val="0"/>
        </a:spcBef>
        <a:spcAft>
          <a:spcPct val="0"/>
        </a:spcAft>
        <a:defRPr sz="4600">
          <a:solidFill>
            <a:schemeClr val="tx2"/>
          </a:solidFill>
          <a:latin typeface="Cambria" pitchFamily="18" charset="0"/>
        </a:defRPr>
      </a:lvl9pPr>
    </p:titleStyle>
    <p:bodyStyle>
      <a:lvl1pPr marL="342900" indent="-228600" algn="l" rtl="0" eaLnBrk="1" fontAlgn="base" hangingPunct="1">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1" fontAlgn="base" hangingPunct="1">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1" fontAlgn="base" hangingPunct="1">
        <a:spcBef>
          <a:spcPct val="20000"/>
        </a:spcBef>
        <a:spcAft>
          <a:spcPct val="0"/>
        </a:spcAft>
        <a:buClr>
          <a:srgbClr val="D2CB6C"/>
        </a:buClr>
        <a:buFont typeface="Arial" charset="0"/>
        <a:buChar char="•"/>
        <a:defRPr kern="1200">
          <a:solidFill>
            <a:schemeClr val="tx1"/>
          </a:solidFill>
          <a:latin typeface="+mn-lt"/>
          <a:ea typeface="+mn-ea"/>
          <a:cs typeface="+mn-cs"/>
        </a:defRPr>
      </a:lvl3pPr>
      <a:lvl4pPr marL="1279525" indent="-228600" algn="l" rtl="0" eaLnBrk="1" fontAlgn="base" hangingPunct="1">
        <a:spcBef>
          <a:spcPct val="20000"/>
        </a:spcBef>
        <a:spcAft>
          <a:spcPct val="0"/>
        </a:spcAft>
        <a:buClr>
          <a:srgbClr val="95A39D"/>
        </a:buClr>
        <a:buFont typeface="Arial" charset="0"/>
        <a:buChar char="•"/>
        <a:defRPr sz="1600" kern="1200">
          <a:solidFill>
            <a:schemeClr val="tx1"/>
          </a:solidFill>
          <a:latin typeface="+mn-lt"/>
          <a:ea typeface="+mn-ea"/>
          <a:cs typeface="+mn-cs"/>
        </a:defRPr>
      </a:lvl4pPr>
      <a:lvl5pPr marL="1554163" indent="-228600" algn="l" rtl="0" eaLnBrk="1" fontAlgn="base" hangingPunct="1">
        <a:spcBef>
          <a:spcPct val="20000"/>
        </a:spcBef>
        <a:spcAft>
          <a:spcPct val="0"/>
        </a:spcAft>
        <a:buClr>
          <a:srgbClr val="C89F5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Microsoft_Excel_97-2003__al__ma_Sayfas_1.xls"/><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oleObject" Target="../embeddings/Microsoft_Excel_97-2003__al__ma_Sayfas_2.xls"/><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Microsoft_Excel_97-2003__al__ma_Sayfas_3.xls"/><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Microsoft_Excel_97-2003__al__ma_Sayfas_4.xls"/><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chart" Target="../charts/chart1.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Microsoft_Excel_97-2003__al__ma_Sayfas_5.xls"/><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3.png"/><Relationship Id="rId5" Type="http://schemas.openxmlformats.org/officeDocument/2006/relationships/oleObject" Target="../embeddings/Microsoft_Excel_97-2003__al__ma_Sayfas_6.xls"/><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Microsoft_Excel_97-2003__al__ma_Sayfas_7.xls"/><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Microsoft_Excel_97-2003__al__ma_Sayfas_8.xls"/><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3568" y="2565400"/>
            <a:ext cx="7772400" cy="1470025"/>
          </a:xfrm>
        </p:spPr>
        <p:txBody>
          <a:bodyPr>
            <a:normAutofit fontScale="90000"/>
          </a:bodyPr>
          <a:lstStyle/>
          <a:p>
            <a:pPr algn="ctr" fontAlgn="auto">
              <a:spcAft>
                <a:spcPts val="0"/>
              </a:spcAft>
              <a:defRPr/>
            </a:pPr>
            <a:r>
              <a:rPr lang="tr-TR" dirty="0" smtClean="0"/>
              <a:t>Toplumsal Duyarlılık Projesi</a:t>
            </a:r>
            <a:endParaRPr lang="tr-TR" dirty="0"/>
          </a:p>
        </p:txBody>
      </p:sp>
      <p:sp>
        <p:nvSpPr>
          <p:cNvPr id="3" name="Alt Başlık 2"/>
          <p:cNvSpPr>
            <a:spLocks noGrp="1"/>
          </p:cNvSpPr>
          <p:nvPr>
            <p:ph type="subTitle" idx="1"/>
          </p:nvPr>
        </p:nvSpPr>
        <p:spPr>
          <a:xfrm>
            <a:off x="1403648" y="4269619"/>
            <a:ext cx="6400800" cy="1368425"/>
          </a:xfrm>
        </p:spPr>
        <p:txBody>
          <a:bodyPr rtlCol="0"/>
          <a:lstStyle/>
          <a:p>
            <a:pPr algn="ctr" fontAlgn="auto">
              <a:spcAft>
                <a:spcPts val="0"/>
              </a:spcAft>
              <a:buFont typeface="Arial" pitchFamily="34" charset="0"/>
              <a:buNone/>
              <a:defRPr/>
            </a:pPr>
            <a:r>
              <a:rPr lang="tr-TR" dirty="0" smtClean="0"/>
              <a:t>İnternet Kullanım Alışkanlıkları ve Çözüm Önerileri</a:t>
            </a:r>
            <a:endParaRPr lang="tr-TR" dirty="0"/>
          </a:p>
        </p:txBody>
      </p:sp>
      <p:pic>
        <p:nvPicPr>
          <p:cNvPr id="2052" name="Picture 2" descr="http://tip.kocaeli.edu.tr/jpg.php?file=./uploads/pictures/223.jpg&amp;width=349&amp;height=3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260350"/>
            <a:ext cx="1857375"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Metin kutusu 4"/>
          <p:cNvSpPr txBox="1">
            <a:spLocks noChangeArrowheads="1"/>
          </p:cNvSpPr>
          <p:nvPr/>
        </p:nvSpPr>
        <p:spPr bwMode="auto">
          <a:xfrm>
            <a:off x="5220072" y="5661024"/>
            <a:ext cx="31686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tr-TR" sz="3600" u="sng" dirty="0"/>
              <a:t>GRUP NETKOLİK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3" name="İçerik Yer Tutucusu 3"/>
          <p:cNvGraphicFramePr>
            <a:graphicFrameLocks noGrp="1"/>
          </p:cNvGraphicFramePr>
          <p:nvPr>
            <p:ph idx="1"/>
            <p:extLst>
              <p:ext uri="{D42A27DB-BD31-4B8C-83A1-F6EECF244321}">
                <p14:modId xmlns:p14="http://schemas.microsoft.com/office/powerpoint/2010/main" val="194814824"/>
              </p:ext>
            </p:extLst>
          </p:nvPr>
        </p:nvGraphicFramePr>
        <p:xfrm>
          <a:off x="1259632" y="404664"/>
          <a:ext cx="5356200" cy="3168352"/>
        </p:xfrm>
        <a:graphic>
          <a:graphicData uri="http://schemas.openxmlformats.org/presentationml/2006/ole">
            <mc:AlternateContent xmlns:mc="http://schemas.openxmlformats.org/markup-compatibility/2006">
              <mc:Choice xmlns:v="urn:schemas-microsoft-com:vml" Requires="v">
                <p:oleObj spid="_x0000_s10288" r:id="rId3" imgW="7718205" imgH="4901609" progId="Excel.Chart.8">
                  <p:embed/>
                </p:oleObj>
              </mc:Choice>
              <mc:Fallback>
                <p:oleObj r:id="rId3" imgW="7718205" imgH="4901609" progId="Excel.Chart.8">
                  <p:embed/>
                  <p:pic>
                    <p:nvPicPr>
                      <p:cNvPr id="0" name="İçerik Yer Tutucusu 3"/>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404664"/>
                        <a:ext cx="5356200" cy="3168352"/>
                      </a:xfrm>
                      <a:prstGeom prst="rect">
                        <a:avLst/>
                      </a:prstGeom>
                    </p:spPr>
                  </p:pic>
                </p:oleObj>
              </mc:Fallback>
            </mc:AlternateContent>
          </a:graphicData>
        </a:graphic>
      </p:graphicFrame>
      <p:graphicFrame>
        <p:nvGraphicFramePr>
          <p:cNvPr id="2" name="Nesne 1"/>
          <p:cNvGraphicFramePr>
            <a:graphicFrameLocks noGrp="1"/>
          </p:cNvGraphicFramePr>
          <p:nvPr>
            <p:extLst>
              <p:ext uri="{D42A27DB-BD31-4B8C-83A1-F6EECF244321}">
                <p14:modId xmlns:p14="http://schemas.microsoft.com/office/powerpoint/2010/main" val="3290676454"/>
              </p:ext>
            </p:extLst>
          </p:nvPr>
        </p:nvGraphicFramePr>
        <p:xfrm>
          <a:off x="1475656" y="3429000"/>
          <a:ext cx="5029200" cy="3174554"/>
        </p:xfrm>
        <a:graphic>
          <a:graphicData uri="http://schemas.openxmlformats.org/presentationml/2006/ole">
            <mc:AlternateContent xmlns:mc="http://schemas.openxmlformats.org/markup-compatibility/2006">
              <mc:Choice xmlns:v="urn:schemas-microsoft-com:vml" Requires="v">
                <p:oleObj spid="_x0000_s10289" r:id="rId5" imgW="7718205" imgH="4901609" progId="Excel.Chart.8">
                  <p:embed/>
                </p:oleObj>
              </mc:Choice>
              <mc:Fallback>
                <p:oleObj r:id="rId5" imgW="7718205" imgH="4901609" progId="Excel.Chart.8">
                  <p:embed/>
                  <p:pic>
                    <p:nvPicPr>
                      <p:cNvPr id="0" name="İçerik Yer Tutucusu 3"/>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5656" y="3429000"/>
                        <a:ext cx="5029200" cy="3174554"/>
                      </a:xfrm>
                      <a:prstGeom prst="rect">
                        <a:avLst/>
                      </a:prstGeom>
                      <a:noFill/>
                      <a:ln>
                        <a:noFill/>
                      </a:ln>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p:cNvGraphicFramePr>
            <a:graphicFrameLocks noGrp="1"/>
          </p:cNvGraphicFramePr>
          <p:nvPr>
            <p:extLst>
              <p:ext uri="{D42A27DB-BD31-4B8C-83A1-F6EECF244321}">
                <p14:modId xmlns:p14="http://schemas.microsoft.com/office/powerpoint/2010/main" val="979492818"/>
              </p:ext>
            </p:extLst>
          </p:nvPr>
        </p:nvGraphicFramePr>
        <p:xfrm>
          <a:off x="251520" y="908720"/>
          <a:ext cx="8136904" cy="5112568"/>
        </p:xfrm>
        <a:graphic>
          <a:graphicData uri="http://schemas.openxmlformats.org/presentationml/2006/ole">
            <mc:AlternateContent xmlns:mc="http://schemas.openxmlformats.org/markup-compatibility/2006">
              <mc:Choice xmlns:v="urn:schemas-microsoft-com:vml" Requires="v">
                <p:oleObj spid="_x0000_s12332" r:id="rId3" imgW="7718205" imgH="4901609" progId="Excel.Chart.8">
                  <p:embed/>
                </p:oleObj>
              </mc:Choice>
              <mc:Fallback>
                <p:oleObj r:id="rId3" imgW="7718205" imgH="4901609" progId="Excel.Chart.8">
                  <p:embed/>
                  <p:pic>
                    <p:nvPicPr>
                      <p:cNvPr id="0" name="Nesne 2"/>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908720"/>
                        <a:ext cx="8136904" cy="5112568"/>
                      </a:xfrm>
                      <a:prstGeom prst="rect">
                        <a:avLst/>
                      </a:prstGeom>
                      <a:noFill/>
                      <a:ln>
                        <a:noFill/>
                      </a:ln>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Nesne 2"/>
          <p:cNvGraphicFramePr>
            <a:graphicFrameLocks noGrp="1"/>
          </p:cNvGraphicFramePr>
          <p:nvPr>
            <p:extLst>
              <p:ext uri="{D42A27DB-BD31-4B8C-83A1-F6EECF244321}">
                <p14:modId xmlns:p14="http://schemas.microsoft.com/office/powerpoint/2010/main" val="1818771783"/>
              </p:ext>
            </p:extLst>
          </p:nvPr>
        </p:nvGraphicFramePr>
        <p:xfrm>
          <a:off x="1115616" y="188640"/>
          <a:ext cx="5821784" cy="3384376"/>
        </p:xfrm>
        <a:graphic>
          <a:graphicData uri="http://schemas.openxmlformats.org/presentationml/2006/ole">
            <mc:AlternateContent xmlns:mc="http://schemas.openxmlformats.org/markup-compatibility/2006">
              <mc:Choice xmlns:v="urn:schemas-microsoft-com:vml" Requires="v">
                <p:oleObj spid="_x0000_s18474" r:id="rId3" imgW="7718205" imgH="4901609" progId="Excel.Chart.8">
                  <p:embed/>
                </p:oleObj>
              </mc:Choice>
              <mc:Fallback>
                <p:oleObj r:id="rId3" imgW="7718205" imgH="4901609" progId="Excel.Chart.8">
                  <p:embed/>
                  <p:pic>
                    <p:nvPicPr>
                      <p:cNvPr id="0" name="İçerik Yer Tutucusu 3"/>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188640"/>
                        <a:ext cx="5821784" cy="3384376"/>
                      </a:xfrm>
                      <a:prstGeom prst="rect">
                        <a:avLst/>
                      </a:prstGeom>
                      <a:noFill/>
                      <a:ln>
                        <a:noFill/>
                      </a:ln>
                    </p:spPr>
                  </p:pic>
                </p:oleObj>
              </mc:Fallback>
            </mc:AlternateContent>
          </a:graphicData>
        </a:graphic>
      </p:graphicFrame>
      <p:graphicFrame>
        <p:nvGraphicFramePr>
          <p:cNvPr id="5" name="İçerik Yer Tutucusu 3"/>
          <p:cNvGraphicFramePr>
            <a:graphicFrameLocks noGrp="1"/>
          </p:cNvGraphicFramePr>
          <p:nvPr>
            <p:ph idx="1"/>
            <p:extLst>
              <p:ext uri="{D42A27DB-BD31-4B8C-83A1-F6EECF244321}">
                <p14:modId xmlns:p14="http://schemas.microsoft.com/office/powerpoint/2010/main" val="678675521"/>
              </p:ext>
            </p:extLst>
          </p:nvPr>
        </p:nvGraphicFramePr>
        <p:xfrm>
          <a:off x="1115616" y="3501008"/>
          <a:ext cx="6192688" cy="3168352"/>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7" name="İçerik Yer Tutucusu 3"/>
          <p:cNvGraphicFramePr>
            <a:graphicFrameLocks noGrp="1"/>
          </p:cNvGraphicFramePr>
          <p:nvPr>
            <p:ph idx="1"/>
            <p:extLst>
              <p:ext uri="{D42A27DB-BD31-4B8C-83A1-F6EECF244321}">
                <p14:modId xmlns:p14="http://schemas.microsoft.com/office/powerpoint/2010/main" val="3268245726"/>
              </p:ext>
            </p:extLst>
          </p:nvPr>
        </p:nvGraphicFramePr>
        <p:xfrm>
          <a:off x="1619672" y="260648"/>
          <a:ext cx="5184576" cy="3024336"/>
        </p:xfrm>
        <a:graphic>
          <a:graphicData uri="http://schemas.openxmlformats.org/presentationml/2006/ole">
            <mc:AlternateContent xmlns:mc="http://schemas.openxmlformats.org/markup-compatibility/2006">
              <mc:Choice xmlns:v="urn:schemas-microsoft-com:vml" Requires="v">
                <p:oleObj spid="_x0000_s16430" r:id="rId3" imgW="7718205" imgH="4901609" progId="Excel.Chart.8">
                  <p:embed/>
                </p:oleObj>
              </mc:Choice>
              <mc:Fallback>
                <p:oleObj r:id="rId3" imgW="7718205" imgH="4901609" progId="Excel.Chart.8">
                  <p:embed/>
                  <p:pic>
                    <p:nvPicPr>
                      <p:cNvPr id="0" name="İçerik Yer Tutucusu 3"/>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260648"/>
                        <a:ext cx="5184576" cy="3024336"/>
                      </a:xfrm>
                      <a:prstGeom prst="rect">
                        <a:avLst/>
                      </a:prstGeom>
                    </p:spPr>
                  </p:pic>
                </p:oleObj>
              </mc:Fallback>
            </mc:AlternateContent>
          </a:graphicData>
        </a:graphic>
      </p:graphicFrame>
      <p:graphicFrame>
        <p:nvGraphicFramePr>
          <p:cNvPr id="3" name="Nesne 2"/>
          <p:cNvGraphicFramePr>
            <a:graphicFrameLocks noGrp="1"/>
          </p:cNvGraphicFramePr>
          <p:nvPr>
            <p:extLst>
              <p:ext uri="{D42A27DB-BD31-4B8C-83A1-F6EECF244321}">
                <p14:modId xmlns:p14="http://schemas.microsoft.com/office/powerpoint/2010/main" val="1931974292"/>
              </p:ext>
            </p:extLst>
          </p:nvPr>
        </p:nvGraphicFramePr>
        <p:xfrm>
          <a:off x="1115616" y="3429000"/>
          <a:ext cx="5461744" cy="3240360"/>
        </p:xfrm>
        <a:graphic>
          <a:graphicData uri="http://schemas.openxmlformats.org/presentationml/2006/ole">
            <mc:AlternateContent xmlns:mc="http://schemas.openxmlformats.org/markup-compatibility/2006">
              <mc:Choice xmlns:v="urn:schemas-microsoft-com:vml" Requires="v">
                <p:oleObj spid="_x0000_s16431" r:id="rId5" imgW="7718205" imgH="4901609" progId="Excel.Chart.8">
                  <p:embed/>
                </p:oleObj>
              </mc:Choice>
              <mc:Fallback>
                <p:oleObj r:id="rId5" imgW="7718205" imgH="4901609" progId="Excel.Chart.8">
                  <p:embed/>
                  <p:pic>
                    <p:nvPicPr>
                      <p:cNvPr id="0" name="İçerik Yer Tutucusu 3"/>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5616" y="3429000"/>
                        <a:ext cx="5461744" cy="3240360"/>
                      </a:xfrm>
                      <a:prstGeom prst="rect">
                        <a:avLst/>
                      </a:prstGeom>
                      <a:noFill/>
                      <a:ln>
                        <a:noFill/>
                      </a:ln>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Nesne 2"/>
          <p:cNvGraphicFramePr>
            <a:graphicFrameLocks noGrp="1"/>
          </p:cNvGraphicFramePr>
          <p:nvPr>
            <p:extLst>
              <p:ext uri="{D42A27DB-BD31-4B8C-83A1-F6EECF244321}">
                <p14:modId xmlns:p14="http://schemas.microsoft.com/office/powerpoint/2010/main" val="496388535"/>
              </p:ext>
            </p:extLst>
          </p:nvPr>
        </p:nvGraphicFramePr>
        <p:xfrm>
          <a:off x="107504" y="1412776"/>
          <a:ext cx="8136904" cy="5040560"/>
        </p:xfrm>
        <a:graphic>
          <a:graphicData uri="http://schemas.openxmlformats.org/presentationml/2006/ole">
            <mc:AlternateContent xmlns:mc="http://schemas.openxmlformats.org/markup-compatibility/2006">
              <mc:Choice xmlns:v="urn:schemas-microsoft-com:vml" Requires="v">
                <p:oleObj spid="_x0000_s22558" r:id="rId3" imgW="7718205" imgH="4901609" progId="Excel.Chart.8">
                  <p:embed/>
                </p:oleObj>
              </mc:Choice>
              <mc:Fallback>
                <p:oleObj r:id="rId3" imgW="7718205" imgH="4901609" progId="Excel.Chart.8">
                  <p:embed/>
                  <p:pic>
                    <p:nvPicPr>
                      <p:cNvPr id="0" name="İçerik Yer Tutucusu 3"/>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412776"/>
                        <a:ext cx="8136904" cy="5040560"/>
                      </a:xfrm>
                      <a:prstGeom prst="rect">
                        <a:avLst/>
                      </a:prstGeom>
                      <a:noFill/>
                      <a:ln>
                        <a:noFill/>
                      </a:ln>
                    </p:spPr>
                  </p:pic>
                </p:oleObj>
              </mc:Fallback>
            </mc:AlternateContent>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365354716"/>
              </p:ext>
            </p:extLst>
          </p:nvPr>
        </p:nvGraphicFramePr>
        <p:xfrm>
          <a:off x="487971" y="1600200"/>
          <a:ext cx="7558457" cy="4800600"/>
        </p:xfrm>
        <a:graphic>
          <a:graphicData uri="http://schemas.openxmlformats.org/presentationml/2006/ole">
            <mc:AlternateContent xmlns:mc="http://schemas.openxmlformats.org/markup-compatibility/2006">
              <mc:Choice xmlns:v="urn:schemas-microsoft-com:vml" Requires="v">
                <p:oleObj spid="_x0000_s28681" r:id="rId3" imgW="7718205" imgH="4901609" progId="Excel.Chart.8">
                  <p:embed/>
                </p:oleObj>
              </mc:Choice>
              <mc:Fallback>
                <p:oleObj r:id="rId3" imgW="7718205" imgH="4901609" progId="Excel.Chart.8">
                  <p:embed/>
                  <p:pic>
                    <p:nvPicPr>
                      <p:cNvPr id="0" name="İçerik Yer Tutucusu 3"/>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971" y="1600200"/>
                        <a:ext cx="7558457"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051664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0070C0"/>
                </a:solidFill>
              </a:rPr>
              <a:t>İnternet Bağımlılığı</a:t>
            </a:r>
            <a:endParaRPr lang="tr-TR" dirty="0">
              <a:solidFill>
                <a:srgbClr val="0070C0"/>
              </a:solidFill>
            </a:endParaRPr>
          </a:p>
        </p:txBody>
      </p:sp>
      <p:sp>
        <p:nvSpPr>
          <p:cNvPr id="3" name="İçerik Yer Tutucusu 2"/>
          <p:cNvSpPr>
            <a:spLocks noGrp="1"/>
          </p:cNvSpPr>
          <p:nvPr>
            <p:ph idx="1"/>
          </p:nvPr>
        </p:nvSpPr>
        <p:spPr>
          <a:xfrm>
            <a:off x="457200" y="1600200"/>
            <a:ext cx="7620000" cy="4800600"/>
          </a:xfrm>
        </p:spPr>
        <p:txBody>
          <a:bodyPr/>
          <a:lstStyle/>
          <a:p>
            <a:pPr marL="114300" indent="0">
              <a:buNone/>
            </a:pPr>
            <a:r>
              <a:rPr lang="tr-TR" sz="1600" dirty="0"/>
              <a:t>İnternetin beraberinde getirdiği önemli sorunlardan bir</a:t>
            </a:r>
          </a:p>
          <a:p>
            <a:pPr marL="114300" indent="0">
              <a:buNone/>
            </a:pPr>
            <a:r>
              <a:rPr lang="tr-TR" sz="1600" dirty="0"/>
              <a:t>tanesi de patolojik internet kullanımıdır. İnternet</a:t>
            </a:r>
          </a:p>
          <a:p>
            <a:pPr marL="114300" indent="0">
              <a:buNone/>
            </a:pPr>
            <a:r>
              <a:rPr lang="tr-TR" sz="1600" dirty="0"/>
              <a:t>bağımlılığı genel olarak internetin aşırı kullanılması</a:t>
            </a:r>
          </a:p>
          <a:p>
            <a:pPr marL="114300" indent="0">
              <a:buNone/>
            </a:pPr>
            <a:r>
              <a:rPr lang="tr-TR" sz="1600" dirty="0"/>
              <a:t>isteğinin önüne geçilememesi, internete bağlı olmadan</a:t>
            </a:r>
          </a:p>
          <a:p>
            <a:pPr marL="114300" indent="0">
              <a:buNone/>
            </a:pPr>
            <a:r>
              <a:rPr lang="tr-TR" sz="1600" dirty="0"/>
              <a:t>geçirilen zamanın</a:t>
            </a:r>
          </a:p>
          <a:p>
            <a:pPr marL="114300" indent="0">
              <a:buNone/>
            </a:pPr>
            <a:r>
              <a:rPr lang="tr-TR" sz="1600" dirty="0"/>
              <a:t>önemini</a:t>
            </a:r>
          </a:p>
          <a:p>
            <a:pPr marL="114300" indent="0">
              <a:buNone/>
            </a:pPr>
            <a:r>
              <a:rPr lang="tr-TR" sz="1600" dirty="0"/>
              <a:t>yitirmesi, yoksun</a:t>
            </a:r>
          </a:p>
          <a:p>
            <a:pPr marL="114300" indent="0">
              <a:buNone/>
            </a:pPr>
            <a:r>
              <a:rPr lang="tr-TR" sz="1600" dirty="0"/>
              <a:t>kalındığında aşırı</a:t>
            </a:r>
          </a:p>
          <a:p>
            <a:pPr marL="114300" indent="0">
              <a:buNone/>
            </a:pPr>
            <a:r>
              <a:rPr lang="tr-TR" sz="1600" dirty="0"/>
              <a:t>sinirlilik hali ve</a:t>
            </a:r>
          </a:p>
          <a:p>
            <a:pPr marL="114300" indent="0">
              <a:buNone/>
            </a:pPr>
            <a:r>
              <a:rPr lang="tr-TR" sz="1600" dirty="0"/>
              <a:t>saldırganlığın</a:t>
            </a:r>
          </a:p>
          <a:p>
            <a:pPr marL="114300" indent="0">
              <a:buNone/>
            </a:pPr>
            <a:r>
              <a:rPr lang="tr-TR" sz="1600" dirty="0"/>
              <a:t>olması; kişinin iş,</a:t>
            </a:r>
          </a:p>
          <a:p>
            <a:pPr marL="114300" indent="0">
              <a:buNone/>
            </a:pPr>
            <a:r>
              <a:rPr lang="tr-TR" sz="1600" dirty="0"/>
              <a:t>sosyal ve ailevi</a:t>
            </a:r>
          </a:p>
          <a:p>
            <a:pPr marL="114300" indent="0">
              <a:buNone/>
            </a:pPr>
            <a:r>
              <a:rPr lang="tr-TR" sz="1600" dirty="0"/>
              <a:t>hayatının giderek</a:t>
            </a:r>
          </a:p>
          <a:p>
            <a:pPr marL="114300" indent="0">
              <a:buNone/>
            </a:pPr>
            <a:r>
              <a:rPr lang="tr-TR" sz="1600" dirty="0"/>
              <a:t>bozulması olarak</a:t>
            </a:r>
          </a:p>
          <a:p>
            <a:pPr marL="114300" indent="0">
              <a:buNone/>
            </a:pPr>
            <a:r>
              <a:rPr lang="tr-TR" sz="1600" dirty="0"/>
              <a:t>tanımlanabilir.</a:t>
            </a:r>
          </a:p>
        </p:txBody>
      </p:sp>
      <p:pic>
        <p:nvPicPr>
          <p:cNvPr id="25602" name="Picture 2" descr="G:\16bcb1458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3068960"/>
            <a:ext cx="4680520" cy="3202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7565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0070C0"/>
                </a:solidFill>
              </a:rPr>
              <a:t>İnternet Bağımlılığı</a:t>
            </a:r>
            <a:endParaRPr lang="tr-TR" dirty="0">
              <a:solidFill>
                <a:srgbClr val="0070C0"/>
              </a:solidFill>
            </a:endParaRPr>
          </a:p>
        </p:txBody>
      </p:sp>
      <p:sp>
        <p:nvSpPr>
          <p:cNvPr id="3" name="İçerik Yer Tutucusu 2"/>
          <p:cNvSpPr>
            <a:spLocks noGrp="1"/>
          </p:cNvSpPr>
          <p:nvPr>
            <p:ph idx="1"/>
          </p:nvPr>
        </p:nvSpPr>
        <p:spPr/>
        <p:txBody>
          <a:bodyPr/>
          <a:lstStyle/>
          <a:p>
            <a:pPr marL="114300" indent="0">
              <a:buNone/>
            </a:pPr>
            <a:r>
              <a:rPr lang="tr-TR" sz="1600" dirty="0" smtClean="0"/>
              <a:t>İnternet üzerinden oynanan oyunlar, müdavimlerini bağımlı hale getirebiliyor. Bilgisayar başından günlerce kalkmayıp, uyuyanlar bile bulunuyor. İnsanlar artık bilgisayarlarla yaşıyor. Uzmanlara göre, bağımlılıkları ileri seviyeye ulaşanların, hastaneye yatıp tedavi olmaları gerekiyor.  Hatta  İnternet bağımlılarının tedavileri için Bakırköy Ruh ve Sinir Hastalıkları Hastanesi’nde İnternet Bağımlılığı Polikliniği açıldı. </a:t>
            </a:r>
          </a:p>
        </p:txBody>
      </p:sp>
      <p:pic>
        <p:nvPicPr>
          <p:cNvPr id="4" name="Picture 2" descr="G:\6287dk6ux1eg6sp1fe6ud0wjo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924944"/>
            <a:ext cx="7200800" cy="3933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356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solidFill>
                  <a:srgbClr val="0070C0"/>
                </a:solidFill>
              </a:rPr>
              <a:t>B</a:t>
            </a:r>
            <a:r>
              <a:rPr lang="tr-TR" dirty="0" smtClean="0">
                <a:solidFill>
                  <a:srgbClr val="0070C0"/>
                </a:solidFill>
              </a:rPr>
              <a:t>ir internet bağımlısı ne yapar?</a:t>
            </a:r>
            <a:endParaRPr lang="tr-TR" dirty="0">
              <a:solidFill>
                <a:srgbClr val="0070C0"/>
              </a:solidFill>
            </a:endParaRPr>
          </a:p>
        </p:txBody>
      </p:sp>
      <p:sp>
        <p:nvSpPr>
          <p:cNvPr id="3" name="İçerik Yer Tutucusu 2"/>
          <p:cNvSpPr>
            <a:spLocks noGrp="1"/>
          </p:cNvSpPr>
          <p:nvPr>
            <p:ph idx="1"/>
          </p:nvPr>
        </p:nvSpPr>
        <p:spPr>
          <a:xfrm>
            <a:off x="395536" y="1772816"/>
            <a:ext cx="7620000" cy="4800600"/>
          </a:xfrm>
        </p:spPr>
        <p:txBody>
          <a:bodyPr numCol="2"/>
          <a:lstStyle/>
          <a:p>
            <a:r>
              <a:rPr lang="tr-TR" sz="1600" dirty="0"/>
              <a:t>Birkaç dakika internete gireceğini belirtip, </a:t>
            </a:r>
            <a:r>
              <a:rPr lang="tr-TR" sz="1600" dirty="0" smtClean="0"/>
              <a:t>saatlerini internette harcar.</a:t>
            </a:r>
            <a:endParaRPr lang="tr-TR" sz="1600" dirty="0"/>
          </a:p>
          <a:p>
            <a:r>
              <a:rPr lang="tr-TR" sz="1600" dirty="0"/>
              <a:t>Yemeklere bile </a:t>
            </a:r>
            <a:r>
              <a:rPr lang="tr-TR" sz="1600" dirty="0" smtClean="0"/>
              <a:t>geç kalır </a:t>
            </a:r>
            <a:r>
              <a:rPr lang="tr-TR" sz="1600" dirty="0"/>
              <a:t>ya da bilgisayar </a:t>
            </a:r>
            <a:r>
              <a:rPr lang="tr-TR" sz="1600" dirty="0" smtClean="0"/>
              <a:t>başında atıştırır.</a:t>
            </a:r>
            <a:endParaRPr lang="tr-TR" sz="1600" dirty="0"/>
          </a:p>
          <a:p>
            <a:r>
              <a:rPr lang="tr-TR" sz="1600" dirty="0"/>
              <a:t>Güne bilgisayar kullanımı ile </a:t>
            </a:r>
            <a:r>
              <a:rPr lang="tr-TR" sz="1600" dirty="0" smtClean="0"/>
              <a:t>başlar </a:t>
            </a:r>
            <a:r>
              <a:rPr lang="tr-TR" sz="1600" dirty="0"/>
              <a:t>ve </a:t>
            </a:r>
            <a:r>
              <a:rPr lang="tr-TR" sz="1600" dirty="0" smtClean="0"/>
              <a:t>internetin başından </a:t>
            </a:r>
            <a:r>
              <a:rPr lang="tr-TR" sz="1600" dirty="0"/>
              <a:t>geç </a:t>
            </a:r>
            <a:r>
              <a:rPr lang="tr-TR" sz="1600" dirty="0" smtClean="0"/>
              <a:t>kalkar.</a:t>
            </a:r>
            <a:endParaRPr lang="tr-TR" sz="1600" dirty="0"/>
          </a:p>
          <a:p>
            <a:r>
              <a:rPr lang="tr-TR" sz="1600" dirty="0"/>
              <a:t>İnternette dolaşırken hep “biraz sonra” işinin </a:t>
            </a:r>
            <a:r>
              <a:rPr lang="tr-TR" sz="1600" dirty="0" smtClean="0"/>
              <a:t>biteceğini ve </a:t>
            </a:r>
            <a:r>
              <a:rPr lang="tr-TR" sz="1600" dirty="0"/>
              <a:t>internetten çıkacağını </a:t>
            </a:r>
            <a:r>
              <a:rPr lang="tr-TR" sz="1600" dirty="0" smtClean="0"/>
              <a:t>düşünür.</a:t>
            </a:r>
            <a:endParaRPr lang="tr-TR" sz="1600" dirty="0"/>
          </a:p>
          <a:p>
            <a:r>
              <a:rPr lang="tr-TR" sz="1600" dirty="0"/>
              <a:t>İnternet sebebiyle dersine, işine, buluşmasına vs. </a:t>
            </a:r>
            <a:r>
              <a:rPr lang="tr-TR" sz="1600" dirty="0" smtClean="0"/>
              <a:t>geç kalır.</a:t>
            </a:r>
            <a:endParaRPr lang="tr-TR" sz="1600" dirty="0"/>
          </a:p>
          <a:p>
            <a:r>
              <a:rPr lang="tr-TR" sz="1600" dirty="0"/>
              <a:t>Sosyal faaliyetlerden </a:t>
            </a:r>
            <a:r>
              <a:rPr lang="tr-TR" sz="1600" dirty="0" smtClean="0"/>
              <a:t>uzaklaşır.</a:t>
            </a:r>
            <a:endParaRPr lang="tr-TR" sz="1600" dirty="0"/>
          </a:p>
          <a:p>
            <a:r>
              <a:rPr lang="tr-TR" sz="1600" dirty="0" smtClean="0"/>
              <a:t>İnternetteyken çok huzurlu olduğunu düşünür.</a:t>
            </a:r>
          </a:p>
          <a:p>
            <a:endParaRPr lang="tr-TR" sz="1600" dirty="0" smtClean="0"/>
          </a:p>
          <a:p>
            <a:pPr marL="114300" indent="0">
              <a:buNone/>
            </a:pPr>
            <a:endParaRPr lang="tr-TR" sz="1600" dirty="0"/>
          </a:p>
          <a:p>
            <a:pPr marL="114300" indent="0">
              <a:buNone/>
            </a:pPr>
            <a:endParaRPr lang="tr-TR" sz="1600" dirty="0"/>
          </a:p>
          <a:p>
            <a:r>
              <a:rPr lang="tr-TR" sz="1600" dirty="0" smtClean="0"/>
              <a:t>E-postalara </a:t>
            </a:r>
            <a:r>
              <a:rPr lang="tr-TR" sz="1600" dirty="0"/>
              <a:t>bakmadığında </a:t>
            </a:r>
            <a:r>
              <a:rPr lang="tr-TR" sz="1600" dirty="0" smtClean="0"/>
              <a:t>huzursuz hisseder.</a:t>
            </a:r>
            <a:endParaRPr lang="tr-TR" sz="1600" dirty="0"/>
          </a:p>
          <a:p>
            <a:r>
              <a:rPr lang="tr-TR" sz="1600" dirty="0"/>
              <a:t>İnternet başında fazla zaman </a:t>
            </a:r>
            <a:r>
              <a:rPr lang="tr-TR" sz="1600" dirty="0" smtClean="0"/>
              <a:t>geçirdiği </a:t>
            </a:r>
            <a:r>
              <a:rPr lang="tr-TR" sz="1600" dirty="0"/>
              <a:t>için suçluluk </a:t>
            </a:r>
            <a:r>
              <a:rPr lang="tr-TR" sz="1600" dirty="0" smtClean="0"/>
              <a:t>ve pişmanlık </a:t>
            </a:r>
            <a:r>
              <a:rPr lang="tr-TR" sz="1600" dirty="0"/>
              <a:t>duyma ile zevk alma arasında gidip </a:t>
            </a:r>
            <a:r>
              <a:rPr lang="tr-TR" sz="1600" dirty="0" smtClean="0"/>
              <a:t>gelir.</a:t>
            </a:r>
            <a:endParaRPr lang="tr-TR" sz="1600" dirty="0"/>
          </a:p>
          <a:p>
            <a:r>
              <a:rPr lang="tr-TR" sz="1600" dirty="0"/>
              <a:t>Daha bilgisayarın başından kalkmadan bir </a:t>
            </a:r>
            <a:r>
              <a:rPr lang="tr-TR" sz="1600" dirty="0" smtClean="0"/>
              <a:t>dahaki internet </a:t>
            </a:r>
            <a:r>
              <a:rPr lang="tr-TR" sz="1600" dirty="0"/>
              <a:t>oturumunun ne zaman başlayacağını ve </a:t>
            </a:r>
            <a:r>
              <a:rPr lang="tr-TR" sz="1600" dirty="0" smtClean="0"/>
              <a:t>ne yapacağını düşünür.</a:t>
            </a:r>
            <a:endParaRPr lang="tr-TR" sz="1600" dirty="0"/>
          </a:p>
          <a:p>
            <a:r>
              <a:rPr lang="tr-TR" sz="1600" dirty="0"/>
              <a:t>Geçirdiği gerçek süre yerine utanarak daha makul </a:t>
            </a:r>
            <a:r>
              <a:rPr lang="tr-TR" sz="1600" dirty="0" smtClean="0"/>
              <a:t>bir süre belirtir.</a:t>
            </a:r>
            <a:endParaRPr lang="tr-TR" sz="1600" dirty="0"/>
          </a:p>
          <a:p>
            <a:r>
              <a:rPr lang="tr-TR" sz="1600" dirty="0"/>
              <a:t>İş ve/veya okul hayatında başarının gözle </a:t>
            </a:r>
            <a:r>
              <a:rPr lang="tr-TR" sz="1600" dirty="0" smtClean="0"/>
              <a:t>görülür biçimde düşer.</a:t>
            </a:r>
            <a:endParaRPr lang="tr-TR" sz="1600" dirty="0"/>
          </a:p>
        </p:txBody>
      </p:sp>
    </p:spTree>
    <p:extLst>
      <p:ext uri="{BB962C8B-B14F-4D97-AF65-F5344CB8AC3E}">
        <p14:creationId xmlns:p14="http://schemas.microsoft.com/office/powerpoint/2010/main" val="11253351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0070C0"/>
                </a:solidFill>
              </a:rPr>
              <a:t>Peki Ne Yapalım?</a:t>
            </a:r>
            <a:endParaRPr lang="tr-TR" dirty="0">
              <a:solidFill>
                <a:srgbClr val="0070C0"/>
              </a:solidFill>
            </a:endParaRPr>
          </a:p>
        </p:txBody>
      </p:sp>
      <p:pic>
        <p:nvPicPr>
          <p:cNvPr id="27650" name="Picture 2" descr="G:\bilgisayar_bagimlilig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408" y="1541638"/>
            <a:ext cx="7115944" cy="4767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1385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0070C0"/>
                </a:solidFill>
              </a:rPr>
              <a:t>GRUP NETKOLİK</a:t>
            </a:r>
            <a:endParaRPr lang="tr-TR" dirty="0">
              <a:solidFill>
                <a:srgbClr val="0070C0"/>
              </a:solidFill>
            </a:endParaRPr>
          </a:p>
        </p:txBody>
      </p:sp>
      <p:sp>
        <p:nvSpPr>
          <p:cNvPr id="3" name="İçerik Yer Tutucusu 2"/>
          <p:cNvSpPr>
            <a:spLocks noGrp="1"/>
          </p:cNvSpPr>
          <p:nvPr>
            <p:ph idx="1"/>
          </p:nvPr>
        </p:nvSpPr>
        <p:spPr>
          <a:xfrm>
            <a:off x="457200" y="1484784"/>
            <a:ext cx="7620000" cy="4916016"/>
          </a:xfrm>
        </p:spPr>
        <p:txBody>
          <a:bodyPr/>
          <a:lstStyle/>
          <a:p>
            <a:pPr marL="114300" indent="0">
              <a:buNone/>
            </a:pPr>
            <a:r>
              <a:rPr lang="tr-TR" dirty="0" smtClean="0">
                <a:solidFill>
                  <a:srgbClr val="0070C0"/>
                </a:solidFill>
              </a:rPr>
              <a:t>DANIŞMAN</a:t>
            </a:r>
            <a:r>
              <a:rPr lang="tr-TR" dirty="0" smtClean="0"/>
              <a:t>: Dr. SERKAN İŞGÖREN</a:t>
            </a:r>
          </a:p>
          <a:p>
            <a:r>
              <a:rPr lang="tr-TR" dirty="0" smtClean="0"/>
              <a:t>ÖMER FARUK TÜRKOĞLU</a:t>
            </a:r>
          </a:p>
          <a:p>
            <a:r>
              <a:rPr lang="tr-TR" dirty="0" smtClean="0"/>
              <a:t>ELİF İLHAN</a:t>
            </a:r>
          </a:p>
          <a:p>
            <a:r>
              <a:rPr lang="tr-TR" dirty="0" smtClean="0"/>
              <a:t>NURGÜL YÜCE</a:t>
            </a:r>
          </a:p>
          <a:p>
            <a:r>
              <a:rPr lang="tr-TR" dirty="0" smtClean="0"/>
              <a:t>ZEYNEP ÖZKOCACIK</a:t>
            </a:r>
          </a:p>
          <a:p>
            <a:r>
              <a:rPr lang="tr-TR" dirty="0" smtClean="0"/>
              <a:t>RECEP ÇAĞIRICI</a:t>
            </a:r>
          </a:p>
          <a:p>
            <a:r>
              <a:rPr lang="tr-TR" dirty="0" smtClean="0"/>
              <a:t>ZÜLAL BÖLÜKBAŞ</a:t>
            </a:r>
          </a:p>
          <a:p>
            <a:r>
              <a:rPr lang="tr-TR" dirty="0" smtClean="0"/>
              <a:t>ONUR ARAT</a:t>
            </a:r>
          </a:p>
          <a:p>
            <a:r>
              <a:rPr lang="tr-TR" dirty="0" smtClean="0"/>
              <a:t>AZAT AYTİN</a:t>
            </a:r>
          </a:p>
          <a:p>
            <a:r>
              <a:rPr lang="tr-TR" dirty="0" smtClean="0"/>
              <a:t>MEHMET EMİN ATAMAN</a:t>
            </a:r>
          </a:p>
          <a:p>
            <a:r>
              <a:rPr lang="tr-TR" dirty="0" smtClean="0"/>
              <a:t>NAZLI KAHRAMAN</a:t>
            </a:r>
          </a:p>
          <a:p>
            <a:r>
              <a:rPr lang="tr-TR" dirty="0" smtClean="0"/>
              <a:t>MAY KHEDER</a:t>
            </a:r>
          </a:p>
          <a:p>
            <a:endParaRPr lang="tr-TR" dirty="0"/>
          </a:p>
        </p:txBody>
      </p:sp>
    </p:spTree>
    <p:extLst>
      <p:ext uri="{BB962C8B-B14F-4D97-AF65-F5344CB8AC3E}">
        <p14:creationId xmlns:p14="http://schemas.microsoft.com/office/powerpoint/2010/main" val="7618233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27651" name="Picture 3" descr="C:\Users\pc\Desktop\bisiklet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474"/>
            <a:ext cx="3000375" cy="2228850"/>
          </a:xfrm>
          <a:prstGeom prst="rect">
            <a:avLst/>
          </a:prstGeom>
          <a:noFill/>
          <a:extLst>
            <a:ext uri="{909E8E84-426E-40DD-AFC4-6F175D3DCCD1}">
              <a14:hiddenFill xmlns:a14="http://schemas.microsoft.com/office/drawing/2010/main">
                <a:solidFill>
                  <a:srgbClr val="FFFFFF"/>
                </a:solidFill>
              </a14:hiddenFill>
            </a:ext>
          </a:extLst>
        </p:spPr>
      </p:pic>
      <p:pic>
        <p:nvPicPr>
          <p:cNvPr id="27657" name="Picture 9" descr="C:\Users\pc\Desktop\Butterfl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2263" y="2140747"/>
            <a:ext cx="4824884" cy="3109789"/>
          </a:xfrm>
          <a:prstGeom prst="rect">
            <a:avLst/>
          </a:prstGeom>
          <a:noFill/>
          <a:extLst>
            <a:ext uri="{909E8E84-426E-40DD-AFC4-6F175D3DCCD1}">
              <a14:hiddenFill xmlns:a14="http://schemas.microsoft.com/office/drawing/2010/main">
                <a:solidFill>
                  <a:srgbClr val="FFFFFF"/>
                </a:solidFill>
              </a14:hiddenFill>
            </a:ext>
          </a:extLst>
        </p:spPr>
      </p:pic>
      <p:pic>
        <p:nvPicPr>
          <p:cNvPr id="27650" name="Picture 2" descr="C:\Users\pc\Desktop\240px-Tennis_Racket_and_Ball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86350"/>
            <a:ext cx="3048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7653" name="Picture 5" descr="C:\Users\pc\Desktop\tombrady_1_.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168" y="4221609"/>
            <a:ext cx="2362206" cy="2636391"/>
          </a:xfrm>
          <a:prstGeom prst="rect">
            <a:avLst/>
          </a:prstGeom>
          <a:noFill/>
          <a:extLst>
            <a:ext uri="{909E8E84-426E-40DD-AFC4-6F175D3DCCD1}">
              <a14:hiddenFill xmlns:a14="http://schemas.microsoft.com/office/drawing/2010/main">
                <a:solidFill>
                  <a:srgbClr val="FFFFFF"/>
                </a:solidFill>
              </a14:hiddenFill>
            </a:ext>
          </a:extLst>
        </p:spPr>
      </p:pic>
      <p:pic>
        <p:nvPicPr>
          <p:cNvPr id="27654" name="Picture 6" descr="C:\Users\pc\Desktop\yilmaz_sevgul_dagcilik_0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6136" y="0"/>
            <a:ext cx="2691061" cy="2996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1842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pic>
        <p:nvPicPr>
          <p:cNvPr id="4" name="Picture 7" descr="C:\Users\pc\Desktop\Tiyatro_1436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0334"/>
            <a:ext cx="3275856" cy="395419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C:\Users\pc\Desktop\utanmadan-dans-nasil-yapili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0793" y="34425"/>
            <a:ext cx="3384376" cy="39624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pc\Desktop\fft22_mf340499.Jpe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4029524"/>
            <a:ext cx="4239686" cy="28284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pc\Desktop\spira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5975" y="3984528"/>
            <a:ext cx="4134013" cy="2846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8565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pPr marL="114300" indent="0" algn="ctr">
              <a:buNone/>
            </a:pPr>
            <a:r>
              <a:rPr lang="tr-TR" sz="7500" b="1" dirty="0" smtClean="0">
                <a:solidFill>
                  <a:srgbClr val="0070C0"/>
                </a:solidFill>
              </a:rPr>
              <a:t>BİZİ DİNLEDİĞİNİZ İÇİN TEŞEKKÜRLER</a:t>
            </a:r>
            <a:endParaRPr lang="tr-TR" sz="7500" b="1" dirty="0">
              <a:solidFill>
                <a:srgbClr val="0070C0"/>
              </a:solidFill>
            </a:endParaRPr>
          </a:p>
        </p:txBody>
      </p:sp>
    </p:spTree>
    <p:extLst>
      <p:ext uri="{BB962C8B-B14F-4D97-AF65-F5344CB8AC3E}">
        <p14:creationId xmlns:p14="http://schemas.microsoft.com/office/powerpoint/2010/main" val="9327220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fontAlgn="auto">
              <a:spcAft>
                <a:spcPts val="0"/>
              </a:spcAft>
              <a:defRPr/>
            </a:pPr>
            <a:r>
              <a:rPr lang="tr-TR" dirty="0" smtClean="0">
                <a:solidFill>
                  <a:srgbClr val="0070C0"/>
                </a:solidFill>
              </a:rPr>
              <a:t>FOTOĞRAF</a:t>
            </a:r>
            <a:endParaRPr lang="tr-TR" dirty="0">
              <a:solidFill>
                <a:srgbClr val="0070C0"/>
              </a:solidFill>
            </a:endParaRPr>
          </a:p>
        </p:txBody>
      </p:sp>
      <p:sp>
        <p:nvSpPr>
          <p:cNvPr id="4099" name="İçerik Yer Tutucusu 2"/>
          <p:cNvSpPr>
            <a:spLocks noGrp="1"/>
          </p:cNvSpPr>
          <p:nvPr>
            <p:ph idx="1"/>
          </p:nvPr>
        </p:nvSpPr>
        <p:spPr/>
        <p:txBody>
          <a:bodyPr/>
          <a:lstStyle/>
          <a:p>
            <a:endParaRPr lang="tr-TR"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0070C0"/>
                </a:solidFill>
              </a:rPr>
              <a:t>İNTERNET</a:t>
            </a:r>
            <a:r>
              <a:rPr lang="tr-TR" dirty="0" smtClean="0"/>
              <a:t>	</a:t>
            </a:r>
            <a:endParaRPr lang="tr-TR" dirty="0"/>
          </a:p>
        </p:txBody>
      </p:sp>
      <p:sp>
        <p:nvSpPr>
          <p:cNvPr id="3" name="İçerik Yer Tutucusu 2"/>
          <p:cNvSpPr>
            <a:spLocks noGrp="1"/>
          </p:cNvSpPr>
          <p:nvPr>
            <p:ph idx="1"/>
          </p:nvPr>
        </p:nvSpPr>
        <p:spPr/>
        <p:txBody>
          <a:bodyPr numCol="2"/>
          <a:lstStyle/>
          <a:p>
            <a:pPr marL="114300" indent="0">
              <a:buNone/>
            </a:pPr>
            <a:r>
              <a:rPr lang="tr-TR" sz="2000" dirty="0"/>
              <a:t>İnternet, </a:t>
            </a:r>
            <a:r>
              <a:rPr lang="tr-TR" sz="2000" dirty="0" smtClean="0"/>
              <a:t>kişilerin kitleleri etkileyip akım yaratabileceği</a:t>
            </a:r>
            <a:r>
              <a:rPr lang="tr-TR" sz="2000" dirty="0"/>
              <a:t>, saklamayı </a:t>
            </a:r>
            <a:r>
              <a:rPr lang="tr-TR" sz="2000" dirty="0" smtClean="0"/>
              <a:t>imkansız, paylaşmayı </a:t>
            </a:r>
            <a:r>
              <a:rPr lang="tr-TR" sz="2000" dirty="0"/>
              <a:t>sınırsız kılan bir iletişim ağı</a:t>
            </a:r>
            <a:r>
              <a:rPr lang="tr-TR" sz="2000" dirty="0" smtClean="0"/>
              <a:t>, “</a:t>
            </a:r>
            <a:r>
              <a:rPr lang="tr-TR" sz="2000" dirty="0"/>
              <a:t>hız”, “özgürlük”, </a:t>
            </a:r>
            <a:r>
              <a:rPr lang="tr-TR" sz="2000" dirty="0" smtClean="0"/>
              <a:t>demokrasi” kavramlarını </a:t>
            </a:r>
            <a:r>
              <a:rPr lang="tr-TR" sz="2000" dirty="0"/>
              <a:t>yeniden tanımlayan ve </a:t>
            </a:r>
            <a:r>
              <a:rPr lang="tr-TR" sz="2000" dirty="0" smtClean="0"/>
              <a:t>bu</a:t>
            </a:r>
            <a:r>
              <a:rPr lang="tr-TR" sz="2000" dirty="0"/>
              <a:t> </a:t>
            </a:r>
            <a:r>
              <a:rPr lang="tr-TR" sz="2000" dirty="0" smtClean="0"/>
              <a:t>kavramlarla </a:t>
            </a:r>
            <a:r>
              <a:rPr lang="tr-TR" sz="2000" dirty="0"/>
              <a:t>özdeşleştirilen  </a:t>
            </a:r>
            <a:r>
              <a:rPr lang="tr-TR" sz="2000" dirty="0" smtClean="0"/>
              <a:t>çok </a:t>
            </a:r>
            <a:r>
              <a:rPr lang="tr-TR" sz="2000" dirty="0"/>
              <a:t>boyutlu ve</a:t>
            </a:r>
          </a:p>
          <a:p>
            <a:pPr marL="114300" indent="0">
              <a:buNone/>
            </a:pPr>
            <a:r>
              <a:rPr lang="tr-TR" sz="2000" dirty="0"/>
              <a:t>çok </a:t>
            </a:r>
            <a:r>
              <a:rPr lang="tr-TR" sz="2000" dirty="0" smtClean="0"/>
              <a:t>fonksiyonlu günümüzün parlayan mecrası..</a:t>
            </a:r>
          </a:p>
          <a:p>
            <a:pPr marL="114300" indent="0">
              <a:buNone/>
            </a:pPr>
            <a:endParaRPr lang="tr-TR" sz="2000" dirty="0"/>
          </a:p>
        </p:txBody>
      </p:sp>
      <p:pic>
        <p:nvPicPr>
          <p:cNvPr id="27650" name="Picture 2" descr="C:\Users\pc\Desktop\internet-abone-sayisi-yaklasik-13-milyon-oldu-68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1321" y="1268760"/>
            <a:ext cx="3744416" cy="4581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3779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8313" y="260350"/>
            <a:ext cx="7620000" cy="1143000"/>
          </a:xfrm>
        </p:spPr>
        <p:txBody>
          <a:bodyPr/>
          <a:lstStyle/>
          <a:p>
            <a:pPr fontAlgn="auto">
              <a:spcAft>
                <a:spcPts val="0"/>
              </a:spcAft>
              <a:defRPr/>
            </a:pPr>
            <a:r>
              <a:rPr lang="tr-TR" sz="7200" dirty="0" smtClean="0">
                <a:solidFill>
                  <a:srgbClr val="0070C0"/>
                </a:solidFill>
              </a:rPr>
              <a:t>AMACIMIZ</a:t>
            </a:r>
            <a:endParaRPr lang="tr-TR" sz="7200" dirty="0">
              <a:solidFill>
                <a:srgbClr val="0070C0"/>
              </a:solidFill>
            </a:endParaRPr>
          </a:p>
        </p:txBody>
      </p:sp>
      <p:sp>
        <p:nvSpPr>
          <p:cNvPr id="3075" name="İçerik Yer Tutucusu 2"/>
          <p:cNvSpPr>
            <a:spLocks noGrp="1"/>
          </p:cNvSpPr>
          <p:nvPr>
            <p:ph idx="1"/>
          </p:nvPr>
        </p:nvSpPr>
        <p:spPr>
          <a:xfrm>
            <a:off x="468313" y="2060575"/>
            <a:ext cx="7620000" cy="3702050"/>
          </a:xfrm>
        </p:spPr>
        <p:txBody>
          <a:bodyPr/>
          <a:lstStyle/>
          <a:p>
            <a:r>
              <a:rPr lang="tr-TR" sz="3400" dirty="0"/>
              <a:t>Öğrencilerinin internet kullanım alışkanlıklarının saptanması, </a:t>
            </a:r>
          </a:p>
          <a:p>
            <a:r>
              <a:rPr lang="tr-TR" sz="3400" dirty="0" smtClean="0"/>
              <a:t>İnternet </a:t>
            </a:r>
            <a:r>
              <a:rPr lang="tr-TR" sz="3400" dirty="0"/>
              <a:t>kullanımındaki aşırılıkların farkına vardırılması </a:t>
            </a:r>
          </a:p>
          <a:p>
            <a:r>
              <a:rPr lang="tr-TR" sz="3400" dirty="0"/>
              <a:t>Çözüm </a:t>
            </a:r>
            <a:r>
              <a:rPr lang="tr-TR" sz="3400" dirty="0" smtClean="0"/>
              <a:t>önerileri</a:t>
            </a:r>
            <a:endParaRPr lang="tr-TR" sz="3400" dirty="0"/>
          </a:p>
          <a:p>
            <a:endParaRPr lang="tr-TR" sz="34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0070C0"/>
                </a:solidFill>
              </a:rPr>
              <a:t>ÇALIŞMALARIMIZ</a:t>
            </a:r>
            <a:endParaRPr lang="tr-TR" dirty="0">
              <a:solidFill>
                <a:srgbClr val="0070C0"/>
              </a:solidFill>
            </a:endParaRPr>
          </a:p>
        </p:txBody>
      </p:sp>
      <p:pic>
        <p:nvPicPr>
          <p:cNvPr id="4" name="İçerik Yer Tutucusu 3" descr="TODUP-ANKET [Uyumluluk Modu] - Microsoft Word ticari olmayan kullanım"/>
          <p:cNvPicPr>
            <a:picLocks noGrp="1"/>
          </p:cNvPicPr>
          <p:nvPr>
            <p:ph idx="1"/>
          </p:nvPr>
        </p:nvPicPr>
        <p:blipFill rotWithShape="1">
          <a:blip r:embed="rId2">
            <a:extLst>
              <a:ext uri="{28A0092B-C50C-407E-A947-70E740481C1C}">
                <a14:useLocalDpi xmlns:a14="http://schemas.microsoft.com/office/drawing/2010/main" val="0"/>
              </a:ext>
            </a:extLst>
          </a:blip>
          <a:srcRect l="26521" t="10894" r="27123" b="3696"/>
          <a:stretch/>
        </p:blipFill>
        <p:spPr>
          <a:xfrm>
            <a:off x="395536" y="1484784"/>
            <a:ext cx="3456384" cy="4996824"/>
          </a:xfrm>
          <a:prstGeom prst="rect">
            <a:avLst/>
          </a:prstGeom>
          <a:effectLst>
            <a:glow rad="127000">
              <a:schemeClr val="bg1">
                <a:lumMod val="65000"/>
              </a:schemeClr>
            </a:glow>
          </a:effectLst>
        </p:spPr>
      </p:pic>
      <p:pic>
        <p:nvPicPr>
          <p:cNvPr id="5" name="Resim 4" descr="TODUP-ANKET [Uyumluluk Modu] - Microsoft Word ticari olmayan kullanım"/>
          <p:cNvPicPr>
            <a:picLocks/>
          </p:cNvPicPr>
          <p:nvPr/>
        </p:nvPicPr>
        <p:blipFill rotWithShape="1">
          <a:blip r:embed="rId3">
            <a:extLst>
              <a:ext uri="{28A0092B-C50C-407E-A947-70E740481C1C}">
                <a14:useLocalDpi xmlns:a14="http://schemas.microsoft.com/office/drawing/2010/main" val="0"/>
              </a:ext>
            </a:extLst>
          </a:blip>
          <a:srcRect l="28595" t="12111" r="24382" b="7701"/>
          <a:stretch/>
        </p:blipFill>
        <p:spPr>
          <a:xfrm>
            <a:off x="4139952" y="1484784"/>
            <a:ext cx="3599920" cy="5068832"/>
          </a:xfrm>
          <a:prstGeom prst="rect">
            <a:avLst/>
          </a:prstGeom>
          <a:effectLst>
            <a:glow rad="127000">
              <a:schemeClr val="bg1">
                <a:lumMod val="50000"/>
              </a:schemeClr>
            </a:glow>
          </a:effectLst>
        </p:spPr>
      </p:pic>
    </p:spTree>
    <p:extLst>
      <p:ext uri="{BB962C8B-B14F-4D97-AF65-F5344CB8AC3E}">
        <p14:creationId xmlns:p14="http://schemas.microsoft.com/office/powerpoint/2010/main" val="3683286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84"/>
            <a:ext cx="7620000" cy="1143000"/>
          </a:xfrm>
        </p:spPr>
        <p:txBody>
          <a:bodyPr/>
          <a:lstStyle/>
          <a:p>
            <a:r>
              <a:rPr lang="tr-TR" dirty="0" smtClean="0">
                <a:solidFill>
                  <a:srgbClr val="0070C0"/>
                </a:solidFill>
              </a:rPr>
              <a:t>ÇALIŞMALARIMIZ</a:t>
            </a:r>
            <a:endParaRPr lang="tr-TR" dirty="0">
              <a:solidFill>
                <a:srgbClr val="0070C0"/>
              </a:solidFill>
            </a:endParaRPr>
          </a:p>
        </p:txBody>
      </p:sp>
      <p:pic>
        <p:nvPicPr>
          <p:cNvPr id="5" name="İçerik Yer Tutucusu 4"/>
          <p:cNvPicPr>
            <a:picLocks noGrp="1"/>
          </p:cNvPicPr>
          <p:nvPr>
            <p:ph idx="1"/>
          </p:nvPr>
        </p:nvPicPr>
        <p:blipFill rotWithShape="1">
          <a:blip r:embed="rId2">
            <a:extLst>
              <a:ext uri="{28A0092B-C50C-407E-A947-70E740481C1C}">
                <a14:useLocalDpi xmlns:a14="http://schemas.microsoft.com/office/drawing/2010/main" val="0"/>
              </a:ext>
            </a:extLst>
          </a:blip>
          <a:srcRect l="5958" t="13471" r="3616" b="2406"/>
          <a:stretch/>
        </p:blipFill>
        <p:spPr bwMode="auto">
          <a:xfrm>
            <a:off x="323528" y="1052736"/>
            <a:ext cx="7920000" cy="5760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248379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84"/>
            <a:ext cx="7620000" cy="1143000"/>
          </a:xfrm>
        </p:spPr>
        <p:txBody>
          <a:bodyPr/>
          <a:lstStyle/>
          <a:p>
            <a:r>
              <a:rPr lang="tr-TR" dirty="0" smtClean="0">
                <a:solidFill>
                  <a:srgbClr val="0070C0"/>
                </a:solidFill>
              </a:rPr>
              <a:t>ÇALIŞMALARIMIZ</a:t>
            </a:r>
            <a:endParaRPr lang="tr-TR" dirty="0">
              <a:solidFill>
                <a:srgbClr val="0070C0"/>
              </a:solidFill>
            </a:endParaRPr>
          </a:p>
        </p:txBody>
      </p:sp>
      <p:sp>
        <p:nvSpPr>
          <p:cNvPr id="3" name="İçerik Yer Tutucusu 2"/>
          <p:cNvSpPr>
            <a:spLocks noGrp="1"/>
          </p:cNvSpPr>
          <p:nvPr>
            <p:ph idx="1"/>
          </p:nvPr>
        </p:nvSpPr>
        <p:spPr/>
        <p:txBody>
          <a:bodyPr/>
          <a:lstStyle/>
          <a:p>
            <a:endParaRPr lang="tr-TR"/>
          </a:p>
        </p:txBody>
      </p:sp>
      <p:pic>
        <p:nvPicPr>
          <p:cNvPr id="5" name="Resim 4"/>
          <p:cNvPicPr/>
          <p:nvPr/>
        </p:nvPicPr>
        <p:blipFill rotWithShape="1">
          <a:blip r:embed="rId2">
            <a:extLst>
              <a:ext uri="{28A0092B-C50C-407E-A947-70E740481C1C}">
                <a14:useLocalDpi xmlns:a14="http://schemas.microsoft.com/office/drawing/2010/main" val="0"/>
              </a:ext>
            </a:extLst>
          </a:blip>
          <a:srcRect l="5979" t="13196" r="3299" b="2405"/>
          <a:stretch/>
        </p:blipFill>
        <p:spPr bwMode="auto">
          <a:xfrm>
            <a:off x="324408" y="1052736"/>
            <a:ext cx="7920000" cy="5760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324477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fontAlgn="auto">
              <a:spcAft>
                <a:spcPts val="0"/>
              </a:spcAft>
              <a:defRPr/>
            </a:pPr>
            <a:r>
              <a:rPr lang="tr-TR" dirty="0" smtClean="0">
                <a:solidFill>
                  <a:srgbClr val="0070C0"/>
                </a:solidFill>
              </a:rPr>
              <a:t>NE YAPTIK?</a:t>
            </a:r>
            <a:endParaRPr lang="tr-TR" dirty="0">
              <a:solidFill>
                <a:srgbClr val="0070C0"/>
              </a:solidFill>
            </a:endParaRPr>
          </a:p>
        </p:txBody>
      </p:sp>
      <p:sp>
        <p:nvSpPr>
          <p:cNvPr id="8195" name="İçerik Yer Tutucusu 2"/>
          <p:cNvSpPr>
            <a:spLocks noGrp="1"/>
          </p:cNvSpPr>
          <p:nvPr>
            <p:ph idx="1"/>
          </p:nvPr>
        </p:nvSpPr>
        <p:spPr/>
        <p:txBody>
          <a:bodyPr/>
          <a:lstStyle/>
          <a:p>
            <a:r>
              <a:rPr lang="tr-TR" dirty="0" smtClean="0"/>
              <a:t>Tıp fakültesi öğrencilerinin internet kullanım alışkanlıklarını öğrenmek için anket düzenledik.</a:t>
            </a:r>
          </a:p>
          <a:p>
            <a:endParaRPr lang="tr-TR" dirty="0" smtClean="0"/>
          </a:p>
          <a:p>
            <a:endParaRPr lang="tr-TR" dirty="0"/>
          </a:p>
          <a:p>
            <a:r>
              <a:rPr lang="tr-TR" dirty="0"/>
              <a:t>Anket sonrası internet, internet bağımlılığı ve internete alternatif </a:t>
            </a:r>
            <a:r>
              <a:rPr lang="tr-TR" dirty="0" smtClean="0"/>
              <a:t>aktiviteler </a:t>
            </a:r>
            <a:r>
              <a:rPr lang="tr-TR" dirty="0"/>
              <a:t>ile ilgili bilgilendirme broşürü </a:t>
            </a:r>
            <a:r>
              <a:rPr lang="tr-TR" dirty="0" smtClean="0"/>
              <a:t>dağıttık.</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oplumsal Duyarlılık Projesi">
  <a:themeElements>
    <a:clrScheme name="Bitişiklik">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i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itişiklik">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Toplumsal Duyarlılık Projesi</Template>
  <TotalTime>407</TotalTime>
  <Words>393</Words>
  <Application>Microsoft Office PowerPoint</Application>
  <PresentationFormat>Ekran Gösterisi (4:3)</PresentationFormat>
  <Paragraphs>70</Paragraphs>
  <Slides>22</Slides>
  <Notes>1</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22</vt:i4>
      </vt:variant>
    </vt:vector>
  </HeadingPairs>
  <TitlesOfParts>
    <vt:vector size="24" baseType="lpstr">
      <vt:lpstr>Toplumsal Duyarlılık Projesi</vt:lpstr>
      <vt:lpstr>Microsoft Excel Grafiği</vt:lpstr>
      <vt:lpstr>Toplumsal Duyarlılık Projesi</vt:lpstr>
      <vt:lpstr>GRUP NETKOLİK</vt:lpstr>
      <vt:lpstr>FOTOĞRAF</vt:lpstr>
      <vt:lpstr>İNTERNET </vt:lpstr>
      <vt:lpstr>AMACIMIZ</vt:lpstr>
      <vt:lpstr>ÇALIŞMALARIMIZ</vt:lpstr>
      <vt:lpstr>ÇALIŞMALARIMIZ</vt:lpstr>
      <vt:lpstr>ÇALIŞMALARIMIZ</vt:lpstr>
      <vt:lpstr>NE YAPTIK?</vt:lpstr>
      <vt:lpstr>PowerPoint Sunusu</vt:lpstr>
      <vt:lpstr>PowerPoint Sunusu</vt:lpstr>
      <vt:lpstr>PowerPoint Sunusu</vt:lpstr>
      <vt:lpstr>PowerPoint Sunusu</vt:lpstr>
      <vt:lpstr>PowerPoint Sunusu</vt:lpstr>
      <vt:lpstr>PowerPoint Sunusu</vt:lpstr>
      <vt:lpstr>İnternet Bağımlılığı</vt:lpstr>
      <vt:lpstr>İnternet Bağımlılığı</vt:lpstr>
      <vt:lpstr>Bir internet bağımlısı ne yapar?</vt:lpstr>
      <vt:lpstr>Peki Ne Yapalım?</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Toplumsal Duyarlılık Projesi</dc:title>
  <dc:creator>pc</dc:creator>
  <cp:lastModifiedBy>ISGOREN</cp:lastModifiedBy>
  <cp:revision>30</cp:revision>
  <dcterms:created xsi:type="dcterms:W3CDTF">2012-01-02T12:56:04Z</dcterms:created>
  <dcterms:modified xsi:type="dcterms:W3CDTF">2012-01-19T11:21:22Z</dcterms:modified>
</cp:coreProperties>
</file>