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45"/>
  </p:notesMasterIdLst>
  <p:sldIdLst>
    <p:sldId id="256" r:id="rId3"/>
    <p:sldId id="258" r:id="rId4"/>
    <p:sldId id="286" r:id="rId5"/>
    <p:sldId id="257" r:id="rId6"/>
    <p:sldId id="287" r:id="rId7"/>
    <p:sldId id="288" r:id="rId8"/>
    <p:sldId id="259" r:id="rId9"/>
    <p:sldId id="289" r:id="rId10"/>
    <p:sldId id="290" r:id="rId11"/>
    <p:sldId id="291" r:id="rId12"/>
    <p:sldId id="292" r:id="rId13"/>
    <p:sldId id="293" r:id="rId14"/>
    <p:sldId id="260" r:id="rId15"/>
    <p:sldId id="264" r:id="rId16"/>
    <p:sldId id="299" r:id="rId17"/>
    <p:sldId id="265" r:id="rId18"/>
    <p:sldId id="297" r:id="rId19"/>
    <p:sldId id="266" r:id="rId20"/>
    <p:sldId id="267" r:id="rId21"/>
    <p:sldId id="295" r:id="rId22"/>
    <p:sldId id="268" r:id="rId23"/>
    <p:sldId id="300" r:id="rId24"/>
    <p:sldId id="269" r:id="rId25"/>
    <p:sldId id="301" r:id="rId26"/>
    <p:sldId id="262" r:id="rId27"/>
    <p:sldId id="275" r:id="rId28"/>
    <p:sldId id="276" r:id="rId29"/>
    <p:sldId id="277" r:id="rId30"/>
    <p:sldId id="278" r:id="rId31"/>
    <p:sldId id="279" r:id="rId32"/>
    <p:sldId id="280" r:id="rId33"/>
    <p:sldId id="305" r:id="rId34"/>
    <p:sldId id="306" r:id="rId35"/>
    <p:sldId id="307" r:id="rId36"/>
    <p:sldId id="281" r:id="rId37"/>
    <p:sldId id="282" r:id="rId38"/>
    <p:sldId id="283" r:id="rId39"/>
    <p:sldId id="263" r:id="rId40"/>
    <p:sldId id="302" r:id="rId41"/>
    <p:sldId id="308" r:id="rId42"/>
    <p:sldId id="304" r:id="rId43"/>
    <p:sldId id="30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Ailenizde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içen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birisi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mı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Varsa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kimler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?  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546425747279249E-2"/>
          <c:y val="0.13598971875446628"/>
          <c:w val="0.68063623991445532"/>
          <c:h val="0.7264365616775921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Ailenizde sigara içen birisi var mı? Varsa kimler? 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tr-TR" smtClean="0"/>
                      <a:t>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3,9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1.5713945451014864E-2"/>
                  <c:y val="-0.11445108264718951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3.5659327306308969E-2"/>
                  <c:y val="-0.359900202454152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tr-TR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3727356129094967"/>
                  <c:y val="-0.14960816073838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tr-TR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0.12205380577427821"/>
                  <c:y val="9.08542557683307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tr-TR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-1.4270132550992002E-3"/>
                  <c:y val="-2.853160063272376E-2"/>
                </c:manualLayout>
              </c:layout>
              <c:tx>
                <c:rich>
                  <a:bodyPr/>
                  <a:lstStyle/>
                  <a:p>
                    <a:r>
                      <a:rPr lang="tr-TR" smtClean="0"/>
                      <a:t>0,6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Sayfa1!$A$2:$A$8</c:f>
              <c:strCache>
                <c:ptCount val="7"/>
                <c:pt idx="0">
                  <c:v>Annem</c:v>
                </c:pt>
                <c:pt idx="1">
                  <c:v>Babam</c:v>
                </c:pt>
                <c:pt idx="2">
                  <c:v>Kardeşlerim</c:v>
                </c:pt>
                <c:pt idx="3">
                  <c:v>Yok</c:v>
                </c:pt>
                <c:pt idx="4">
                  <c:v>Diğer</c:v>
                </c:pt>
                <c:pt idx="5">
                  <c:v>İkisi</c:v>
                </c:pt>
                <c:pt idx="6">
                  <c:v>Üçü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16.399999999999999</c:v>
                </c:pt>
                <c:pt idx="1">
                  <c:v>13.9</c:v>
                </c:pt>
                <c:pt idx="2">
                  <c:v>0.60000000000000064</c:v>
                </c:pt>
                <c:pt idx="3">
                  <c:v>34.5</c:v>
                </c:pt>
                <c:pt idx="4">
                  <c:v>11.5</c:v>
                </c:pt>
                <c:pt idx="5">
                  <c:v>22.4</c:v>
                </c:pt>
                <c:pt idx="6">
                  <c:v>0.60000000000000064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"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Dumansız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Hava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Sahası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"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olarak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isimlendirilen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yasağı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hakkında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bilginiz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var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mı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Varsa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bu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bilgiyi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nereden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nstantia" pitchFamily="18" charset="0"/>
              </a:rPr>
              <a:t>edindiniz</a:t>
            </a:r>
            <a:r>
              <a:rPr lang="en-US" sz="2400" dirty="0">
                <a:solidFill>
                  <a:srgbClr val="FF0000"/>
                </a:solidFill>
                <a:latin typeface="Constantia" pitchFamily="18" charset="0"/>
              </a:rPr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"Dumansız Hava Sahası" olarak isimlendirilen sigara yasağı hakkında bilginiz var mı? Varsa bu bilgiyi nereden edindiniz?</c:v>
                </c:pt>
              </c:strCache>
            </c:strRef>
          </c:tx>
          <c:dLbls>
            <c:dLbl>
              <c:idx val="0"/>
              <c:layout>
                <c:manualLayout>
                  <c:x val="6.5449839603382895E-2"/>
                  <c:y val="-9.1178385682781776E-3"/>
                </c:manualLayout>
              </c:layout>
              <c:showPercent val="1"/>
            </c:dLbl>
            <c:dLbl>
              <c:idx val="2"/>
              <c:layout>
                <c:manualLayout>
                  <c:x val="-3.1369932925051032E-2"/>
                  <c:y val="-8.1767570791011768E-2"/>
                </c:manualLayout>
              </c:layout>
              <c:showPercent val="1"/>
            </c:dLbl>
            <c:dLbl>
              <c:idx val="3"/>
              <c:layout>
                <c:manualLayout>
                  <c:x val="-3.2027316029940793E-2"/>
                  <c:y val="-6.7284686154084811E-2"/>
                </c:manualLayout>
              </c:layout>
              <c:showPercent val="1"/>
            </c:dLbl>
            <c:dLbl>
              <c:idx val="4"/>
              <c:layout>
                <c:manualLayout>
                  <c:x val="2.5285068533100065E-2"/>
                  <c:y val="-0.26512611791126051"/>
                </c:manualLayout>
              </c:layout>
              <c:showPercent val="1"/>
            </c:dLbl>
            <c:dLbl>
              <c:idx val="7"/>
              <c:layout>
                <c:manualLayout>
                  <c:x val="-1.7554316127150756E-2"/>
                  <c:y val="-4.4252460747027836E-2"/>
                </c:manualLayout>
              </c:layout>
              <c:showPercent val="1"/>
            </c:dLbl>
            <c:dLbl>
              <c:idx val="8"/>
              <c:layout>
                <c:manualLayout>
                  <c:x val="-3.0478759599494545E-2"/>
                  <c:y val="-9.2422761741534312E-2"/>
                </c:manualLayout>
              </c:layout>
              <c:showPercent val="1"/>
            </c:dLbl>
            <c:dLbl>
              <c:idx val="9"/>
              <c:layout>
                <c:manualLayout>
                  <c:x val="-5.9639593661903424E-3"/>
                  <c:y val="-8.6283736742876579E-2"/>
                </c:manualLayout>
              </c:layout>
              <c:showPercent val="1"/>
            </c:dLbl>
            <c:dLbl>
              <c:idx val="10"/>
              <c:layout>
                <c:manualLayout>
                  <c:x val="2.9790147759307876E-2"/>
                  <c:y val="-7.2253573438404162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Sayfa1!$A$2:$A$12</c:f>
              <c:strCache>
                <c:ptCount val="11"/>
                <c:pt idx="0">
                  <c:v>Hayır, bilgim yok.</c:v>
                </c:pt>
                <c:pt idx="1">
                  <c:v>Medya araçlarından</c:v>
                </c:pt>
                <c:pt idx="2">
                  <c:v>Afiş ve pankartlardan</c:v>
                </c:pt>
                <c:pt idx="3">
                  <c:v>Ailemden</c:v>
                </c:pt>
                <c:pt idx="4">
                  <c:v>Arkadaş çevremden</c:v>
                </c:pt>
                <c:pt idx="5">
                  <c:v>Diğer</c:v>
                </c:pt>
                <c:pt idx="6">
                  <c:v>İki şık</c:v>
                </c:pt>
                <c:pt idx="7">
                  <c:v>Üç şık</c:v>
                </c:pt>
                <c:pt idx="8">
                  <c:v>Dört şık</c:v>
                </c:pt>
                <c:pt idx="9">
                  <c:v>Beş şık</c:v>
                </c:pt>
                <c:pt idx="10">
                  <c:v>Cevap vermeyen</c:v>
                </c:pt>
              </c:strCache>
            </c:strRef>
          </c:cat>
          <c:val>
            <c:numRef>
              <c:f>Sayfa1!$B$2:$B$12</c:f>
              <c:numCache>
                <c:formatCode>General</c:formatCode>
                <c:ptCount val="11"/>
                <c:pt idx="0">
                  <c:v>2.4</c:v>
                </c:pt>
                <c:pt idx="1">
                  <c:v>69.099999999999994</c:v>
                </c:pt>
                <c:pt idx="2">
                  <c:v>3.6</c:v>
                </c:pt>
                <c:pt idx="3">
                  <c:v>1.2</c:v>
                </c:pt>
                <c:pt idx="4">
                  <c:v>0</c:v>
                </c:pt>
                <c:pt idx="5">
                  <c:v>0.60000000000000064</c:v>
                </c:pt>
                <c:pt idx="6">
                  <c:v>13.3</c:v>
                </c:pt>
                <c:pt idx="7">
                  <c:v>4.2</c:v>
                </c:pt>
                <c:pt idx="8">
                  <c:v>3.6</c:v>
                </c:pt>
                <c:pt idx="9">
                  <c:v>1.2</c:v>
                </c:pt>
                <c:pt idx="10">
                  <c:v>0.60000000000000064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211808593370252"/>
          <c:y val="0.21385968024926424"/>
          <c:w val="0.27862265480703802"/>
          <c:h val="0.74652134805344184"/>
        </c:manualLayout>
      </c:layout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Sigaranın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zararlarını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biliyor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musunuz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?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Sigaranın zararlarını biliyor musunuz?</c:v>
                </c:pt>
              </c:strCache>
            </c:strRef>
          </c:tx>
          <c:dLbls>
            <c:dLbl>
              <c:idx val="1"/>
              <c:layout>
                <c:manualLayout>
                  <c:x val="-7.260498687664054E-3"/>
                  <c:y val="-4.8540167031855909E-2"/>
                </c:manualLayout>
              </c:layout>
              <c:showPercent val="1"/>
            </c:dLbl>
            <c:dLbl>
              <c:idx val="2"/>
              <c:layout>
                <c:manualLayout>
                  <c:x val="4.7673641489258289E-2"/>
                  <c:y val="-3.2483252735384785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Cevap vermeyen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96.4</c:v>
                </c:pt>
                <c:pt idx="1">
                  <c:v>1.2</c:v>
                </c:pt>
                <c:pt idx="2">
                  <c:v>2.4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Sigaranın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hangi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organlar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üzerindeki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etkilerini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biliyorrsunuz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?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Sigaranın hangi organlar üzerindeki etkilerini biliyorrsunuz?</c:v>
                </c:pt>
              </c:strCache>
            </c:strRef>
          </c:tx>
          <c:cat>
            <c:strRef>
              <c:f>Sayfa1!$A$2:$A$11</c:f>
              <c:strCache>
                <c:ptCount val="10"/>
                <c:pt idx="0">
                  <c:v>Akciğer</c:v>
                </c:pt>
                <c:pt idx="1">
                  <c:v>Kalp</c:v>
                </c:pt>
                <c:pt idx="2">
                  <c:v>Üst solunum yolları</c:v>
                </c:pt>
                <c:pt idx="3">
                  <c:v>Mide</c:v>
                </c:pt>
                <c:pt idx="4">
                  <c:v>Diğer</c:v>
                </c:pt>
                <c:pt idx="5">
                  <c:v>İki şık</c:v>
                </c:pt>
                <c:pt idx="6">
                  <c:v>Üç şık</c:v>
                </c:pt>
                <c:pt idx="7">
                  <c:v>Dört şık</c:v>
                </c:pt>
                <c:pt idx="8">
                  <c:v>Beş şık</c:v>
                </c:pt>
                <c:pt idx="9">
                  <c:v>Cevap vermeyen</c:v>
                </c:pt>
              </c:strCache>
            </c:strRef>
          </c:cat>
          <c:val>
            <c:numRef>
              <c:f>Sayfa1!$B$2:$B$11</c:f>
              <c:numCache>
                <c:formatCode>General</c:formatCode>
                <c:ptCount val="10"/>
                <c:pt idx="0">
                  <c:v>12.7</c:v>
                </c:pt>
                <c:pt idx="1">
                  <c:v>1.2</c:v>
                </c:pt>
                <c:pt idx="2">
                  <c:v>1.8</c:v>
                </c:pt>
                <c:pt idx="3">
                  <c:v>0.60000000000000064</c:v>
                </c:pt>
                <c:pt idx="4">
                  <c:v>0.60000000000000064</c:v>
                </c:pt>
                <c:pt idx="5">
                  <c:v>12.1</c:v>
                </c:pt>
                <c:pt idx="6">
                  <c:v>24.2</c:v>
                </c:pt>
                <c:pt idx="7">
                  <c:v>30.3</c:v>
                </c:pt>
                <c:pt idx="8">
                  <c:v>13.9</c:v>
                </c:pt>
                <c:pt idx="9">
                  <c:v>2.4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sv-SE" sz="2800" dirty="0">
                <a:solidFill>
                  <a:srgbClr val="FF0000"/>
                </a:solidFill>
                <a:latin typeface="Constantia" pitchFamily="18" charset="0"/>
              </a:rPr>
              <a:t>Arkadaş çevrenizde sigara vb. kullanan birisi var mı?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Arkadaş çevrenizde sigara vb. kullanan birisi var mı?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8,8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Cevap vermeyen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18.8</c:v>
                </c:pt>
                <c:pt idx="1">
                  <c:v>80</c:v>
                </c:pt>
                <c:pt idx="2">
                  <c:v>1.2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Yaşadığınız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evde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tütün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ürünü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nstantia" pitchFamily="18" charset="0"/>
              </a:rPr>
              <a:t>içil</a:t>
            </a:r>
            <a:r>
              <a:rPr lang="tr-TR" sz="2800" dirty="0" smtClean="0">
                <a:solidFill>
                  <a:srgbClr val="FF0000"/>
                </a:solidFill>
                <a:latin typeface="Constantia" pitchFamily="18" charset="0"/>
              </a:rPr>
              <a:t>i</a:t>
            </a:r>
            <a:r>
              <a:rPr lang="en-US" sz="2800" dirty="0" err="1" smtClean="0">
                <a:solidFill>
                  <a:srgbClr val="FF0000"/>
                </a:solidFill>
                <a:latin typeface="Constantia" pitchFamily="18" charset="0"/>
              </a:rPr>
              <a:t>yor</a:t>
            </a:r>
            <a:r>
              <a:rPr lang="en-US" sz="28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mu?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Yaşadığınız evde tütün ürünü içilyor mu?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tr-TR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tr-TR" smtClean="0"/>
                      <a:t>7,6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Cevap vermeyen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41.2</c:v>
                </c:pt>
                <c:pt idx="1">
                  <c:v>57.6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İçiliyorsa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bu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durumdan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rahatsız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oluyor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musunuz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İçiliyorsa bu durumdan rahatsız oluyor musunuz?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Evet</c:v>
                </c:pt>
                <c:pt idx="1">
                  <c:v>Hayır</c:v>
                </c:pt>
                <c:pt idx="2">
                  <c:v>Cevap vermeyen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54.5</c:v>
                </c:pt>
                <c:pt idx="1">
                  <c:v>18.8</c:v>
                </c:pt>
                <c:pt idx="2">
                  <c:v>26.7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Hiç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içtiniz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mi?</a:t>
            </a:r>
          </a:p>
        </c:rich>
      </c:tx>
      <c:layout>
        <c:manualLayout>
          <c:xMode val="edge"/>
          <c:yMode val="edge"/>
          <c:x val="0.17557487605715941"/>
          <c:y val="1.683619596536692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5324681637017588E-2"/>
          <c:y val="0.25374423078580183"/>
          <c:w val="0.54701650140954572"/>
          <c:h val="0.7264365616775921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Hiç sigara içtiniz mi?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tr-TR" dirty="0" smtClean="0"/>
                      <a:t>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tr-TR" smtClean="0"/>
                      <a:t>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-2.1311363857295616E-2"/>
                  <c:y val="-4.6484250975980142E-2"/>
                </c:manualLayout>
              </c:layout>
              <c:showPercent val="1"/>
            </c:dLbl>
            <c:dLbl>
              <c:idx val="3"/>
              <c:layout>
                <c:manualLayout>
                  <c:x val="-1.1937275201710923E-2"/>
                  <c:y val="-9.9337312302376538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7559176630698944E-2"/>
                  <c:y val="-6.7727243903673184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5.944626713327511E-2"/>
                  <c:y val="-6.307541621528942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Sayfa1!$A$2:$A$7</c:f>
              <c:strCache>
                <c:ptCount val="6"/>
                <c:pt idx="0">
                  <c:v>Hayır, içmedim</c:v>
                </c:pt>
                <c:pt idx="1">
                  <c:v>Sadece bir defa heves ederek/deneme amacıyla içtim</c:v>
                </c:pt>
                <c:pt idx="2">
                  <c:v>Birkaç defa içtim</c:v>
                </c:pt>
                <c:pt idx="3">
                  <c:v>Sosyal içiciyim.</c:v>
                </c:pt>
                <c:pt idx="4">
                  <c:v>Sürekli içiciyim</c:v>
                </c:pt>
                <c:pt idx="5">
                  <c:v>İki şıkkı işaretleyen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77.599999999999994</c:v>
                </c:pt>
                <c:pt idx="1">
                  <c:v>15.8</c:v>
                </c:pt>
                <c:pt idx="2">
                  <c:v>3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698685233790254"/>
          <c:y val="0"/>
          <c:w val="0.3267785797608645"/>
          <c:h val="1"/>
        </c:manualLayout>
      </c:layout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Eğer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içtiyseniz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içmek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için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neden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kimden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etkilendiniz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Eğer içtiyseniz, sigara içmek için neyden/kimden etkilendiniz?</c:v>
                </c:pt>
              </c:strCache>
            </c:strRef>
          </c:tx>
          <c:cat>
            <c:strRef>
              <c:f>Sayfa1!$A$2:$A$7</c:f>
              <c:strCache>
                <c:ptCount val="6"/>
                <c:pt idx="0">
                  <c:v>TV yayınları, dizi, film vb.</c:v>
                </c:pt>
                <c:pt idx="1">
                  <c:v>Arkaddaşlarım</c:v>
                </c:pt>
                <c:pt idx="2">
                  <c:v>Aile bireylerim</c:v>
                </c:pt>
                <c:pt idx="3">
                  <c:v>Hiçbirşeyden etkilenmedim</c:v>
                </c:pt>
                <c:pt idx="4">
                  <c:v>Diğer</c:v>
                </c:pt>
                <c:pt idx="5">
                  <c:v>Cevap vermeyen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1.8</c:v>
                </c:pt>
                <c:pt idx="1">
                  <c:v>4.8</c:v>
                </c:pt>
                <c:pt idx="2">
                  <c:v>8.5</c:v>
                </c:pt>
                <c:pt idx="3">
                  <c:v>50.3</c:v>
                </c:pt>
                <c:pt idx="4">
                  <c:v>10.3</c:v>
                </c:pt>
                <c:pt idx="5">
                  <c:v>23.6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259648099543112"/>
          <c:y val="0.18036205775433892"/>
          <c:w val="0.3181442597453098"/>
          <c:h val="0.75356559476955509"/>
        </c:manualLayout>
      </c:layout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 lang="tr-TR" noProof="0"/>
            </a:pPr>
            <a:r>
              <a:rPr lang="tr-TR" sz="3200" noProof="0" dirty="0" smtClean="0">
                <a:solidFill>
                  <a:srgbClr val="FF0000"/>
                </a:solidFill>
                <a:latin typeface="Constantia" pitchFamily="18" charset="0"/>
              </a:rPr>
              <a:t>12 </a:t>
            </a:r>
            <a:r>
              <a:rPr lang="tr-TR" sz="3200" noProof="0" dirty="0">
                <a:solidFill>
                  <a:srgbClr val="FF0000"/>
                </a:solidFill>
                <a:latin typeface="Constantia" pitchFamily="18" charset="0"/>
              </a:rPr>
              <a:t>yaşındaki çocuklarda sigara içme oranları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370045840317344E-2"/>
          <c:y val="0.44760256523221603"/>
          <c:w val="0.8412599083193657"/>
          <c:h val="0.5201660224215189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11 yaşındaki çocuklarda sigara içme oranları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tr-TR" smtClean="0"/>
                      <a:t>90,7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-3.7583976010892278E-2"/>
                  <c:y val="-1.1432930396244868E-2"/>
                </c:manualLayout>
              </c:layout>
              <c:tx>
                <c:rich>
                  <a:bodyPr/>
                  <a:lstStyle/>
                  <a:p>
                    <a:r>
                      <a:rPr lang="tr-TR" smtClean="0"/>
                      <a:t>1,9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5.0319356176064603E-3"/>
                  <c:y val="-5.2025371152949362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6.3035155679510776E-2"/>
                  <c:y val="-3.9725299238896603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/>
                      <a:t>1,9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1727093864686744"/>
                  <c:y val="-3.4057387725940497E-2"/>
                </c:manualLayout>
              </c:layout>
              <c:tx>
                <c:rich>
                  <a:bodyPr/>
                  <a:lstStyle/>
                  <a:p>
                    <a:r>
                      <a:rPr lang="tr-TR" smtClean="0"/>
                      <a:t>4,8%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Sayfa1!$A$2:$A$6</c:f>
              <c:strCache>
                <c:ptCount val="5"/>
                <c:pt idx="0">
                  <c:v>Hayır kullanmadım</c:v>
                </c:pt>
                <c:pt idx="1">
                  <c:v>Sadece bir defa içtim </c:v>
                </c:pt>
                <c:pt idx="2">
                  <c:v>Birkaç defa içtim</c:v>
                </c:pt>
                <c:pt idx="3">
                  <c:v>Sosyal içiciyim</c:v>
                </c:pt>
                <c:pt idx="4">
                  <c:v>İki şıkkı birden işaretleyenler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90.7</c:v>
                </c:pt>
                <c:pt idx="1">
                  <c:v>1.9000000000000001</c:v>
                </c:pt>
                <c:pt idx="2">
                  <c:v>1.9000000000000001</c:v>
                </c:pt>
                <c:pt idx="3">
                  <c:v>1.9000000000000001</c:v>
                </c:pt>
                <c:pt idx="4">
                  <c:v>4.8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tr-TR" sz="2800" dirty="0">
                <a:solidFill>
                  <a:srgbClr val="FF0000"/>
                </a:solidFill>
                <a:latin typeface="Constantia" pitchFamily="18" charset="0"/>
              </a:rPr>
              <a:t>13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yaşındaki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çocuklarda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içme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oranları</a:t>
            </a:r>
            <a:endParaRPr lang="en-US" sz="2800" dirty="0">
              <a:solidFill>
                <a:srgbClr val="FF0000"/>
              </a:solidFill>
              <a:latin typeface="Constantia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981485148993114E-2"/>
          <c:y val="0.27422153615571826"/>
          <c:w val="0.54601626389338387"/>
          <c:h val="0.65300972268874069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12 yaşındaki çocuklarda sigara içme oranları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r>
                      <a:rPr lang="tr-TR" smtClean="0"/>
                      <a:t>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7,4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tr-TR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Sayfa1!$A$2:$A$4</c:f>
              <c:strCache>
                <c:ptCount val="3"/>
                <c:pt idx="0">
                  <c:v>Hayır, içmedim</c:v>
                </c:pt>
                <c:pt idx="1">
                  <c:v>Sadece bir defa heves ederek/deneme amacıyla içtim</c:v>
                </c:pt>
                <c:pt idx="2">
                  <c:v>İki şıkkı birden işaretleyen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80.400000000000006</c:v>
                </c:pt>
                <c:pt idx="1">
                  <c:v>17.399999999999999</c:v>
                </c:pt>
                <c:pt idx="2">
                  <c:v>2.2000000000000002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title>
      <c:tx>
        <c:rich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1</a:t>
            </a:r>
            <a:r>
              <a:rPr lang="tr-TR" sz="2800" dirty="0">
                <a:solidFill>
                  <a:srgbClr val="FF0000"/>
                </a:solidFill>
                <a:latin typeface="Constantia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yaşındaki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çocuklarda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sigara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içme</a:t>
            </a:r>
            <a:r>
              <a:rPr lang="en-US" sz="28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nstantia" pitchFamily="18" charset="0"/>
              </a:rPr>
              <a:t>oranları</a:t>
            </a:r>
            <a:endParaRPr lang="en-US" sz="2800" dirty="0">
              <a:solidFill>
                <a:srgbClr val="FF0000"/>
              </a:solidFill>
              <a:latin typeface="Constantia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13 yaşındaki çocuklarda sigara içme oranları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tr-TR" smtClean="0"/>
                      <a:t>4,7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tr-TR" smtClean="0"/>
                      <a:t>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r-TR" smtClean="0"/>
                      <a:t>7,</a:t>
                    </a:r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2.7184917857490103E-2"/>
                  <c:y val="-4.273167942380442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Sayfa1!$A$2:$A$5</c:f>
              <c:strCache>
                <c:ptCount val="4"/>
                <c:pt idx="0">
                  <c:v>Hayır, içmedim</c:v>
                </c:pt>
                <c:pt idx="1">
                  <c:v>Sadece bir defa heves ederek/deneme amacıyla içtim</c:v>
                </c:pt>
                <c:pt idx="2">
                  <c:v>Biraç defa içtim</c:v>
                </c:pt>
                <c:pt idx="3">
                  <c:v>Sosyal içiciyim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64.7</c:v>
                </c:pt>
                <c:pt idx="1">
                  <c:v>25.5</c:v>
                </c:pt>
                <c:pt idx="2">
                  <c:v>7.8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5CA0-09FE-4F36-97DB-A0780A08A4D4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31C5-A60B-4EC0-B248-B7CB9305B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19.01.2012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KOCAELİ ÜNİVERSİTESİ</a:t>
            </a:r>
            <a:br>
              <a:rPr lang="tr-TR" dirty="0" smtClean="0"/>
            </a:br>
            <a:r>
              <a:rPr lang="tr-TR" dirty="0" smtClean="0"/>
              <a:t>TIP FAKÜLTESİ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Toplumsal Duyarlılık Projesi Öğrenci Araştırmaları</a:t>
            </a:r>
          </a:p>
          <a:p>
            <a:r>
              <a:rPr lang="tr-TR" dirty="0" smtClean="0"/>
              <a:t>F3 Grubu: Duman Avcıları</a:t>
            </a:r>
            <a:endParaRPr lang="tr-TR" dirty="0"/>
          </a:p>
        </p:txBody>
      </p:sp>
      <p:pic>
        <p:nvPicPr>
          <p:cNvPr id="4" name="Picture 2" descr="renkli JPEG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653136"/>
            <a:ext cx="1728192" cy="16561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nke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nket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nket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   Sunumumuzdan Kesitler 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3 İçerik Yer Tutucusu" descr="DSCI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935321"/>
            <a:ext cx="585216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I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005" y="0"/>
            <a:ext cx="9192005" cy="6894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685800" y="1268413"/>
            <a:ext cx="7989888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3600" b="1" dirty="0">
                <a:solidFill>
                  <a:schemeClr val="accent2"/>
                </a:solidFill>
                <a:latin typeface="Comic Sans MS" pitchFamily="66" charset="0"/>
              </a:rPr>
              <a:t>  Her yıl ülkemizde 100.000 insanımızı erken yaşlarda sigaraya kurban veriyoruz</a:t>
            </a:r>
          </a:p>
          <a:p>
            <a:pPr marL="342900" indent="-342900">
              <a:spcBef>
                <a:spcPct val="20000"/>
              </a:spcBef>
            </a:pPr>
            <a:endParaRPr lang="tr-TR" sz="36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3600" b="1" dirty="0">
                <a:solidFill>
                  <a:schemeClr val="accent2"/>
                </a:solidFill>
                <a:latin typeface="Comic Sans MS" pitchFamily="66" charset="0"/>
              </a:rPr>
              <a:t>  Eğer önlem alınmaz ise bu sayı önümüzdeki 20 yılda 250 bine çıkacaktır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DSCI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611188" y="1484313"/>
            <a:ext cx="504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3200" b="1" dirty="0">
                <a:solidFill>
                  <a:srgbClr val="00B0F0"/>
                </a:solidFill>
                <a:latin typeface="Comic Sans MS" pitchFamily="66" charset="0"/>
              </a:rPr>
              <a:t>Gelişmiş batı ülkelerinde sigara içenlerin sayısı </a:t>
            </a:r>
            <a:r>
              <a:rPr lang="tr-TR" sz="3200" b="1" dirty="0" err="1">
                <a:solidFill>
                  <a:srgbClr val="00B0F0"/>
                </a:solidFill>
                <a:latin typeface="Comic Sans MS" pitchFamily="66" charset="0"/>
              </a:rPr>
              <a:t>azaldıkca</a:t>
            </a:r>
            <a:r>
              <a:rPr lang="tr-TR" sz="3200" b="1" dirty="0">
                <a:solidFill>
                  <a:srgbClr val="00B0F0"/>
                </a:solidFill>
                <a:latin typeface="Comic Sans MS" pitchFamily="66" charset="0"/>
              </a:rPr>
              <a:t>, sigara şirketleri az gelişmiş olan ülkelerde reklam ve tanıtım kampanyaları yapmaktadırlar</a:t>
            </a:r>
          </a:p>
        </p:txBody>
      </p:sp>
      <p:pic>
        <p:nvPicPr>
          <p:cNvPr id="30723" name="Picture 4" descr="RESIM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38275"/>
            <a:ext cx="26924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I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0924" cy="69381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I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15064" cy="396044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TÜTÜN ÜRÜNLERİ</a:t>
            </a:r>
            <a:br>
              <a:rPr lang="tr-TR" dirty="0" smtClean="0"/>
            </a:br>
            <a:r>
              <a:rPr lang="tr-TR" dirty="0" smtClean="0"/>
              <a:t>VE</a:t>
            </a:r>
            <a:br>
              <a:rPr lang="tr-TR" dirty="0" smtClean="0"/>
            </a:br>
            <a:r>
              <a:rPr lang="tr-TR" dirty="0" smtClean="0"/>
              <a:t>İNSAN SAĞLIĞI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854696" cy="1512168"/>
          </a:xfrm>
        </p:spPr>
        <p:txBody>
          <a:bodyPr>
            <a:normAutofit/>
          </a:bodyPr>
          <a:lstStyle/>
          <a:p>
            <a:pPr algn="l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77850" y="1081088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latin typeface="Comic Sans MS" pitchFamily="66" charset="0"/>
              </a:rPr>
              <a:t>  </a:t>
            </a:r>
            <a:r>
              <a:rPr lang="tr-TR" sz="3600" b="1" dirty="0">
                <a:solidFill>
                  <a:srgbClr val="CC0000"/>
                </a:solidFill>
                <a:latin typeface="Comic Sans MS" pitchFamily="66" charset="0"/>
              </a:rPr>
              <a:t>Tütün dumanında bulunan diğer bazı zararlı maddeler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tr-TR" sz="3600" b="1" dirty="0">
              <a:solidFill>
                <a:srgbClr val="CC000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Boya sökücü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ASETON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Akü yapımında kullanılan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KADMİYUM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Roket yakıtında bulunan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METANOL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Çakmak gazı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BÜTAN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Temizlik maddesi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AMONYAK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Fare </a:t>
            </a:r>
            <a:r>
              <a:rPr lang="tr-TR" sz="2800" b="1" dirty="0" err="1">
                <a:solidFill>
                  <a:srgbClr val="00B0F0"/>
                </a:solidFill>
                <a:latin typeface="Comic Sans MS" pitchFamily="66" charset="0"/>
              </a:rPr>
              <a:t>zehiri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ARSENİK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tr-TR" sz="2800" b="1" dirty="0">
                <a:solidFill>
                  <a:srgbClr val="00B0F0"/>
                </a:solidFill>
                <a:latin typeface="Comic Sans MS" pitchFamily="66" charset="0"/>
              </a:rPr>
              <a:t>Öldürücü zehirler </a:t>
            </a: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SİYANÜR ve NAFTALİN</a:t>
            </a: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tr-TR" sz="2800" b="1" dirty="0">
                <a:solidFill>
                  <a:schemeClr val="accent2"/>
                </a:solidFill>
                <a:latin typeface="Comic Sans MS" pitchFamily="66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I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457200" y="457200"/>
            <a:ext cx="8458200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tr-TR" sz="2800" b="1" dirty="0">
              <a:solidFill>
                <a:srgbClr val="CC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“SİGARAYA HAYIR” demek için sebepler </a:t>
            </a:r>
          </a:p>
          <a:p>
            <a:pPr>
              <a:spcBef>
                <a:spcPct val="20000"/>
              </a:spcBef>
              <a:defRPr/>
            </a:pPr>
            <a:r>
              <a:rPr lang="tr-TR" sz="2800" b="1" dirty="0">
                <a:solidFill>
                  <a:srgbClr val="CC0000"/>
                </a:solidFill>
                <a:latin typeface="Comic Sans MS" pitchFamily="66" charset="0"/>
              </a:rPr>
              <a:t>  </a:t>
            </a: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Gelişmiş ülkelerde gençler sigara içmiyor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nefesin, saçın, elbiselerin kötü kokmasına neden oluyor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parmakları ve dişleri sarartıyor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Çevredeki insanların ve özellikle çocukların sağlığını bozuyor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spor yapmaya engel oluyor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içmek ve hastalıklarını tedavi etmek için çok para harcanıyor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akciğeri, kalbi ve bütün vücudu harap ediyor,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Sigara </a:t>
            </a:r>
            <a:r>
              <a:rPr lang="tr-TR" sz="2400" b="1" dirty="0">
                <a:solidFill>
                  <a:srgbClr val="CC0000"/>
                </a:solidFill>
                <a:latin typeface="Comic Sans MS" pitchFamily="66" charset="0"/>
              </a:rPr>
              <a:t>KANSER</a:t>
            </a:r>
            <a:r>
              <a:rPr lang="tr-TR" sz="2400" b="1" dirty="0">
                <a:solidFill>
                  <a:schemeClr val="accent2"/>
                </a:solidFill>
                <a:latin typeface="Comic Sans MS" pitchFamily="66" charset="0"/>
              </a:rPr>
              <a:t> yapıyor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SCI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VÜCUDUNUZ KÜLLÜK OLMASIN!!!!!</a:t>
            </a:r>
            <a:endParaRPr lang="tr-TR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3" name="Picture 3" descr="canc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1250" y="2572544"/>
            <a:ext cx="4381500" cy="311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  <a:latin typeface="+mn-lt"/>
              </a:rPr>
              <a:t>Elde ettiğimiz veriler</a:t>
            </a:r>
            <a:endParaRPr lang="tr-TR" sz="8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568952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291264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8363272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91264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564672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+mn-lt"/>
              </a:rPr>
              <a:t>Grup Üyeleri </a:t>
            </a:r>
            <a:endParaRPr lang="tr-T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2880320"/>
          </a:xfrm>
        </p:spPr>
        <p:txBody>
          <a:bodyPr numCol="2">
            <a:noAutofit/>
          </a:bodyPr>
          <a:lstStyle/>
          <a:p>
            <a:r>
              <a:rPr lang="tr-TR" sz="2400" dirty="0" smtClean="0"/>
              <a:t>Ahmet </a:t>
            </a:r>
            <a:r>
              <a:rPr lang="tr-TR" sz="2400" dirty="0" err="1" smtClean="0"/>
              <a:t>Güray</a:t>
            </a:r>
            <a:r>
              <a:rPr lang="tr-TR" sz="2400" dirty="0" smtClean="0"/>
              <a:t> Durmaz</a:t>
            </a:r>
          </a:p>
          <a:p>
            <a:r>
              <a:rPr lang="tr-TR" sz="2400" dirty="0" smtClean="0"/>
              <a:t>Aydan Şen</a:t>
            </a:r>
          </a:p>
          <a:p>
            <a:r>
              <a:rPr lang="tr-TR" sz="2400" dirty="0" err="1" smtClean="0"/>
              <a:t>Zeyne</a:t>
            </a:r>
            <a:r>
              <a:rPr lang="tr-TR" sz="2400" dirty="0" smtClean="0"/>
              <a:t> </a:t>
            </a:r>
            <a:r>
              <a:rPr lang="tr-TR" sz="2400" dirty="0" err="1" smtClean="0"/>
              <a:t>Aydoğan</a:t>
            </a:r>
            <a:endParaRPr lang="tr-TR" sz="2400" dirty="0" smtClean="0"/>
          </a:p>
          <a:p>
            <a:r>
              <a:rPr lang="tr-TR" sz="2400" dirty="0" smtClean="0"/>
              <a:t>Fatih </a:t>
            </a:r>
            <a:r>
              <a:rPr lang="tr-TR" sz="2400" dirty="0" err="1" smtClean="0"/>
              <a:t>Altun</a:t>
            </a:r>
            <a:endParaRPr lang="tr-TR" sz="2400" dirty="0" smtClean="0"/>
          </a:p>
          <a:p>
            <a:r>
              <a:rPr lang="tr-TR" sz="2400" dirty="0" smtClean="0"/>
              <a:t>Faruk Kanatsız</a:t>
            </a:r>
          </a:p>
          <a:p>
            <a:r>
              <a:rPr lang="tr-TR" sz="2400" dirty="0" smtClean="0"/>
              <a:t>Esmer </a:t>
            </a:r>
            <a:r>
              <a:rPr lang="tr-TR" sz="2400" dirty="0" err="1" smtClean="0"/>
              <a:t>Novruzlu</a:t>
            </a:r>
            <a:endParaRPr lang="tr-TR" sz="2400" dirty="0" smtClean="0"/>
          </a:p>
          <a:p>
            <a:r>
              <a:rPr lang="tr-TR" sz="2400" dirty="0" smtClean="0"/>
              <a:t>Sümeyye Kiraz</a:t>
            </a:r>
          </a:p>
          <a:p>
            <a:r>
              <a:rPr lang="tr-TR" sz="2400" dirty="0" err="1" smtClean="0"/>
              <a:t>Oğuzhan</a:t>
            </a:r>
            <a:r>
              <a:rPr lang="tr-TR" sz="2400" dirty="0" smtClean="0"/>
              <a:t> Ökten</a:t>
            </a:r>
          </a:p>
          <a:p>
            <a:r>
              <a:rPr lang="tr-TR" sz="2400" dirty="0" err="1" smtClean="0"/>
              <a:t>Nergiz</a:t>
            </a:r>
            <a:r>
              <a:rPr lang="tr-TR" sz="2400" dirty="0" smtClean="0"/>
              <a:t> Aydın</a:t>
            </a:r>
          </a:p>
          <a:p>
            <a:r>
              <a:rPr lang="tr-TR" sz="2400" dirty="0" smtClean="0"/>
              <a:t>Ezgi </a:t>
            </a:r>
            <a:r>
              <a:rPr lang="tr-TR" sz="2400" dirty="0" err="1" smtClean="0"/>
              <a:t>Yalçınkaya</a:t>
            </a:r>
            <a:endParaRPr lang="tr-TR" sz="2400" dirty="0" smtClean="0"/>
          </a:p>
          <a:p>
            <a:r>
              <a:rPr lang="tr-TR" sz="2400" dirty="0" smtClean="0"/>
              <a:t>Mehmet Fatih Doğan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763688" y="4653136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Danışman Öğretim Görevlisi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	Zeynep Seda Uyan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2296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91264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Grafik"/>
          <p:cNvGraphicFramePr/>
          <p:nvPr/>
        </p:nvGraphicFramePr>
        <p:xfrm>
          <a:off x="467544" y="332656"/>
          <a:ext cx="828092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8092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49694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23528" y="0"/>
          <a:ext cx="836327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260648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/>
            </a:r>
            <a:br>
              <a:rPr lang="tr-TR" sz="2000" dirty="0" smtClean="0"/>
            </a:br>
            <a:endParaRPr lang="tr-T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latin typeface="Constantia" pitchFamily="18" charset="0"/>
              </a:rPr>
              <a:t>Anketimizin son sorusu olarak öğrencilere,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onstantia" pitchFamily="18" charset="0"/>
              </a:rPr>
              <a:t>	“Sigarasız bir toplum için sizce ne gibi önlemler alınmalı veya neler yapılmalı?”</a:t>
            </a:r>
            <a:r>
              <a:rPr lang="tr-TR" sz="2800" dirty="0" smtClean="0">
                <a:solidFill>
                  <a:srgbClr val="FF0000"/>
                </a:solidFill>
                <a:latin typeface="Constantia" pitchFamily="18" charset="0"/>
              </a:rPr>
              <a:t> şeklinde bir soru yönelttik.Öğrencilerin bu soruya verdiği ilginç cevaplardan bazıları </a:t>
            </a:r>
            <a:r>
              <a:rPr lang="tr-TR" sz="2800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tr-TR" dirty="0" smtClean="0"/>
              <a:t>Sigaralar altından daha değerli olmalı</a:t>
            </a:r>
          </a:p>
          <a:p>
            <a:r>
              <a:rPr lang="tr-TR" dirty="0" smtClean="0"/>
              <a:t>Bence deniz kenarında sigara içilmesine izin verilsin. Çünkü deniz kenarı rüzgarlıdır. Rüzgar dumanı alıp götürür.</a:t>
            </a:r>
          </a:p>
          <a:p>
            <a:r>
              <a:rPr lang="tr-TR" dirty="0" smtClean="0"/>
              <a:t>Sigara içenlere bir yıl hapis cezası verilsin.</a:t>
            </a:r>
          </a:p>
          <a:p>
            <a:r>
              <a:rPr lang="tr-TR" dirty="0" smtClean="0"/>
              <a:t>Aslında evlere de yasak gelmeli ama nasıl </a:t>
            </a:r>
            <a:r>
              <a:rPr lang="tr-TR" dirty="0" err="1" smtClean="0"/>
              <a:t>olucak</a:t>
            </a:r>
            <a:r>
              <a:rPr lang="tr-TR" dirty="0" smtClean="0"/>
              <a:t> ben de bilmiyorum.</a:t>
            </a:r>
          </a:p>
          <a:p>
            <a:r>
              <a:rPr lang="tr-TR" dirty="0" smtClean="0"/>
              <a:t>Sigara satan kişiler asık suratlı olmalı.(Etki-Tepki Prensibi)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</a:t>
            </a:r>
            <a:r>
              <a:rPr lang="tr-TR" sz="7200" dirty="0" smtClean="0">
                <a:solidFill>
                  <a:srgbClr val="FF0000"/>
                </a:solidFill>
                <a:latin typeface="+mn-lt"/>
              </a:rPr>
              <a:t>Amaçlarımız</a:t>
            </a:r>
            <a:endParaRPr lang="tr-TR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437736"/>
          </a:xfrm>
        </p:spPr>
        <p:txBody>
          <a:bodyPr>
            <a:normAutofit lnSpcReduction="10000"/>
          </a:bodyPr>
          <a:lstStyle/>
          <a:p>
            <a:r>
              <a:rPr lang="tr-TR" sz="4000" dirty="0" smtClean="0"/>
              <a:t>Son zamanlarda yapılan araştırmalarda, sigara kullanım yaşının ilköğretim çağındaki çocuklara kadar düştüğü gözlenmiştir.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Sonuçlar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Yapılan anket çalışması çerçevesinde;</a:t>
            </a:r>
          </a:p>
          <a:p>
            <a:r>
              <a:rPr lang="tr-TR" dirty="0" smtClean="0"/>
              <a:t>Çocukların yaşları arttıkça sigara içme oranlarının da arttığı,</a:t>
            </a:r>
          </a:p>
          <a:p>
            <a:r>
              <a:rPr lang="tr-TR" dirty="0" smtClean="0"/>
              <a:t>Aile ve arkadaş çevrelerinde büyük oranda sigara içenlerin bulunduğu,</a:t>
            </a:r>
          </a:p>
          <a:p>
            <a:r>
              <a:rPr lang="tr-TR" dirty="0" smtClean="0"/>
              <a:t>Sigaranın zararlarının büyük oranda bilindiği,</a:t>
            </a:r>
          </a:p>
          <a:p>
            <a:r>
              <a:rPr lang="tr-TR" dirty="0" smtClean="0"/>
              <a:t>Ülkemizde uygulanan sigara yasağından birçoğunun haberdar </a:t>
            </a:r>
            <a:r>
              <a:rPr lang="tr-TR" smtClean="0"/>
              <a:t>olduğu görülmüştür.</a:t>
            </a:r>
            <a:endParaRPr lang="tr-T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468313" y="1628775"/>
            <a:ext cx="4246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3600" b="1" dirty="0">
                <a:solidFill>
                  <a:srgbClr val="FF0000"/>
                </a:solidFill>
                <a:latin typeface="Constantia" pitchFamily="18" charset="0"/>
              </a:rPr>
              <a:t>SİGARASIZ BİR </a:t>
            </a:r>
          </a:p>
          <a:p>
            <a:pPr marL="342900" indent="-342900">
              <a:spcBef>
                <a:spcPct val="20000"/>
              </a:spcBef>
            </a:pPr>
            <a:r>
              <a:rPr lang="tr-TR" sz="3600" b="1" dirty="0">
                <a:solidFill>
                  <a:srgbClr val="FF0000"/>
                </a:solidFill>
                <a:latin typeface="Constantia" pitchFamily="18" charset="0"/>
              </a:rPr>
              <a:t>DÜNYA </a:t>
            </a:r>
          </a:p>
          <a:p>
            <a:pPr marL="342900" indent="-342900">
              <a:spcBef>
                <a:spcPct val="20000"/>
              </a:spcBef>
            </a:pPr>
            <a:r>
              <a:rPr lang="tr-TR" sz="3600" b="1" dirty="0">
                <a:solidFill>
                  <a:srgbClr val="FF0000"/>
                </a:solidFill>
                <a:latin typeface="Constantia" pitchFamily="18" charset="0"/>
              </a:rPr>
              <a:t>DİLEĞİMİZLE,</a:t>
            </a: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rgbClr val="CC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43011" name="Picture 4" descr="lutf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454150"/>
            <a:ext cx="43926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nstantia" pitchFamily="18" charset="0"/>
              </a:rPr>
              <a:t>Dinlediğiniz için teşekkürler </a:t>
            </a:r>
            <a:r>
              <a:rPr lang="tr-TR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tr-TR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dirty="0" smtClean="0"/>
              <a:t>Bu nedenle projemizde;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4000" dirty="0" smtClean="0"/>
              <a:t>12-14 yaş aralığındaki öğrencilerin hayatlarında sigaranın yerinin öğrenilmesi,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dirty="0" smtClean="0"/>
              <a:t>Sigaranın zararları konusundaki bilgilerinin ölçülmesi ve</a:t>
            </a:r>
          </a:p>
          <a:p>
            <a:r>
              <a:rPr lang="tr-TR" sz="4000" dirty="0" smtClean="0"/>
              <a:t>Gerekli bilgilendirilmenin yapılması</a:t>
            </a:r>
          </a:p>
          <a:p>
            <a:pPr>
              <a:buNone/>
            </a:pPr>
            <a:r>
              <a:rPr lang="tr-TR" sz="4000" dirty="0" smtClean="0"/>
              <a:t>						amaçlanmıştır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Çalışmalarımız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Özel </a:t>
            </a:r>
            <a:r>
              <a:rPr lang="tr-TR" sz="3200" dirty="0" err="1" smtClean="0"/>
              <a:t>Seymen</a:t>
            </a:r>
            <a:r>
              <a:rPr lang="tr-TR" sz="3200" dirty="0" smtClean="0"/>
              <a:t> İlköğretim Okulundaki 6, 7 ve 8. sınıflarda öğrenim gören 165 öğrenci ile birlikte anket çalışmamızı gerçekleştirdik.</a:t>
            </a:r>
          </a:p>
          <a:p>
            <a:endParaRPr lang="tr-TR" sz="3200" dirty="0" smtClean="0"/>
          </a:p>
          <a:p>
            <a:r>
              <a:rPr lang="tr-TR" sz="3200" dirty="0" smtClean="0"/>
              <a:t>Ardından öğrencilere sigaranın zararları hakkında bir sunum yaptık.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tr-TR" sz="9600" dirty="0" smtClean="0">
                <a:solidFill>
                  <a:srgbClr val="FF0000"/>
                </a:solidFill>
                <a:latin typeface="+mn-lt"/>
              </a:rPr>
              <a:t>Anketimiz</a:t>
            </a:r>
            <a:endParaRPr lang="tr-TR" sz="9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nket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536</Words>
  <Application>Microsoft Office PowerPoint</Application>
  <PresentationFormat>Ekran Gösterisi (4:3)</PresentationFormat>
  <Paragraphs>125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44" baseType="lpstr">
      <vt:lpstr>Ofis Teması</vt:lpstr>
      <vt:lpstr>Akış</vt:lpstr>
      <vt:lpstr>KOCAELİ ÜNİVERSİTESİ TIP FAKÜLTESİ </vt:lpstr>
      <vt:lpstr>TÜTÜN ÜRÜNLERİ VE İNSAN SAĞLIĞI</vt:lpstr>
      <vt:lpstr>Grup Üyeleri </vt:lpstr>
      <vt:lpstr>           Amaçlarımız</vt:lpstr>
      <vt:lpstr>Slayt 5</vt:lpstr>
      <vt:lpstr>Slayt 6</vt:lpstr>
      <vt:lpstr>Çalışmalarımız</vt:lpstr>
      <vt:lpstr>Anketimiz</vt:lpstr>
      <vt:lpstr>Slayt 9</vt:lpstr>
      <vt:lpstr>Slayt 10</vt:lpstr>
      <vt:lpstr>Slayt 11</vt:lpstr>
      <vt:lpstr>Slayt 12</vt:lpstr>
      <vt:lpstr>   Sunumumuzdan Kesitler 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VÜCUDUNUZ KÜLLÜK OLMASIN!!!!!</vt:lpstr>
      <vt:lpstr>Elde ettiğimiz veriler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 </vt:lpstr>
      <vt:lpstr>Slayt 39</vt:lpstr>
      <vt:lpstr>Sonuçlar</vt:lpstr>
      <vt:lpstr>Slayt 41</vt:lpstr>
      <vt:lpstr>Dinlediğiniz için teşekkürler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A. Güray Durmaz</dc:creator>
  <cp:lastModifiedBy>toshiba</cp:lastModifiedBy>
  <cp:revision>37</cp:revision>
  <dcterms:created xsi:type="dcterms:W3CDTF">2012-01-05T12:14:34Z</dcterms:created>
  <dcterms:modified xsi:type="dcterms:W3CDTF">2012-01-19T10:00:55Z</dcterms:modified>
</cp:coreProperties>
</file>