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356" r:id="rId1"/>
  </p:sldMasterIdLst>
  <p:sldIdLst>
    <p:sldId id="256" r:id="rId2"/>
    <p:sldId id="257" r:id="rId3"/>
    <p:sldId id="281" r:id="rId4"/>
    <p:sldId id="282" r:id="rId5"/>
    <p:sldId id="283" r:id="rId6"/>
    <p:sldId id="291" r:id="rId7"/>
    <p:sldId id="259" r:id="rId8"/>
    <p:sldId id="258" r:id="rId9"/>
    <p:sldId id="276" r:id="rId10"/>
    <p:sldId id="298" r:id="rId11"/>
    <p:sldId id="262" r:id="rId12"/>
    <p:sldId id="264" r:id="rId13"/>
    <p:sldId id="265" r:id="rId14"/>
    <p:sldId id="266" r:id="rId15"/>
    <p:sldId id="267" r:id="rId16"/>
    <p:sldId id="268" r:id="rId17"/>
    <p:sldId id="269" r:id="rId18"/>
    <p:sldId id="297" r:id="rId19"/>
    <p:sldId id="270" r:id="rId20"/>
    <p:sldId id="285" r:id="rId21"/>
    <p:sldId id="286" r:id="rId22"/>
    <p:sldId id="287" r:id="rId23"/>
    <p:sldId id="289" r:id="rId24"/>
    <p:sldId id="290" r:id="rId25"/>
    <p:sldId id="273" r:id="rId26"/>
    <p:sldId id="274" r:id="rId27"/>
    <p:sldId id="293" r:id="rId28"/>
    <p:sldId id="294" r:id="rId29"/>
    <p:sldId id="295" r:id="rId30"/>
    <p:sldId id="299" r:id="rId31"/>
    <p:sldId id="296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17B7F"/>
    <a:srgbClr val="1F854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Office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Office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Office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Microsoft_Office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Vaxigrip</c:v>
                </c:pt>
                <c:pt idx="1">
                  <c:v>Fluarix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42</c:v>
                </c:pt>
                <c:pt idx="1">
                  <c:v>13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Kas Ağrısı Var</c:v>
                </c:pt>
                <c:pt idx="1">
                  <c:v>Kas Ağrısı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19</c:v>
                </c:pt>
                <c:pt idx="1">
                  <c:v>31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Kas Ağrısı Var</c:v>
                </c:pt>
                <c:pt idx="1">
                  <c:v>Kas Ağrısı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17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Kas Ağrısı Var</c:v>
                </c:pt>
                <c:pt idx="1">
                  <c:v>Kas Ağrısı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</c:v>
                </c:pt>
                <c:pt idx="1">
                  <c:v>14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Burun Tıkanıklığı Var</c:v>
                </c:pt>
                <c:pt idx="1">
                  <c:v>Burun Tıkanıklığı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43</c:v>
                </c:pt>
                <c:pt idx="1">
                  <c:v>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Buran Tıkanıklığı Var</c:v>
                </c:pt>
                <c:pt idx="1">
                  <c:v>Buran Tıkanıklığı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19</c:v>
                </c:pt>
                <c:pt idx="1">
                  <c:v>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087868566946731"/>
          <c:y val="0.23159603713282514"/>
          <c:w val="0.26651263423784538"/>
          <c:h val="0.59423048601834938"/>
        </c:manualLayout>
      </c:layout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Burun Tıkanıklığı Var</c:v>
                </c:pt>
                <c:pt idx="1">
                  <c:v>Burun Tıkanıklığı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</c:v>
                </c:pt>
                <c:pt idx="1">
                  <c:v>2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Baş Ağrısı Var</c:v>
                </c:pt>
                <c:pt idx="1">
                  <c:v>Baş Ağrısı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34</c:v>
                </c:pt>
                <c:pt idx="1">
                  <c:v>16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Baş Ağrısı Var</c:v>
                </c:pt>
                <c:pt idx="1">
                  <c:v>Baş Ağrısı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7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Baş Ağrısı Var</c:v>
                </c:pt>
                <c:pt idx="1">
                  <c:v>Baş Ağrısı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</c:v>
                </c:pt>
                <c:pt idx="1">
                  <c:v>9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Erkek</c:v>
                </c:pt>
                <c:pt idx="1">
                  <c:v>Kadın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46</c:v>
                </c:pt>
                <c:pt idx="1">
                  <c:v>64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00B050">
                  <a:lumMod val="60000"/>
                  <a:lumOff val="40000"/>
                </a:srgbClr>
              </a:solidFill>
            </c:spPr>
          </c:dPt>
          <c:cat>
            <c:strRef>
              <c:f>Sheet1!$A$2:$A$9</c:f>
              <c:strCache>
                <c:ptCount val="8"/>
                <c:pt idx="0">
                  <c:v>9-14</c:v>
                </c:pt>
                <c:pt idx="1">
                  <c:v>15-19</c:v>
                </c:pt>
                <c:pt idx="2">
                  <c:v>20-24</c:v>
                </c:pt>
                <c:pt idx="3">
                  <c:v>25-30</c:v>
                </c:pt>
                <c:pt idx="4">
                  <c:v>31-40</c:v>
                </c:pt>
                <c:pt idx="5">
                  <c:v>41-50</c:v>
                </c:pt>
                <c:pt idx="6">
                  <c:v>51-60</c:v>
                </c:pt>
                <c:pt idx="7">
                  <c:v>61+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35</c:v>
                </c:pt>
                <c:pt idx="2">
                  <c:v>33</c:v>
                </c:pt>
                <c:pt idx="3">
                  <c:v>12</c:v>
                </c:pt>
                <c:pt idx="4">
                  <c:v>8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</c:numCache>
            </c:numRef>
          </c:val>
        </c:ser>
        <c:overlap val="100"/>
        <c:axId val="65375616"/>
        <c:axId val="39531648"/>
      </c:barChart>
      <c:catAx>
        <c:axId val="65375616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chemeClr val="accent6"/>
                </a:solidFill>
              </a:defRPr>
            </a:pPr>
            <a:endParaRPr lang="tr-TR"/>
          </a:p>
        </c:txPr>
        <c:crossAx val="39531648"/>
        <c:crosses val="autoZero"/>
        <c:auto val="1"/>
        <c:lblAlgn val="ctr"/>
        <c:lblOffset val="100"/>
      </c:catAx>
      <c:valAx>
        <c:axId val="3953164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accent6"/>
                </a:solidFill>
              </a:defRPr>
            </a:pPr>
            <a:endParaRPr lang="tr-TR"/>
          </a:p>
        </c:txPr>
        <c:crossAx val="653756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7083391622640625E-2"/>
          <c:y val="1.9289663539834537E-2"/>
          <c:w val="0.60718126640420134"/>
          <c:h val="0.931250000000000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Sigara Kullanımı Var</c:v>
                </c:pt>
                <c:pt idx="1">
                  <c:v>Sigara Kullanımı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21</c:v>
                </c:pt>
                <c:pt idx="1">
                  <c:v>89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Alkol Kullanımı Var</c:v>
                </c:pt>
                <c:pt idx="1">
                  <c:v>Alkol Kullanımı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93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plotArea>
      <c:layout>
        <c:manualLayout>
          <c:layoutTarget val="inner"/>
          <c:xMode val="edge"/>
          <c:yMode val="edge"/>
          <c:x val="7.6707874752267674E-2"/>
          <c:y val="0.11989211166079586"/>
          <c:w val="0.90053479720891227"/>
          <c:h val="0.60047903174157313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Sheet1!$A$2:$A$14</c:f>
              <c:strCache>
                <c:ptCount val="13"/>
                <c:pt idx="0">
                  <c:v>Kocaeli</c:v>
                </c:pt>
                <c:pt idx="1">
                  <c:v>İstanbul</c:v>
                </c:pt>
                <c:pt idx="2">
                  <c:v>Sakarya</c:v>
                </c:pt>
                <c:pt idx="3">
                  <c:v>Yalova</c:v>
                </c:pt>
                <c:pt idx="4">
                  <c:v>Bursa</c:v>
                </c:pt>
                <c:pt idx="5">
                  <c:v>Van</c:v>
                </c:pt>
                <c:pt idx="6">
                  <c:v>Şırnak </c:v>
                </c:pt>
                <c:pt idx="7">
                  <c:v>Kars</c:v>
                </c:pt>
                <c:pt idx="8">
                  <c:v>Diyarbakır</c:v>
                </c:pt>
                <c:pt idx="9">
                  <c:v>Gümüşhane</c:v>
                </c:pt>
                <c:pt idx="10">
                  <c:v>Balıkesir</c:v>
                </c:pt>
                <c:pt idx="11">
                  <c:v>Aydın</c:v>
                </c:pt>
                <c:pt idx="12">
                  <c:v>Sivas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49</c:v>
                </c:pt>
                <c:pt idx="1">
                  <c:v>31</c:v>
                </c:pt>
                <c:pt idx="2">
                  <c:v>11</c:v>
                </c:pt>
                <c:pt idx="3">
                  <c:v>6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overlap val="100"/>
        <c:axId val="71315840"/>
        <c:axId val="71317376"/>
      </c:barChart>
      <c:catAx>
        <c:axId val="7131584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solidFill>
                  <a:schemeClr val="accent6"/>
                </a:solidFill>
              </a:defRPr>
            </a:pPr>
            <a:endParaRPr lang="tr-TR"/>
          </a:p>
        </c:txPr>
        <c:crossAx val="71317376"/>
        <c:crosses val="autoZero"/>
        <c:auto val="1"/>
        <c:lblAlgn val="ctr"/>
        <c:lblOffset val="100"/>
      </c:catAx>
      <c:valAx>
        <c:axId val="713173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accent6"/>
                </a:solidFill>
              </a:defRPr>
            </a:pPr>
            <a:endParaRPr lang="tr-TR"/>
          </a:p>
        </c:txPr>
        <c:crossAx val="71315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tr-T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Ateş var</c:v>
                </c:pt>
                <c:pt idx="1">
                  <c:v>Ateş Yok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</c:v>
                </c:pt>
                <c:pt idx="1">
                  <c:v>24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96503948011179363"/>
          <c:h val="0.9647261415398289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Ateşli</c:v>
                </c:pt>
                <c:pt idx="1">
                  <c:v>Ateşsiz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</c:v>
                </c:pt>
                <c:pt idx="1">
                  <c:v>16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tr-T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23854887083417273"/>
          <c:y val="5.5748917071134073E-2"/>
          <c:w val="0.76101648105693609"/>
          <c:h val="0.9016363968477633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Ateşli</c:v>
                </c:pt>
                <c:pt idx="1">
                  <c:v>Ateşsiz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360326444340066"/>
          <c:w val="0.23367497812773402"/>
          <c:h val="0.18655445957935396"/>
        </c:manualLayout>
      </c:layout>
      <c:txPr>
        <a:bodyPr/>
        <a:lstStyle/>
        <a:p>
          <a:pPr>
            <a:defRPr>
              <a:solidFill>
                <a:schemeClr val="accent6"/>
              </a:solidFill>
            </a:defRPr>
          </a:pPr>
          <a:endParaRPr lang="tr-TR"/>
        </a:p>
      </c:txPr>
    </c:legend>
    <c:plotVisOnly val="1"/>
  </c:chart>
  <c:txPr>
    <a:bodyPr/>
    <a:lstStyle/>
    <a:p>
      <a:pPr>
        <a:defRPr sz="1800"/>
      </a:pPr>
      <a:endParaRPr lang="tr-TR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0.40003</cdr:x>
      <cdr:y>0.5082</cdr:y>
    </cdr:from>
    <cdr:to>
      <cdr:x>0.55003</cdr:x>
      <cdr:y>0.7332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328" y="2592288"/>
          <a:ext cx="1107047" cy="11477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>
              <a:solidFill>
                <a:schemeClr val="accent6"/>
              </a:solidFill>
            </a:rPr>
            <a:t>%76</a:t>
          </a:r>
          <a:endParaRPr lang="tr-TR" sz="3000" dirty="0">
            <a:solidFill>
              <a:schemeClr val="accent6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0.42268</cdr:x>
      <cdr:y>0.3871</cdr:y>
    </cdr:from>
    <cdr:to>
      <cdr:x>0.55359</cdr:x>
      <cdr:y>0.59191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328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>
              <a:solidFill>
                <a:schemeClr val="accent6"/>
              </a:solidFill>
            </a:rPr>
            <a:t>%68</a:t>
          </a:r>
          <a:endParaRPr lang="tr-TR" sz="3000" dirty="0">
            <a:solidFill>
              <a:schemeClr val="accent6"/>
            </a:solidFill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0.13131</cdr:x>
      <cdr:y>0.2839</cdr:y>
    </cdr:from>
    <cdr:to>
      <cdr:x>0.25958</cdr:x>
      <cdr:y>0.4622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4559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%29</a:t>
          </a:r>
          <a:endParaRPr lang="tr-TR" sz="3000" dirty="0"/>
        </a:p>
      </cdr:txBody>
    </cdr:sp>
  </cdr:relSizeAnchor>
  <cdr:relSizeAnchor xmlns:cdr="http://schemas.openxmlformats.org/drawingml/2006/chartDrawing">
    <cdr:from>
      <cdr:x>0.37249</cdr:x>
      <cdr:y>0.41873</cdr:y>
    </cdr:from>
    <cdr:to>
      <cdr:x>0.50075</cdr:x>
      <cdr:y>0.59703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51720" y="1899592"/>
          <a:ext cx="706469" cy="808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%71</a:t>
          </a:r>
          <a:endParaRPr lang="tr-TR" sz="3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0.17879</cdr:x>
      <cdr:y>0.44297</cdr:y>
    </cdr:from>
    <cdr:to>
      <cdr:x>0.32879</cdr:x>
      <cdr:y>0.66797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5792" y="2176016"/>
          <a:ext cx="986459" cy="11052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%80</a:t>
          </a:r>
          <a:endParaRPr lang="tr-TR" sz="3000" dirty="0"/>
        </a:p>
      </cdr:txBody>
    </cdr:sp>
  </cdr:relSizeAnchor>
  <cdr:relSizeAnchor xmlns:cdr="http://schemas.openxmlformats.org/drawingml/2006/chartDrawing">
    <cdr:from>
      <cdr:x>0.33208</cdr:x>
      <cdr:y>0.25241</cdr:y>
    </cdr:from>
    <cdr:to>
      <cdr:x>0.48208</cdr:x>
      <cdr:y>0.47741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83904" y="1239912"/>
          <a:ext cx="986459" cy="11052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%20</a:t>
          </a:r>
          <a:endParaRPr lang="tr-TR" sz="3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0.19811</cdr:x>
      <cdr:y>0.46311</cdr:y>
    </cdr:from>
    <cdr:to>
      <cdr:x>0.34811</cdr:x>
      <cdr:y>0.68811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2088232"/>
          <a:ext cx="1144927" cy="1014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%93</a:t>
          </a:r>
          <a:endParaRPr lang="tr-TR" sz="3000" dirty="0"/>
        </a:p>
      </cdr:txBody>
    </cdr:sp>
  </cdr:relSizeAnchor>
  <cdr:relSizeAnchor xmlns:cdr="http://schemas.openxmlformats.org/drawingml/2006/chartDrawing">
    <cdr:from>
      <cdr:x>0.32075</cdr:x>
      <cdr:y>0.15969</cdr:y>
    </cdr:from>
    <cdr:to>
      <cdr:x>0.47075</cdr:x>
      <cdr:y>0.38469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448272" y="720080"/>
          <a:ext cx="1144927" cy="1014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</a:t>
          </a:r>
          <a:r>
            <a:rPr lang="tr-TR" sz="3000" dirty="0"/>
            <a:t>7</a:t>
          </a:r>
          <a:endParaRPr lang="tr-TR" sz="30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0.17308</cdr:x>
      <cdr:y>0.31732</cdr:y>
    </cdr:from>
    <cdr:to>
      <cdr:x>0.29518</cdr:x>
      <cdr:y>0.49563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6144" y="16273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%48</a:t>
          </a:r>
          <a:endParaRPr lang="tr-TR" sz="3000" dirty="0"/>
        </a:p>
      </cdr:txBody>
    </cdr:sp>
  </cdr:relSizeAnchor>
  <cdr:relSizeAnchor xmlns:cdr="http://schemas.openxmlformats.org/drawingml/2006/chartDrawing">
    <cdr:from>
      <cdr:x>0.49038</cdr:x>
      <cdr:y>0.31732</cdr:y>
    </cdr:from>
    <cdr:to>
      <cdr:x>0.61249</cdr:x>
      <cdr:y>0.49563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2408" y="16273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%52</a:t>
          </a:r>
          <a:endParaRPr lang="tr-TR" sz="30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0.15306</cdr:x>
      <cdr:y>0.34783</cdr:y>
    </cdr:from>
    <cdr:to>
      <cdr:x>0.28264</cdr:x>
      <cdr:y>0.53186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80120" y="1728192"/>
          <a:ext cx="914418" cy="9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>
              <a:solidFill>
                <a:schemeClr val="accent6"/>
              </a:solidFill>
            </a:rPr>
            <a:t>%67</a:t>
          </a:r>
          <a:endParaRPr lang="tr-TR" sz="3000" dirty="0">
            <a:solidFill>
              <a:schemeClr val="accent6"/>
            </a:solidFill>
          </a:endParaRPr>
        </a:p>
      </cdr:txBody>
    </cdr:sp>
  </cdr:relSizeAnchor>
  <cdr:relSizeAnchor xmlns:cdr="http://schemas.openxmlformats.org/drawingml/2006/chartDrawing">
    <cdr:from>
      <cdr:x>0.52041</cdr:x>
      <cdr:y>0.24638</cdr:y>
    </cdr:from>
    <cdr:to>
      <cdr:x>0.64999</cdr:x>
      <cdr:y>0.43041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2408" y="1224136"/>
          <a:ext cx="914418" cy="9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%33</a:t>
          </a:r>
          <a:endParaRPr lang="tr-TR" sz="30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0.69072</cdr:x>
      <cdr:y>0.41339</cdr:y>
    </cdr:from>
    <cdr:to>
      <cdr:x>0.82299</cdr:x>
      <cdr:y>0.60516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56384" y="1584176"/>
          <a:ext cx="661885" cy="7349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%69</a:t>
          </a:r>
          <a:endParaRPr lang="tr-TR" sz="3000" dirty="0"/>
        </a:p>
      </cdr:txBody>
    </cdr:sp>
  </cdr:relSizeAnchor>
  <cdr:relSizeAnchor xmlns:cdr="http://schemas.openxmlformats.org/drawingml/2006/chartDrawing">
    <cdr:from>
      <cdr:x>0.41731</cdr:x>
      <cdr:y>0.22548</cdr:y>
    </cdr:from>
    <cdr:to>
      <cdr:x>0.54958</cdr:x>
      <cdr:y>0.41724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88232" y="864096"/>
          <a:ext cx="661885" cy="7348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%31</a:t>
          </a:r>
          <a:endParaRPr lang="tr-TR" sz="30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0.13221</cdr:x>
      <cdr:y>0.38113</cdr:y>
    </cdr:from>
    <cdr:to>
      <cdr:x>0.26135</cdr:x>
      <cdr:y>0.56726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872208"/>
          <a:ext cx="914369" cy="9143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%62</a:t>
          </a:r>
          <a:endParaRPr lang="tr-TR" sz="3000" dirty="0"/>
        </a:p>
      </cdr:txBody>
    </cdr:sp>
  </cdr:relSizeAnchor>
  <cdr:relSizeAnchor xmlns:cdr="http://schemas.openxmlformats.org/drawingml/2006/chartDrawing">
    <cdr:from>
      <cdr:x>0.44748</cdr:x>
      <cdr:y>0.2492</cdr:y>
    </cdr:from>
    <cdr:to>
      <cdr:x>0.57662</cdr:x>
      <cdr:y>0.43534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68352" y="122413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%38</a:t>
          </a:r>
          <a:endParaRPr lang="tr-TR" sz="30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0.32105</cdr:x>
      <cdr:y>0.45442</cdr:y>
    </cdr:from>
    <cdr:to>
      <cdr:x>0.46163</cdr:x>
      <cdr:y>0.64056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88232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>
              <a:solidFill>
                <a:schemeClr val="accent6"/>
              </a:solidFill>
            </a:rPr>
            <a:t>%86</a:t>
          </a:r>
          <a:endParaRPr lang="tr-TR" sz="3000" dirty="0">
            <a:solidFill>
              <a:schemeClr val="accent6"/>
            </a:solidFill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0.36041</cdr:x>
      <cdr:y>0.1</cdr:y>
    </cdr:from>
    <cdr:to>
      <cdr:x>0.48369</cdr:x>
      <cdr:y>0.28084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0160" y="288032"/>
          <a:ext cx="492619" cy="520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2500" dirty="0" smtClean="0"/>
            <a:t>%7</a:t>
          </a:r>
          <a:endParaRPr lang="tr-TR" sz="2500" dirty="0"/>
        </a:p>
      </cdr:txBody>
    </cdr:sp>
  </cdr:relSizeAnchor>
  <cdr:relSizeAnchor xmlns:cdr="http://schemas.openxmlformats.org/drawingml/2006/chartDrawing">
    <cdr:from>
      <cdr:x>0.48655</cdr:x>
      <cdr:y>0.45</cdr:y>
    </cdr:from>
    <cdr:to>
      <cdr:x>0.60984</cdr:x>
      <cdr:y>0.63084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44216" y="1296144"/>
          <a:ext cx="492659" cy="520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tr-TR" sz="3000" dirty="0" smtClean="0"/>
            <a:t>%93</a:t>
          </a:r>
          <a:endParaRPr lang="tr-TR" sz="3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EA8287F-7E33-4C84-9117-FCF8C801B525}" type="datetimeFigureOut">
              <a:rPr lang="tr-TR" smtClean="0"/>
              <a:pPr/>
              <a:t>19.01.2012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8FEF18-6C7D-4374-AADF-A1DBB6637A1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5229200"/>
            <a:ext cx="80772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0000"/>
                </a:solidFill>
                <a:latin typeface="Bookman Old Style" pitchFamily="18" charset="0"/>
              </a:rPr>
              <a:t>Grup F4 -İncİ Kefalİ: </a:t>
            </a:r>
            <a:br>
              <a:rPr lang="tr-TR" sz="44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SertAÇ KIRNAZ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AZAD AYDEMİR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ABDÜL SAMET ÖZTÜRK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REYHAN YAVUZYİĞİT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HÜSEYİN ÇİFTLİK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DUYGU ÖZGÜL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GÖKHAN YÜKSEK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BENGİSU SANİSOĞLU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SELAHATTİN AYDEMİR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ISSA ALABIAT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OKAN YİĞİT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/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  <a:t>DanIşman Öğretİm üyesİ</a:t>
            </a:r>
            <a:br>
              <a:rPr lang="tr-TR" sz="2000" dirty="0" smtClean="0">
                <a:solidFill>
                  <a:srgbClr val="000000"/>
                </a:solidFill>
                <a:latin typeface="Bookman Old Style" pitchFamily="18" charset="0"/>
              </a:rPr>
            </a:br>
            <a:r>
              <a:rPr lang="tr-TR" sz="3300" dirty="0" smtClean="0">
                <a:solidFill>
                  <a:srgbClr val="000000"/>
                </a:solidFill>
                <a:latin typeface="Bookman Old Style" pitchFamily="18" charset="0"/>
              </a:rPr>
              <a:t>doç. Dr. Zekİ yumuk</a:t>
            </a:r>
            <a:endParaRPr lang="tr-TR" sz="3300" dirty="0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76672"/>
            <a:ext cx="8077200" cy="1499616"/>
          </a:xfrm>
        </p:spPr>
        <p:txBody>
          <a:bodyPr>
            <a:noAutofit/>
          </a:bodyPr>
          <a:lstStyle/>
          <a:p>
            <a:pPr algn="ctr"/>
            <a:r>
              <a:rPr lang="tr-TR" sz="5690" dirty="0" smtClean="0">
                <a:solidFill>
                  <a:srgbClr val="FFC000"/>
                </a:solidFill>
                <a:latin typeface="Calligraph421 BT" pitchFamily="66" charset="0"/>
              </a:rPr>
              <a:t>İnfluenza Aşısı 2011 – 2012</a:t>
            </a:r>
            <a:endParaRPr lang="tr-TR" sz="569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000" dirty="0" smtClean="0">
                <a:solidFill>
                  <a:srgbClr val="FFC000"/>
                </a:solidFill>
                <a:effectLst/>
                <a:latin typeface="Calligraph421 BT" pitchFamily="66" charset="0"/>
              </a:rPr>
              <a:t>Hastalara Ait BİLGİLER</a:t>
            </a:r>
            <a:endParaRPr lang="tr-TR" sz="6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ligraph421 B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71600" y="1484784"/>
          <a:ext cx="7380312" cy="510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2492896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%24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55776" y="692696"/>
            <a:ext cx="3811364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 Tercih edilen aşılar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699792" y="764704"/>
            <a:ext cx="378340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Cinsiyet Dağılımı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971600" y="1844824"/>
          <a:ext cx="70567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67744" y="3717032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%58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032" y="2996952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%42</a:t>
            </a:r>
            <a:endParaRPr lang="tr-TR" sz="3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691680" y="1412776"/>
          <a:ext cx="6096000" cy="47853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Asker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b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Kategori Müdürü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b="0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Avukat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Muhasebe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Bankacı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Öğrenci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66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Doktor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Öğretmen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Eczacı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Satın Alma Uzmanı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Emekli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6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Serbest Meslek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Ev Hanımı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14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Teknisyen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Halkla</a:t>
                      </a:r>
                      <a:r>
                        <a:rPr lang="tr-TR" b="1" baseline="0" dirty="0" smtClean="0">
                          <a:solidFill>
                            <a:schemeClr val="accent6"/>
                          </a:solidFill>
                        </a:rPr>
                        <a:t> İlişkiler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Tıbbi</a:t>
                      </a:r>
                      <a:r>
                        <a:rPr lang="tr-TR" b="1" baseline="0" dirty="0" smtClean="0">
                          <a:solidFill>
                            <a:schemeClr val="accent6"/>
                          </a:solidFill>
                        </a:rPr>
                        <a:t> Sekreter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İşletmeci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Turizmci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accent6"/>
                          </a:solidFill>
                        </a:rPr>
                        <a:t>İşçi</a:t>
                      </a:r>
                      <a:endParaRPr lang="tr-TR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691680" y="404664"/>
            <a:ext cx="568341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Populasyon Meslek Dağılımı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1475656" y="1412776"/>
          <a:ext cx="6288360" cy="433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79712" y="404664"/>
            <a:ext cx="494225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Populasyon Yaş Dağılımı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331640" y="1772816"/>
          <a:ext cx="6576392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23728" y="908720"/>
            <a:ext cx="451771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Sigara Kullanım Oranı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331640" y="2348880"/>
          <a:ext cx="7632848" cy="45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95736" y="908720"/>
            <a:ext cx="434939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Alkol Kullanım Oranı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755576" y="1412776"/>
          <a:ext cx="727280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7704" y="620688"/>
            <a:ext cx="5078057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Kişilerin Yaşadığı Şehirler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348880"/>
            <a:ext cx="8229600" cy="1143000"/>
          </a:xfrm>
        </p:spPr>
        <p:txBody>
          <a:bodyPr>
            <a:normAutofit/>
          </a:bodyPr>
          <a:lstStyle/>
          <a:p>
            <a:r>
              <a:rPr lang="tr-TR" sz="6000" dirty="0" smtClean="0">
                <a:solidFill>
                  <a:srgbClr val="FFC000"/>
                </a:solidFill>
                <a:latin typeface="Calligraph421 BT" pitchFamily="66" charset="0"/>
              </a:rPr>
              <a:t>Hastalığa Ait Belirtiler</a:t>
            </a:r>
            <a:endParaRPr lang="tr-TR" sz="60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30839" y="620688"/>
            <a:ext cx="138211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Ateş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827584" y="1729656"/>
          <a:ext cx="7488832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29600" cy="1540768"/>
          </a:xfrm>
        </p:spPr>
        <p:txBody>
          <a:bodyPr>
            <a:normAutofit fontScale="90000"/>
          </a:bodyPr>
          <a:lstStyle/>
          <a:p>
            <a:r>
              <a:rPr lang="tr-TR" sz="6000" dirty="0" smtClean="0">
                <a:solidFill>
                  <a:srgbClr val="FFC000"/>
                </a:solidFill>
                <a:latin typeface="Calligraph421 BT" pitchFamily="66" charset="0"/>
              </a:rPr>
              <a:t>ÇaLIŞMANIN AMACI</a:t>
            </a:r>
            <a:endParaRPr lang="tr-TR" sz="60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331698"/>
            <a:ext cx="7416824" cy="3049630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000000"/>
                </a:solidFill>
                <a:latin typeface="Bookman Old Style" pitchFamily="18" charset="0"/>
              </a:rPr>
              <a:t>İnfluenza solunum yollarını tutan bir virüs hastalığıdır. </a:t>
            </a:r>
            <a:r>
              <a:rPr lang="tr-TR" dirty="0" smtClean="0">
                <a:solidFill>
                  <a:srgbClr val="000000"/>
                </a:solidFill>
                <a:latin typeface="Bookman Old Style" pitchFamily="18" charset="0"/>
              </a:rPr>
              <a:t>İnfluenzadan </a:t>
            </a:r>
            <a:r>
              <a:rPr lang="tr-TR" dirty="0" smtClean="0">
                <a:solidFill>
                  <a:srgbClr val="000000"/>
                </a:solidFill>
                <a:latin typeface="Bookman Old Style" pitchFamily="18" charset="0"/>
              </a:rPr>
              <a:t>korunmak amacıyla çeşitli aşılar geliştirilmiştir. Aşıların yararlılığı konusu tartışılmaktadır. Bu çalışmanın amacı, prospektif olarak aşının yararının araştırılmasıdır.</a:t>
            </a:r>
            <a:endParaRPr lang="tr-TR" dirty="0">
              <a:solidFill>
                <a:srgbClr val="0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63888" y="548680"/>
            <a:ext cx="138211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Ateş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0" y="2636912"/>
          <a:ext cx="399593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/>
        </p:nvGraphicFramePr>
        <p:xfrm>
          <a:off x="4139952" y="2636912"/>
          <a:ext cx="5004048" cy="383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2060848"/>
            <a:ext cx="111120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Aşılı</a:t>
            </a:r>
            <a:endParaRPr lang="tr-TR" sz="3500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2060848"/>
            <a:ext cx="139653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Aşısız</a:t>
            </a:r>
            <a:endParaRPr lang="tr-TR" sz="35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15816" y="692696"/>
            <a:ext cx="281519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Kas Ağrısı</a:t>
            </a:r>
            <a:endParaRPr lang="tr-TR" sz="4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971600" y="1772816"/>
          <a:ext cx="7080448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59832" y="692696"/>
            <a:ext cx="281519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Kas Ağrısı</a:t>
            </a:r>
            <a:endParaRPr lang="tr-TR" sz="4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0" y="2492896"/>
          <a:ext cx="53640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35696" y="3573016"/>
            <a:ext cx="893193" cy="576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%29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4077072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%71</a:t>
            </a:r>
            <a:endParaRPr lang="tr-TR" sz="3000" dirty="0">
              <a:solidFill>
                <a:schemeClr val="accent6"/>
              </a:solidFill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5364088" y="2924944"/>
          <a:ext cx="37799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940152" y="3933056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%54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96336" y="3717032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%46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87624" y="2060848"/>
            <a:ext cx="111120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Aşılı</a:t>
            </a:r>
            <a:endParaRPr lang="tr-TR" sz="3500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88224" y="2060848"/>
            <a:ext cx="139653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Aşısız</a:t>
            </a:r>
            <a:endParaRPr lang="tr-TR" sz="35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65729" y="620688"/>
            <a:ext cx="448340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Burun Tıkanıklığı</a:t>
            </a:r>
            <a:endParaRPr lang="tr-TR" sz="4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259632" y="1556792"/>
          <a:ext cx="6504384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83768" y="2780928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%14</a:t>
            </a:r>
            <a:endParaRPr lang="tr-TR" sz="3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404664"/>
            <a:ext cx="448340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Burun Tıkanıklığı</a:t>
            </a:r>
            <a:endParaRPr lang="tr-TR" sz="4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0" y="2924944"/>
          <a:ext cx="536510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3429000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%21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4293096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%79</a:t>
            </a:r>
            <a:endParaRPr lang="tr-TR" sz="3000" dirty="0">
              <a:solidFill>
                <a:schemeClr val="accent6"/>
              </a:solidFill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5148064" y="2996952"/>
          <a:ext cx="3995936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87624" y="2060848"/>
            <a:ext cx="111120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Aşılı</a:t>
            </a:r>
            <a:endParaRPr lang="tr-TR" sz="3500" dirty="0">
              <a:solidFill>
                <a:schemeClr val="accent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24" y="2060848"/>
            <a:ext cx="139653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Aşısız</a:t>
            </a:r>
            <a:endParaRPr lang="tr-TR" sz="35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476672"/>
            <a:ext cx="278313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Baş Ağrısı</a:t>
            </a:r>
            <a:endParaRPr lang="tr-TR" sz="4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1043608" y="1916832"/>
          <a:ext cx="698477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67744" y="2996952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%32</a:t>
            </a:r>
            <a:endParaRPr lang="tr-TR" sz="3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59832" y="692696"/>
            <a:ext cx="278313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Baş Ağrısı</a:t>
            </a:r>
            <a:endParaRPr lang="tr-TR" sz="4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0" y="2321496"/>
          <a:ext cx="550810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5436096" y="2708920"/>
          <a:ext cx="3707904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56176" y="3717032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%35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80312" y="4365104"/>
            <a:ext cx="89319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%65</a:t>
            </a:r>
            <a:endParaRPr lang="tr-TR" sz="3000" dirty="0">
              <a:solidFill>
                <a:schemeClr val="accent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7624" y="2060848"/>
            <a:ext cx="111120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Aşılı</a:t>
            </a:r>
            <a:endParaRPr lang="tr-TR" sz="3500" dirty="0">
              <a:solidFill>
                <a:schemeClr val="accent6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88224" y="2060848"/>
            <a:ext cx="139653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500" dirty="0" smtClean="0">
                <a:solidFill>
                  <a:schemeClr val="accent6"/>
                </a:solidFill>
              </a:rPr>
              <a:t>Aşısız</a:t>
            </a:r>
            <a:endParaRPr lang="tr-TR" sz="35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6245" y="260648"/>
            <a:ext cx="591540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Ortalama İyileşme Sürelerinin</a:t>
            </a:r>
          </a:p>
          <a:p>
            <a:pPr algn="ctr"/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Aşılı/Aşısız Dağılımı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5616" y="2132856"/>
            <a:ext cx="64860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Aşılıların Ortalama İyileşme Süresi =</a:t>
            </a:r>
          </a:p>
          <a:p>
            <a:pPr algn="ctr"/>
            <a:r>
              <a:rPr lang="tr-TR" sz="3000" dirty="0" smtClean="0">
                <a:solidFill>
                  <a:srgbClr val="00B050"/>
                </a:solidFill>
              </a:rPr>
              <a:t>5.5 gün</a:t>
            </a:r>
            <a:endParaRPr lang="tr-TR" sz="30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15616" y="4005064"/>
            <a:ext cx="67297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>
                <a:solidFill>
                  <a:schemeClr val="accent6"/>
                </a:solidFill>
              </a:rPr>
              <a:t>Aşısızların Ortalama İyileşme Süresi =</a:t>
            </a:r>
          </a:p>
          <a:p>
            <a:pPr algn="ctr"/>
            <a:r>
              <a:rPr lang="tr-TR" sz="3000" dirty="0" smtClean="0">
                <a:solidFill>
                  <a:srgbClr val="00B050"/>
                </a:solidFill>
              </a:rPr>
              <a:t>4.6 gün</a:t>
            </a:r>
            <a:endParaRPr lang="tr-TR" sz="3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476672"/>
            <a:ext cx="613174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Grip Vakalarının</a:t>
            </a:r>
          </a:p>
          <a:p>
            <a:pPr algn="ctr"/>
            <a:r>
              <a:rPr lang="tr-TR" sz="3500" dirty="0" smtClean="0">
                <a:solidFill>
                  <a:srgbClr val="FFC000"/>
                </a:solidFill>
                <a:latin typeface="Calligraph421 BT" pitchFamily="66" charset="0"/>
              </a:rPr>
              <a:t>Tedavilerinde Kullanılan İlaçlar</a:t>
            </a:r>
            <a:endParaRPr lang="tr-TR" sz="3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3068960"/>
            <a:ext cx="6949338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500" b="1" dirty="0" smtClean="0">
                <a:solidFill>
                  <a:schemeClr val="accent6"/>
                </a:solidFill>
              </a:rPr>
              <a:t>Minoset: Ağrı Kesici</a:t>
            </a:r>
          </a:p>
          <a:p>
            <a:r>
              <a:rPr lang="tr-TR" sz="2500" b="1" dirty="0" smtClean="0">
                <a:solidFill>
                  <a:schemeClr val="accent6"/>
                </a:solidFill>
              </a:rPr>
              <a:t> </a:t>
            </a:r>
            <a:r>
              <a:rPr lang="tr-TR" sz="2500" b="1" dirty="0" smtClean="0">
                <a:solidFill>
                  <a:schemeClr val="accent6"/>
                </a:solidFill>
              </a:rPr>
              <a:t>Augmentin</a:t>
            </a:r>
            <a:r>
              <a:rPr lang="tr-TR" sz="2500" b="1" dirty="0" smtClean="0">
                <a:solidFill>
                  <a:schemeClr val="accent6"/>
                </a:solidFill>
              </a:rPr>
              <a:t>,</a:t>
            </a:r>
            <a:r>
              <a:rPr lang="tr-TR" sz="2500" dirty="0" smtClean="0">
                <a:solidFill>
                  <a:schemeClr val="accent6"/>
                </a:solidFill>
              </a:rPr>
              <a:t> </a:t>
            </a:r>
            <a:r>
              <a:rPr lang="tr-TR" sz="2500" b="1" dirty="0" smtClean="0">
                <a:solidFill>
                  <a:schemeClr val="accent6"/>
                </a:solidFill>
              </a:rPr>
              <a:t>Amoklavin: Antibiyotik</a:t>
            </a:r>
          </a:p>
          <a:p>
            <a:r>
              <a:rPr lang="tr-TR" sz="2500" b="1" dirty="0" smtClean="0">
                <a:solidFill>
                  <a:schemeClr val="accent6"/>
                </a:solidFill>
              </a:rPr>
              <a:t> </a:t>
            </a:r>
            <a:r>
              <a:rPr lang="tr-TR" sz="2500" b="1" dirty="0" smtClean="0">
                <a:solidFill>
                  <a:schemeClr val="accent6"/>
                </a:solidFill>
              </a:rPr>
              <a:t>Katarin, </a:t>
            </a:r>
            <a:r>
              <a:rPr lang="tr-TR" sz="2500" b="1" dirty="0" smtClean="0">
                <a:solidFill>
                  <a:schemeClr val="accent6"/>
                </a:solidFill>
              </a:rPr>
              <a:t>Tylolhot</a:t>
            </a:r>
            <a:r>
              <a:rPr lang="tr-TR" sz="2500" b="1" dirty="0" smtClean="0">
                <a:solidFill>
                  <a:schemeClr val="accent6"/>
                </a:solidFill>
              </a:rPr>
              <a:t>: Dekonjestan, Ağrı Kesici</a:t>
            </a:r>
            <a:endParaRPr lang="tr-TR" sz="2500" dirty="0" smtClean="0">
              <a:solidFill>
                <a:schemeClr val="accent6"/>
              </a:solidFill>
            </a:endParaRPr>
          </a:p>
          <a:p>
            <a:endParaRPr lang="tr-TR" sz="2500" dirty="0" smtClean="0">
              <a:solidFill>
                <a:schemeClr val="accent6"/>
              </a:solidFill>
            </a:endParaRPr>
          </a:p>
          <a:p>
            <a:r>
              <a:rPr lang="tr-TR" sz="2500" dirty="0" smtClean="0">
                <a:solidFill>
                  <a:schemeClr val="accent6"/>
                </a:solidFill>
              </a:rPr>
              <a:t>Forza, Novalgin, Metpamid, Sinecod, Kongest,</a:t>
            </a:r>
          </a:p>
          <a:p>
            <a:endParaRPr lang="tr-TR" sz="2500" dirty="0" smtClean="0">
              <a:solidFill>
                <a:schemeClr val="accent6"/>
              </a:solidFill>
            </a:endParaRPr>
          </a:p>
          <a:p>
            <a:r>
              <a:rPr lang="tr-TR" sz="2500" dirty="0" smtClean="0">
                <a:solidFill>
                  <a:schemeClr val="accent6"/>
                </a:solidFill>
              </a:rPr>
              <a:t>Plutab, Duccid, Aspirin, Therofin, A-ferin Sinüs</a:t>
            </a:r>
            <a:endParaRPr lang="tr-TR" sz="25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Aşılı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Aşısız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Toplam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Grip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24 (%48)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26(%52)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50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Ateş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8 (%31)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18 (%69)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26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Kas Ağrısı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7 (%37)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12 (%63)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19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Burun Tıkanıklığı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19 (%44)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24 (%56)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43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Baş Ağrısı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14 (%58)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10 (%42)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24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İşe Gidememe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 (%20)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4 (%80)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İşyerinde</a:t>
                      </a:r>
                      <a:r>
                        <a:rPr lang="tr-TR" baseline="0" dirty="0" smtClean="0"/>
                        <a:t> Grip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4 (%57)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3 (%43)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7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Ailede Grip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8 (%57)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6 (%43)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14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1’den fazla Grip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1 (%33)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2 (%67)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tr-TR" sz="6100" dirty="0" smtClean="0">
                <a:solidFill>
                  <a:srgbClr val="FFC000"/>
                </a:solidFill>
                <a:latin typeface="Calligraph421 BT" pitchFamily="66" charset="0"/>
              </a:rPr>
              <a:t>Grip (İnfluenza) Nedir ?</a:t>
            </a:r>
            <a:endParaRPr lang="tr-TR" sz="61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pic>
        <p:nvPicPr>
          <p:cNvPr id="4" name="Content Placeholder 3" descr="gri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477000" y="1340768"/>
            <a:ext cx="2667000" cy="2466975"/>
          </a:xfrm>
        </p:spPr>
      </p:pic>
      <p:sp>
        <p:nvSpPr>
          <p:cNvPr id="5" name="TextBox 4"/>
          <p:cNvSpPr txBox="1"/>
          <p:nvPr/>
        </p:nvSpPr>
        <p:spPr>
          <a:xfrm>
            <a:off x="1259632" y="1628800"/>
            <a:ext cx="48965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200" dirty="0" smtClean="0">
                <a:solidFill>
                  <a:srgbClr val="000000"/>
                </a:solidFill>
              </a:rPr>
              <a:t>Virusların neden olduğu bir hastalıktır.</a:t>
            </a:r>
          </a:p>
          <a:p>
            <a:pPr>
              <a:buFont typeface="Arial" pitchFamily="34" charset="0"/>
              <a:buChar char="•"/>
            </a:pPr>
            <a:r>
              <a:rPr lang="tr-TR" sz="2200" dirty="0" smtClean="0">
                <a:solidFill>
                  <a:srgbClr val="000000"/>
                </a:solidFill>
              </a:rPr>
              <a:t>Her yıl ülkemizde milyonlarca kişi bir veya birkaç defa grip hastalığına yakalanmaktadır.</a:t>
            </a:r>
          </a:p>
          <a:p>
            <a:pPr>
              <a:buFont typeface="Arial" pitchFamily="34" charset="0"/>
              <a:buChar char="•"/>
            </a:pPr>
            <a:r>
              <a:rPr lang="tr-TR" sz="2200" dirty="0" smtClean="0">
                <a:solidFill>
                  <a:srgbClr val="000000"/>
                </a:solidFill>
              </a:rPr>
              <a:t>Grip olan kişide ateş, halsizlik, kas ağrısı gibi diğer infeksiyon hastalıklarında görülen belirtiler olabilir.</a:t>
            </a:r>
          </a:p>
          <a:p>
            <a:pPr>
              <a:buFont typeface="Arial" pitchFamily="34" charset="0"/>
              <a:buChar char="•"/>
            </a:pPr>
            <a:r>
              <a:rPr lang="tr-TR" sz="2200" dirty="0" smtClean="0">
                <a:solidFill>
                  <a:srgbClr val="000000"/>
                </a:solidFill>
              </a:rPr>
              <a:t>Grip olan kişide altta yatan başka bir hastalık yok ise (diyabet, kanser gibi) ortalama bir hafta içerisinde iyileşme şansı çok yüksektir. </a:t>
            </a:r>
          </a:p>
          <a:p>
            <a:pPr>
              <a:buFont typeface="Arial" pitchFamily="34" charset="0"/>
              <a:buChar char="•"/>
            </a:pPr>
            <a:r>
              <a:rPr lang="tr-TR" sz="2200" dirty="0" smtClean="0">
                <a:solidFill>
                  <a:srgbClr val="000000"/>
                </a:solidFill>
              </a:rPr>
              <a:t>Grip olan kişi, hastalığı süresince işe gidemeyebilir.</a:t>
            </a:r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2636912"/>
            <a:ext cx="8269315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500" dirty="0" smtClean="0">
                <a:solidFill>
                  <a:srgbClr val="FFC000"/>
                </a:solidFill>
                <a:latin typeface="Calligraph421 BT" pitchFamily="66" charset="0"/>
              </a:rPr>
              <a:t>Dinlediğiniz İçin Teşekkür Ederiz</a:t>
            </a:r>
            <a:endParaRPr lang="tr-TR" sz="4500" dirty="0">
              <a:solidFill>
                <a:srgbClr val="FFC000"/>
              </a:solidFill>
              <a:latin typeface="Calligraph421 BT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C000"/>
                </a:solidFill>
                <a:latin typeface="Calligraph421 BT" pitchFamily="66" charset="0"/>
              </a:rPr>
              <a:t>Grip-Soğuk Algınlığı Fark belirti</a:t>
            </a:r>
            <a:br>
              <a:rPr lang="tr-TR" dirty="0" smtClean="0">
                <a:solidFill>
                  <a:srgbClr val="FFC000"/>
                </a:solidFill>
                <a:latin typeface="Calligraph421 BT" pitchFamily="66" charset="0"/>
              </a:rPr>
            </a:br>
            <a:endParaRPr lang="tr-TR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40768"/>
            <a:ext cx="89050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chemeClr val="accent6"/>
                </a:solidFill>
              </a:rPr>
              <a:t>Soğuk algınlığı çeşitli virüslerin yol açtığı,üst solunum yollarında bazı belirtilere yol </a:t>
            </a:r>
          </a:p>
          <a:p>
            <a:r>
              <a:rPr lang="tr-TR" dirty="0" smtClean="0">
                <a:solidFill>
                  <a:schemeClr val="accent6"/>
                </a:solidFill>
              </a:rPr>
              <a:t>açan hafif seyirli bir hastalıktır.</a:t>
            </a:r>
          </a:p>
          <a:p>
            <a:endParaRPr lang="tr-TR" dirty="0" smtClean="0">
              <a:solidFill>
                <a:schemeClr val="accent6"/>
              </a:solidFill>
            </a:endParaRPr>
          </a:p>
          <a:p>
            <a:r>
              <a:rPr lang="tr-TR" dirty="0" smtClean="0">
                <a:solidFill>
                  <a:schemeClr val="accent6"/>
                </a:solidFill>
              </a:rPr>
              <a:t> Grip ve soğuk algınlığı bulaşma şekilleri ve belirtiler yönünden benzerlik gösterirler.</a:t>
            </a:r>
          </a:p>
          <a:p>
            <a:r>
              <a:rPr lang="tr-TR" dirty="0" smtClean="0">
                <a:solidFill>
                  <a:schemeClr val="accent6"/>
                </a:solidFill>
              </a:rPr>
              <a:t>Ancak gripte  baş ağrısı, kas ağrıları ve ateş daha ön plandadır.</a:t>
            </a:r>
            <a:endParaRPr lang="tr-TR" dirty="0">
              <a:solidFill>
                <a:schemeClr val="accent6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03648" y="2852936"/>
          <a:ext cx="60960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Soğuk</a:t>
                      </a:r>
                      <a:r>
                        <a:rPr lang="tr-TR" baseline="0" dirty="0" smtClean="0"/>
                        <a:t> Algınlığı Belirtiler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Grip</a:t>
                      </a:r>
                      <a:r>
                        <a:rPr lang="tr-TR" baseline="0" dirty="0" smtClean="0"/>
                        <a:t> Belirtiler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Düşük ateş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Yüksek ateş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Nadir baş ağısı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Baş ağrısı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Nadir kas-eklem ağrısı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Kas</a:t>
                      </a:r>
                      <a:r>
                        <a:rPr lang="tr-TR" baseline="0" dirty="0" smtClean="0">
                          <a:solidFill>
                            <a:schemeClr val="accent6"/>
                          </a:solidFill>
                        </a:rPr>
                        <a:t> –eklem ağrısı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Hafif</a:t>
                      </a:r>
                      <a:r>
                        <a:rPr lang="tr-TR" baseline="0" dirty="0" smtClean="0">
                          <a:solidFill>
                            <a:schemeClr val="accent6"/>
                          </a:solidFill>
                        </a:rPr>
                        <a:t> ö</a:t>
                      </a:r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ksürük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Orta</a:t>
                      </a:r>
                      <a:r>
                        <a:rPr lang="tr-TR" baseline="0" dirty="0" smtClean="0">
                          <a:solidFill>
                            <a:schemeClr val="accent6"/>
                          </a:solidFill>
                        </a:rPr>
                        <a:t> şidette </a:t>
                      </a:r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öksürük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Hafif hapşırma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Hapşırma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Sıklıkla</a:t>
                      </a:r>
                      <a:r>
                        <a:rPr lang="tr-TR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burun akıntısı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Hafif</a:t>
                      </a:r>
                      <a:r>
                        <a:rPr lang="tr-TR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burun akıntısı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Şiddetli</a:t>
                      </a:r>
                      <a:r>
                        <a:rPr lang="tr-TR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tr-TR" dirty="0" smtClean="0">
                          <a:solidFill>
                            <a:schemeClr val="accent6"/>
                          </a:solidFill>
                        </a:rPr>
                        <a:t>bitkinlik</a:t>
                      </a:r>
                      <a:endParaRPr lang="tr-TR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sz="6161" dirty="0" smtClean="0">
                <a:solidFill>
                  <a:srgbClr val="FFC000"/>
                </a:solidFill>
                <a:latin typeface="Calligraph421 BT" pitchFamily="66" charset="0"/>
              </a:rPr>
              <a:t>Kimler Risk Altındadır ?</a:t>
            </a:r>
            <a:endParaRPr lang="tr-TR" sz="6161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709160"/>
          </a:xfrm>
        </p:spPr>
        <p:txBody>
          <a:bodyPr/>
          <a:lstStyle/>
          <a:p>
            <a:r>
              <a:rPr lang="tr-TR" dirty="0" smtClean="0">
                <a:solidFill>
                  <a:srgbClr val="000000"/>
                </a:solidFill>
              </a:rPr>
              <a:t>Büyük olasılıkla herkes hayatı boyunca defalarca grip hastalığına yakalanmıştır</a:t>
            </a:r>
          </a:p>
          <a:p>
            <a:pPr>
              <a:buNone/>
            </a:pPr>
            <a:endParaRPr lang="tr-TR" dirty="0" smtClean="0">
              <a:solidFill>
                <a:srgbClr val="000000"/>
              </a:solidFill>
            </a:endParaRPr>
          </a:p>
          <a:p>
            <a:r>
              <a:rPr lang="tr-TR" dirty="0" smtClean="0">
                <a:solidFill>
                  <a:srgbClr val="000000"/>
                </a:solidFill>
              </a:rPr>
              <a:t>Yaşlılar veya diyabet gibi bağışıklık sistemini etkileyen bir hastalığı olanlarda hastalığın ölümle sonuçlanma ihtimali artmaktadır.</a:t>
            </a:r>
            <a:endParaRPr lang="tr-T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r>
              <a:rPr lang="tr-TR" sz="6161" dirty="0" smtClean="0">
                <a:solidFill>
                  <a:srgbClr val="FFC000"/>
                </a:solidFill>
                <a:latin typeface="Calligraph421 BT" pitchFamily="66" charset="0"/>
              </a:rPr>
              <a:t>Tarihte Grip Salgınları</a:t>
            </a:r>
            <a:endParaRPr lang="tr-TR" sz="6161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11560" y="1340768"/>
          <a:ext cx="7560840" cy="5301206"/>
        </p:xfrm>
        <a:graphic>
          <a:graphicData uri="http://schemas.openxmlformats.org/drawingml/2006/table">
            <a:tbl>
              <a:tblPr/>
              <a:tblGrid>
                <a:gridCol w="1255275"/>
                <a:gridCol w="1313660"/>
                <a:gridCol w="2189433"/>
                <a:gridCol w="1663968"/>
                <a:gridCol w="1138504"/>
              </a:tblGrid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"/>
                          <a:ea typeface="Times New Roman"/>
                          <a:cs typeface="Times New Roman"/>
                        </a:rPr>
                        <a:t>  Yıl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"/>
                          <a:ea typeface="Times New Roman"/>
                          <a:cs typeface="Times New Roman"/>
                        </a:rPr>
                        <a:t>Epidemik Özelliği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latin typeface="Arial"/>
                          <a:ea typeface="Times New Roman"/>
                          <a:cs typeface="Times New Roman"/>
                        </a:rPr>
                        <a:t>  Etkilediği Bölgeler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000" b="1">
                          <a:latin typeface="Arial"/>
                          <a:ea typeface="Times New Roman"/>
                          <a:cs typeface="Times New Roman"/>
                        </a:rPr>
                        <a:t>Ortaya Çıktığı dönem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B5B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latin typeface="Arial"/>
                          <a:ea typeface="Times New Roman"/>
                          <a:cs typeface="Times New Roman"/>
                        </a:rPr>
                        <a:t>  Kaynağı</a:t>
                      </a:r>
                      <a:endParaRPr lang="tr-T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5B5B5"/>
                    </a:solidFill>
                  </a:tcPr>
                </a:tc>
              </a:tr>
              <a:tr h="2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1510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 Afrika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Bilinmiyor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Afrika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1580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 Afrika, Kuzey Amerika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Yaz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Asya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1729-1733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 Kuzey-Güney Amerika, Rusya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Bahar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Rusya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1781-1782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 Çin, Hindistan, Kuzey Amerika, Rusya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Sonbahar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Rusya, Çin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1799-1802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 Çin, Brezilya, Rusya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Sonbahar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Rusya, Çin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1830-1833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 Kuzey Amerika, Rusya, Hindistan, Çin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Kış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Çin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1847-1848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 Rusya, Kuzey Amerika(?)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Bahar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Asya, Rusya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1889-1891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Bütün Ülkeler Etkilendi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Bahar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Rusya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5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1900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Avrupa,Kuzey-Güney Amerika, Avustralya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Bilinmiyor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Bilinmiyor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1918-1920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Bütün Ülkeler Etkilendi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Bahar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ABD,Çin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1957-1958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Bütün Ülkeler Etkilendi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Kış/Bahar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Çin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1968-1969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Bütün Ülkeler Etkilendi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Yaz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Çin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497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1977-1978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+++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Bütün Ülkeler Etkilendi</a:t>
                      </a:r>
                      <a:endParaRPr lang="tr-TR" sz="110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Yaz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dirty="0">
                          <a:solidFill>
                            <a:schemeClr val="accent4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Çin, Rusya</a:t>
                      </a:r>
                      <a:endParaRPr lang="tr-TR" sz="11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90" marR="9390" marT="9390" marB="939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95536" y="3789040"/>
          <a:ext cx="7920880" cy="1800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3948"/>
                <a:gridCol w="3616932"/>
              </a:tblGrid>
              <a:tr h="600067">
                <a:tc>
                  <a:txBody>
                    <a:bodyPr/>
                    <a:lstStyle/>
                    <a:p>
                      <a:r>
                        <a:rPr lang="tr-TR" dirty="0" smtClean="0"/>
                        <a:t>Türkiye’de uygulama sonucu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Vaxi grip ile azalmalar</a:t>
                      </a:r>
                      <a:endParaRPr lang="tr-TR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    İşe gelmeme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% 43 azalma</a:t>
                      </a:r>
                      <a:endParaRPr lang="tr-TR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tr-TR" dirty="0" smtClean="0"/>
                        <a:t>   İş yeri hekimine başvurma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% 44 azalma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23528" y="5949280"/>
            <a:ext cx="8316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600" dirty="0" smtClean="0">
                <a:solidFill>
                  <a:schemeClr val="accent6"/>
                </a:solidFill>
              </a:rPr>
              <a:t>Türk Mikrobiyoloji Cemiyeti bünesinde İnfluenza Çalışma Grubu bu süreci izlemiştir</a:t>
            </a:r>
          </a:p>
          <a:p>
            <a:r>
              <a:rPr lang="tr-TR" sz="1600" dirty="0" smtClean="0">
                <a:solidFill>
                  <a:schemeClr val="accent6"/>
                </a:solidFill>
              </a:rPr>
              <a:t>İlk aktivite olarak 2008-2009 ‘’Grip Bilgi Kampanyası’’ yapılmıştır.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548680"/>
          <a:ext cx="7992888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4826"/>
                <a:gridCol w="4298062"/>
              </a:tblGrid>
              <a:tr h="684076">
                <a:tc>
                  <a:txBody>
                    <a:bodyPr/>
                    <a:lstStyle/>
                    <a:p>
                      <a:r>
                        <a:rPr lang="tr-TR" dirty="0" smtClean="0"/>
                        <a:t>Türkiyede</a:t>
                      </a:r>
                      <a:r>
                        <a:rPr lang="tr-TR" baseline="0" dirty="0" smtClean="0"/>
                        <a:t> uygulama sonucu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       Grip etkisi</a:t>
                      </a:r>
                      <a:endParaRPr lang="tr-TR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tr-TR" dirty="0" smtClean="0"/>
                        <a:t>İşe  gelinmeyen günler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% 31 ‘ inden</a:t>
                      </a:r>
                      <a:endParaRPr lang="tr-TR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tr-TR" dirty="0" smtClean="0"/>
                        <a:t>Tüm</a:t>
                      </a:r>
                      <a:r>
                        <a:rPr lang="tr-TR" baseline="0" dirty="0" smtClean="0"/>
                        <a:t> yıl boyunca devamsızlık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% 10 – 12 ‘sinden sorumlu</a:t>
                      </a:r>
                      <a:endParaRPr lang="tr-TR" dirty="0"/>
                    </a:p>
                  </a:txBody>
                  <a:tcPr/>
                </a:tc>
              </a:tr>
              <a:tr h="684076">
                <a:tc>
                  <a:txBody>
                    <a:bodyPr/>
                    <a:lstStyle/>
                    <a:p>
                      <a:r>
                        <a:rPr lang="tr-TR" dirty="0" smtClean="0"/>
                        <a:t>İş gücü kaybı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         30 ile 135 gün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412776"/>
            <a:ext cx="8077200" cy="1499616"/>
          </a:xfrm>
        </p:spPr>
        <p:txBody>
          <a:bodyPr>
            <a:noAutofit/>
          </a:bodyPr>
          <a:lstStyle/>
          <a:p>
            <a:pPr algn="ctr"/>
            <a:r>
              <a:rPr lang="tr-TR" sz="5000" dirty="0" smtClean="0">
                <a:solidFill>
                  <a:srgbClr val="FFC000"/>
                </a:solidFill>
                <a:latin typeface="Calligraph421 BT" pitchFamily="66" charset="0"/>
              </a:rPr>
              <a:t>Hasta gruplarının oluşturulması</a:t>
            </a:r>
            <a:endParaRPr lang="tr-TR" sz="50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251520" y="2420888"/>
            <a:ext cx="8229600" cy="2736304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tr-T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fornian FB" pitchFamily="18" charset="0"/>
              </a:rPr>
              <a:t>Her birimiz 5 aşılı (çalışma), 5 aşısız (kontrol)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tr-TR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fornian FB" pitchFamily="18" charset="0"/>
              </a:rPr>
              <a:t>Haftalık takip yapıldı</a:t>
            </a:r>
            <a:endParaRPr kumimoji="0" lang="tr-TR" sz="35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3068960"/>
            <a:ext cx="8077200" cy="1673352"/>
          </a:xfrm>
        </p:spPr>
        <p:txBody>
          <a:bodyPr>
            <a:normAutofit/>
          </a:bodyPr>
          <a:lstStyle/>
          <a:p>
            <a:r>
              <a:rPr lang="tr-TR" dirty="0" smtClean="0"/>
              <a:t>								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84784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tr-TR" sz="5000" dirty="0" smtClean="0">
                <a:solidFill>
                  <a:srgbClr val="FFC000"/>
                </a:solidFill>
                <a:latin typeface="Calligraph421 BT" pitchFamily="66" charset="0"/>
              </a:rPr>
              <a:t>Hasta popülasyonu</a:t>
            </a:r>
            <a:endParaRPr lang="tr-TR" sz="50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395536" y="3140968"/>
            <a:ext cx="8229600" cy="1905075"/>
          </a:xfrm>
          <a:prstGeom prst="rect">
            <a:avLst/>
          </a:prstGeom>
        </p:spPr>
        <p:txBody>
          <a:bodyPr vert="horz" lIns="118872" tIns="0" rIns="45720" bIns="0" rtlCol="0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fornian FB" pitchFamily="18" charset="0"/>
                <a:cs typeface="Arial" pitchFamily="34" charset="0"/>
              </a:rPr>
              <a:t>Aşılı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r>
              <a:rPr kumimoji="0" lang="tr-TR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fornian FB" pitchFamily="18" charset="0"/>
                <a:cs typeface="Arial" pitchFamily="34" charset="0"/>
              </a:rPr>
              <a:t>Aşısız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tabLst/>
              <a:defRPr/>
            </a:pPr>
            <a:endParaRPr kumimoji="0" lang="tr-TR" sz="40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Californian FB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0"/>
            <a:ext cx="8077200" cy="1499616"/>
          </a:xfrm>
        </p:spPr>
        <p:txBody>
          <a:bodyPr>
            <a:normAutofit/>
          </a:bodyPr>
          <a:lstStyle/>
          <a:p>
            <a:pPr algn="ctr"/>
            <a:r>
              <a:rPr lang="tr-TR" sz="5000" dirty="0" smtClean="0">
                <a:solidFill>
                  <a:srgbClr val="FFC000"/>
                </a:solidFill>
                <a:latin typeface="Calligraph421 BT" pitchFamily="66" charset="0"/>
              </a:rPr>
              <a:t>Çalışma formu</a:t>
            </a:r>
            <a:endParaRPr lang="tr-TR" sz="5000" dirty="0">
              <a:solidFill>
                <a:srgbClr val="FFC000"/>
              </a:solidFill>
              <a:latin typeface="Calligraph421 BT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3608" y="2420888"/>
          <a:ext cx="6376238" cy="2138539"/>
        </p:xfrm>
        <a:graphic>
          <a:graphicData uri="http://schemas.openxmlformats.org/drawingml/2006/table">
            <a:tbl>
              <a:tblPr/>
              <a:tblGrid>
                <a:gridCol w="1648064"/>
                <a:gridCol w="1576058"/>
                <a:gridCol w="1576058"/>
                <a:gridCol w="1576058"/>
              </a:tblGrid>
              <a:tr h="21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Adı ve Soyadı:</a:t>
                      </a: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Meslek: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Yaş:</a:t>
                      </a: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Cinsiyet: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Yaşadığı yer: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Sigara, Alkol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Evde yaşadığı kişi sayısı:</a:t>
                      </a: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Birlikte çalıştığı kişi saysı: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Yılda geçirdiği grip sayısı: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Önceki yıllarda aşılanma: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54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138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Altta yatan hastalık: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6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Son ay kullandığı ilaçlar: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43608" y="4653136"/>
          <a:ext cx="6343764" cy="1803645"/>
        </p:xfrm>
        <a:graphic>
          <a:graphicData uri="http://schemas.openxmlformats.org/drawingml/2006/table">
            <a:tbl>
              <a:tblPr/>
              <a:tblGrid>
                <a:gridCol w="1585941"/>
                <a:gridCol w="1585941"/>
                <a:gridCol w="1585941"/>
                <a:gridCol w="1585941"/>
              </a:tblGrid>
              <a:tr h="200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Grip tarihi:</a:t>
                      </a: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0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405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0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 dirty="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Şikayetleri: </a:t>
                      </a:r>
                      <a:endParaRPr lang="tr-TR" sz="12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Ateş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Halsizlik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Burun tıkanıklığı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Kas ağrısı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İshal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Baş ağrısı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05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İş ve aile: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İşe gidememe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İş yerinde grip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Ailede grip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05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0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İlaçlar: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0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0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000" b="1">
                          <a:solidFill>
                            <a:schemeClr val="accent6"/>
                          </a:solidFill>
                          <a:latin typeface="Cambria"/>
                          <a:ea typeface="MS Mincho"/>
                          <a:cs typeface="Times New Roman"/>
                        </a:rPr>
                        <a:t>İyileşme süresi:</a:t>
                      </a:r>
                      <a:endParaRPr lang="tr-TR" sz="120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000" dirty="0">
                        <a:solidFill>
                          <a:schemeClr val="accent6"/>
                        </a:solidFill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971600" y="1336992"/>
            <a:ext cx="64807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No: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Aşılanma tarihi:				Aşının Adı: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GENEL BİLGİ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1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TAKİP ÇİZELGESİ</a:t>
            </a:r>
            <a:endParaRPr kumimoji="0" lang="tr-TR" sz="9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200" b="0" i="0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Cambria" pitchFamily="18" charset="0"/>
                <a:ea typeface="MS Mincho" pitchFamily="49" charset="-128"/>
                <a:cs typeface="Times New Roman" pitchFamily="18" charset="0"/>
              </a:rPr>
              <a:t>1</a:t>
            </a: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accent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30">
      <a:dk1>
        <a:srgbClr val="C30000"/>
      </a:dk1>
      <a:lt1>
        <a:srgbClr val="C30000"/>
      </a:lt1>
      <a:dk2>
        <a:srgbClr val="C30000"/>
      </a:dk2>
      <a:lt2>
        <a:srgbClr val="C30000"/>
      </a:lt2>
      <a:accent1>
        <a:srgbClr val="0070C0"/>
      </a:accent1>
      <a:accent2>
        <a:srgbClr val="00B050"/>
      </a:accent2>
      <a:accent3>
        <a:srgbClr val="080808"/>
      </a:accent3>
      <a:accent4>
        <a:srgbClr val="080808"/>
      </a:accent4>
      <a:accent5>
        <a:srgbClr val="080808"/>
      </a:accent5>
      <a:accent6>
        <a:srgbClr val="080808"/>
      </a:accent6>
      <a:hlink>
        <a:srgbClr val="080808"/>
      </a:hlink>
      <a:folHlink>
        <a:srgbClr val="08080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727</TotalTime>
  <Words>875</Words>
  <Application>Microsoft Office PowerPoint</Application>
  <PresentationFormat>On-screen Show (4:3)</PresentationFormat>
  <Paragraphs>311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Apex</vt:lpstr>
      <vt:lpstr>Grup F4 -İncİ Kefalİ:  SertAÇ KIRNAZ AZAD AYDEMİR ABDÜL SAMET ÖZTÜRK REYHAN YAVUZYİĞİT HÜSEYİN ÇİFTLİK DUYGU ÖZGÜL GÖKHAN YÜKSEK BENGİSU SANİSOĞLU SELAHATTİN AYDEMİR ISSA ALABIAT OKAN YİĞİT  DanIşman Öğretİm üyesİ doç. Dr. Zekİ yumuk</vt:lpstr>
      <vt:lpstr>ÇaLIŞMANIN AMACI</vt:lpstr>
      <vt:lpstr>Grip (İnfluenza) Nedir ?</vt:lpstr>
      <vt:lpstr>Kimler Risk Altındadır ?</vt:lpstr>
      <vt:lpstr>Tarihte Grip Salgınları</vt:lpstr>
      <vt:lpstr>Slide 6</vt:lpstr>
      <vt:lpstr>Slide 7</vt:lpstr>
      <vt:lpstr>        </vt:lpstr>
      <vt:lpstr>Slide 9</vt:lpstr>
      <vt:lpstr>Hastalara Ait BİLGİLER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Hastalığa Ait Belirtiler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Grip-Soğuk Algınlığı Fark belirti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 F4 İnci Kefali  adına</dc:title>
  <dc:creator>Toshiba</dc:creator>
  <cp:lastModifiedBy>Toshiba</cp:lastModifiedBy>
  <cp:revision>172</cp:revision>
  <dcterms:created xsi:type="dcterms:W3CDTF">2012-01-05T07:57:33Z</dcterms:created>
  <dcterms:modified xsi:type="dcterms:W3CDTF">2012-01-19T12:13:23Z</dcterms:modified>
</cp:coreProperties>
</file>