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charts/chart39.xml" ContentType="application/vnd.openxmlformats-officedocument.drawingml.chart+xml"/>
  <Override PartName="/ppt/charts/chart57.xml" ContentType="application/vnd.openxmlformats-officedocument.drawingml.chart+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charts/chart28.xml" ContentType="application/vnd.openxmlformats-officedocument.drawingml.chart+xml"/>
  <Override PartName="/ppt/charts/chart46.xml" ContentType="application/vnd.openxmlformats-officedocument.drawingml.char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Override PartName="/ppt/charts/chart35.xml" ContentType="application/vnd.openxmlformats-officedocument.drawingml.chart+xml"/>
  <Override PartName="/ppt/charts/chart53.xml" ContentType="application/vnd.openxmlformats-officedocument.drawingml.char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charts/chart13.xml" ContentType="application/vnd.openxmlformats-officedocument.drawingml.chart+xml"/>
  <Override PartName="/ppt/charts/chart24.xml" ContentType="application/vnd.openxmlformats-officedocument.drawingml.chart+xml"/>
  <Override PartName="/ppt/charts/chart42.xml" ContentType="application/vnd.openxmlformats-officedocument.drawingml.char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charts/chart31.xml" ContentType="application/vnd.openxmlformats-officedocument.drawingml.chart+xml"/>
  <Override PartName="/docProps/custom.xml" ContentType="application/vnd.openxmlformats-officedocument.custom-properties+xml"/>
  <Override PartName="/ppt/charts/chart7.xml" ContentType="application/vnd.openxmlformats-officedocument.drawingml.chart+xml"/>
  <Override PartName="/ppt/charts/chart20.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charts/chart29.xml" ContentType="application/vnd.openxmlformats-officedocument.drawingml.chart+xml"/>
  <Override PartName="/ppt/charts/chart58.xml" ContentType="application/vnd.openxmlformats-officedocument.drawingml.char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harts/chart18.xml" ContentType="application/vnd.openxmlformats-officedocument.drawingml.chart+xml"/>
  <Override PartName="/ppt/charts/chart27.xml" ContentType="application/vnd.openxmlformats-officedocument.drawingml.chart+xml"/>
  <Override PartName="/ppt/charts/chart36.xml" ContentType="application/vnd.openxmlformats-officedocument.drawingml.chart+xml"/>
  <Override PartName="/ppt/charts/chart38.xml" ContentType="application/vnd.openxmlformats-officedocument.drawingml.chart+xml"/>
  <Override PartName="/ppt/charts/chart47.xml" ContentType="application/vnd.openxmlformats-officedocument.drawingml.chart+xml"/>
  <Override PartName="/ppt/charts/chart56.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charts/chart16.xml" ContentType="application/vnd.openxmlformats-officedocument.drawingml.chart+xml"/>
  <Override PartName="/ppt/charts/chart25.xml" ContentType="application/vnd.openxmlformats-officedocument.drawingml.chart+xml"/>
  <Override PartName="/ppt/charts/chart34.xml" ContentType="application/vnd.openxmlformats-officedocument.drawingml.chart+xml"/>
  <Override PartName="/ppt/charts/chart45.xml" ContentType="application/vnd.openxmlformats-officedocument.drawingml.chart+xml"/>
  <Override PartName="/ppt/charts/chart54.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ppt/charts/chart23.xml" ContentType="application/vnd.openxmlformats-officedocument.drawingml.chart+xml"/>
  <Override PartName="/ppt/charts/chart32.xml" ContentType="application/vnd.openxmlformats-officedocument.drawingml.chart+xml"/>
  <Override PartName="/ppt/charts/chart43.xml" ContentType="application/vnd.openxmlformats-officedocument.drawingml.chart+xml"/>
  <Override PartName="/ppt/charts/chart52.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charts/chart8.xml" ContentType="application/vnd.openxmlformats-officedocument.drawingml.chart+xml"/>
  <Override PartName="/ppt/charts/chart12.xml" ContentType="application/vnd.openxmlformats-officedocument.drawingml.chart+xml"/>
  <Override PartName="/ppt/charts/chart21.xml" ContentType="application/vnd.openxmlformats-officedocument.drawingml.chart+xml"/>
  <Override PartName="/ppt/charts/chart30.xml" ContentType="application/vnd.openxmlformats-officedocument.drawingml.chart+xml"/>
  <Override PartName="/ppt/charts/chart41.xml" ContentType="application/vnd.openxmlformats-officedocument.drawingml.chart+xml"/>
  <Override PartName="/ppt/charts/chart50.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Override PartName="/ppt/slides/slide8.xml" ContentType="application/vnd.openxmlformats-officedocument.presentationml.slide+xml"/>
  <Override PartName="/ppt/slides/slide49.xml" ContentType="application/vnd.openxmlformats-officedocument.presentationml.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charts/chart48.xml" ContentType="application/vnd.openxmlformats-officedocument.drawingml.char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charts/chart19.xml" ContentType="application/vnd.openxmlformats-officedocument.drawingml.chart+xml"/>
  <Override PartName="/ppt/charts/chart37.xml" ContentType="application/vnd.openxmlformats-officedocument.drawingml.chart+xml"/>
  <Override PartName="/ppt/charts/chart55.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charts/chart26.xml" ContentType="application/vnd.openxmlformats-officedocument.drawingml.chart+xml"/>
  <Override PartName="/ppt/charts/chart44.xml" ContentType="application/vnd.openxmlformats-officedocument.drawingml.char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charts/chart15.xml" ContentType="application/vnd.openxmlformats-officedocument.drawingml.chart+xml"/>
  <Override PartName="/ppt/charts/chart33.xml" ContentType="application/vnd.openxmlformats-officedocument.drawingml.chart+xml"/>
  <Override PartName="/ppt/charts/chart51.xml" ContentType="application/vnd.openxmlformats-officedocument.drawingml.char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charts/chart40.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Layouts/slideLayout9.xml" ContentType="application/vnd.openxmlformats-officedocument.presentationml.slideLayout+xml"/>
  <Override PartName="/ppt/charts/chart1.xml" ContentType="application/vnd.openxmlformats-officedocument.drawingml.chart+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ppt/charts/chart49.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57"/>
  </p:notesMasterIdLst>
  <p:sldIdLst>
    <p:sldId id="296" r:id="rId2"/>
    <p:sldId id="295" r:id="rId3"/>
    <p:sldId id="297" r:id="rId4"/>
    <p:sldId id="304" r:id="rId5"/>
    <p:sldId id="298" r:id="rId6"/>
    <p:sldId id="299" r:id="rId7"/>
    <p:sldId id="300" r:id="rId8"/>
    <p:sldId id="301" r:id="rId9"/>
    <p:sldId id="302" r:id="rId10"/>
    <p:sldId id="303" r:id="rId11"/>
    <p:sldId id="311" r:id="rId12"/>
    <p:sldId id="305" r:id="rId13"/>
    <p:sldId id="256" r:id="rId14"/>
    <p:sldId id="257" r:id="rId15"/>
    <p:sldId id="258" r:id="rId16"/>
    <p:sldId id="259" r:id="rId17"/>
    <p:sldId id="260" r:id="rId18"/>
    <p:sldId id="261" r:id="rId19"/>
    <p:sldId id="262" r:id="rId20"/>
    <p:sldId id="263" r:id="rId21"/>
    <p:sldId id="264" r:id="rId22"/>
    <p:sldId id="265" r:id="rId23"/>
    <p:sldId id="266" r:id="rId24"/>
    <p:sldId id="267" r:id="rId25"/>
    <p:sldId id="268" r:id="rId26"/>
    <p:sldId id="269" r:id="rId27"/>
    <p:sldId id="270" r:id="rId28"/>
    <p:sldId id="271" r:id="rId29"/>
    <p:sldId id="272" r:id="rId30"/>
    <p:sldId id="273" r:id="rId31"/>
    <p:sldId id="274" r:id="rId32"/>
    <p:sldId id="275" r:id="rId33"/>
    <p:sldId id="276" r:id="rId34"/>
    <p:sldId id="277" r:id="rId35"/>
    <p:sldId id="280" r:id="rId36"/>
    <p:sldId id="279" r:id="rId37"/>
    <p:sldId id="281" r:id="rId38"/>
    <p:sldId id="282" r:id="rId39"/>
    <p:sldId id="283" r:id="rId40"/>
    <p:sldId id="284" r:id="rId41"/>
    <p:sldId id="285" r:id="rId42"/>
    <p:sldId id="286" r:id="rId43"/>
    <p:sldId id="287" r:id="rId44"/>
    <p:sldId id="288" r:id="rId45"/>
    <p:sldId id="289" r:id="rId46"/>
    <p:sldId id="290" r:id="rId47"/>
    <p:sldId id="291" r:id="rId48"/>
    <p:sldId id="292" r:id="rId49"/>
    <p:sldId id="293" r:id="rId50"/>
    <p:sldId id="294" r:id="rId51"/>
    <p:sldId id="306" r:id="rId52"/>
    <p:sldId id="307" r:id="rId53"/>
    <p:sldId id="308" r:id="rId54"/>
    <p:sldId id="309" r:id="rId55"/>
    <p:sldId id="310" r:id="rId56"/>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al__ma_Sayfas_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_al__ma_Sayfas_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_al__ma_Sayfas_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__al__ma_Sayfas_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Office_Excel__al__ma_Sayfas_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Office_Excel__al__ma_Sayfas_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Office_Excel__al__ma_Sayfas_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Office_Excel__al__ma_Sayfas_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Office_Excel__al__ma_Sayfas_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Office_Excel__al__ma_Sayfas_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Office_Excel__al__ma_Sayfas_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_al__ma_Sayfas_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Office_Excel__al__ma_Sayfas_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Office_Excel__al__ma_Sayfas_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Office_Excel__al__ma_Sayfas_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Office_Excel__al__ma_Sayfas_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Office_Excel__al__ma_Sayfas_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Office_Excel__al__ma_Sayfas_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Office_Excel__al__ma_Sayfas_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Office_Excel__al__ma_Sayfas_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Office_Excel__al__ma_Sayfas_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Office_Excel__al__ma_Sayfas_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_al__ma_Sayfas_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Office_Excel__al__ma_Sayfas_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Office_Excel__al__ma_Sayfas_31.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Office_Excel__al__ma_Sayfas_32.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Office_Excel__al__ma_Sayfas_33.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Office_Excel__al__ma_Sayfas_34.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Office_Excel__al__ma_Sayfas_35.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Office_Excel__al__ma_Sayfas_36.xlsx"/></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Office_Excel__al__ma_Sayfas_37.xlsx"/></Relationships>
</file>

<file path=ppt/charts/_rels/chart38.xml.rels><?xml version="1.0" encoding="UTF-8" standalone="yes"?>
<Relationships xmlns="http://schemas.openxmlformats.org/package/2006/relationships"><Relationship Id="rId1" Type="http://schemas.openxmlformats.org/officeDocument/2006/relationships/package" Target="../embeddings/Microsoft_Office_Excel__al__ma_Sayfas_38.xlsx"/></Relationships>
</file>

<file path=ppt/charts/_rels/chart39.xml.rels><?xml version="1.0" encoding="UTF-8" standalone="yes"?>
<Relationships xmlns="http://schemas.openxmlformats.org/package/2006/relationships"><Relationship Id="rId1" Type="http://schemas.openxmlformats.org/officeDocument/2006/relationships/package" Target="../embeddings/Microsoft_Office_Excel__al__ma_Sayfas_39.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_al__ma_Sayfas_4.xlsx"/></Relationships>
</file>

<file path=ppt/charts/_rels/chart40.xml.rels><?xml version="1.0" encoding="UTF-8" standalone="yes"?>
<Relationships xmlns="http://schemas.openxmlformats.org/package/2006/relationships"><Relationship Id="rId1" Type="http://schemas.openxmlformats.org/officeDocument/2006/relationships/package" Target="../embeddings/Microsoft_Office_Excel__al__ma_Sayfas_40.xlsx"/></Relationships>
</file>

<file path=ppt/charts/_rels/chart41.xml.rels><?xml version="1.0" encoding="UTF-8" standalone="yes"?>
<Relationships xmlns="http://schemas.openxmlformats.org/package/2006/relationships"><Relationship Id="rId1" Type="http://schemas.openxmlformats.org/officeDocument/2006/relationships/package" Target="../embeddings/Microsoft_Office_Excel__al__ma_Sayfas_41.xlsx"/></Relationships>
</file>

<file path=ppt/charts/_rels/chart42.xml.rels><?xml version="1.0" encoding="UTF-8" standalone="yes"?>
<Relationships xmlns="http://schemas.openxmlformats.org/package/2006/relationships"><Relationship Id="rId1" Type="http://schemas.openxmlformats.org/officeDocument/2006/relationships/package" Target="../embeddings/Microsoft_Office_Excel__al__ma_Sayfas_42.xlsx"/></Relationships>
</file>

<file path=ppt/charts/_rels/chart43.xml.rels><?xml version="1.0" encoding="UTF-8" standalone="yes"?>
<Relationships xmlns="http://schemas.openxmlformats.org/package/2006/relationships"><Relationship Id="rId1" Type="http://schemas.openxmlformats.org/officeDocument/2006/relationships/package" Target="../embeddings/Microsoft_Office_Excel__al__ma_Sayfas_43.xlsx"/></Relationships>
</file>

<file path=ppt/charts/_rels/chart44.xml.rels><?xml version="1.0" encoding="UTF-8" standalone="yes"?>
<Relationships xmlns="http://schemas.openxmlformats.org/package/2006/relationships"><Relationship Id="rId1" Type="http://schemas.openxmlformats.org/officeDocument/2006/relationships/package" Target="../embeddings/Microsoft_Office_Excel__al__ma_Sayfas_44.xlsx"/></Relationships>
</file>

<file path=ppt/charts/_rels/chart45.xml.rels><?xml version="1.0" encoding="UTF-8" standalone="yes"?>
<Relationships xmlns="http://schemas.openxmlformats.org/package/2006/relationships"><Relationship Id="rId1" Type="http://schemas.openxmlformats.org/officeDocument/2006/relationships/package" Target="../embeddings/Microsoft_Office_Excel__al__ma_Sayfas_45.xlsx"/></Relationships>
</file>

<file path=ppt/charts/_rels/chart46.xml.rels><?xml version="1.0" encoding="UTF-8" standalone="yes"?>
<Relationships xmlns="http://schemas.openxmlformats.org/package/2006/relationships"><Relationship Id="rId1" Type="http://schemas.openxmlformats.org/officeDocument/2006/relationships/package" Target="../embeddings/Microsoft_Office_Excel__al__ma_Sayfas_46.xlsx"/></Relationships>
</file>

<file path=ppt/charts/_rels/chart47.xml.rels><?xml version="1.0" encoding="UTF-8" standalone="yes"?>
<Relationships xmlns="http://schemas.openxmlformats.org/package/2006/relationships"><Relationship Id="rId1" Type="http://schemas.openxmlformats.org/officeDocument/2006/relationships/package" Target="../embeddings/Microsoft_Office_Excel__al__ma_Sayfas_47.xlsx"/></Relationships>
</file>

<file path=ppt/charts/_rels/chart48.xml.rels><?xml version="1.0" encoding="UTF-8" standalone="yes"?>
<Relationships xmlns="http://schemas.openxmlformats.org/package/2006/relationships"><Relationship Id="rId1" Type="http://schemas.openxmlformats.org/officeDocument/2006/relationships/package" Target="../embeddings/Microsoft_Office_Excel__al__ma_Sayfas_48.xlsx"/></Relationships>
</file>

<file path=ppt/charts/_rels/chart49.xml.rels><?xml version="1.0" encoding="UTF-8" standalone="yes"?>
<Relationships xmlns="http://schemas.openxmlformats.org/package/2006/relationships"><Relationship Id="rId1" Type="http://schemas.openxmlformats.org/officeDocument/2006/relationships/package" Target="../embeddings/Microsoft_Office_Excel__al__ma_Sayfas_49.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_al__ma_Sayfas_5.xlsx"/></Relationships>
</file>

<file path=ppt/charts/_rels/chart50.xml.rels><?xml version="1.0" encoding="UTF-8" standalone="yes"?>
<Relationships xmlns="http://schemas.openxmlformats.org/package/2006/relationships"><Relationship Id="rId1" Type="http://schemas.openxmlformats.org/officeDocument/2006/relationships/package" Target="../embeddings/Microsoft_Office_Excel__al__ma_Sayfas_50.xlsx"/></Relationships>
</file>

<file path=ppt/charts/_rels/chart51.xml.rels><?xml version="1.0" encoding="UTF-8" standalone="yes"?>
<Relationships xmlns="http://schemas.openxmlformats.org/package/2006/relationships"><Relationship Id="rId1" Type="http://schemas.openxmlformats.org/officeDocument/2006/relationships/package" Target="../embeddings/Microsoft_Office_Excel__al__ma_Sayfas_51.xlsx"/></Relationships>
</file>

<file path=ppt/charts/_rels/chart52.xml.rels><?xml version="1.0" encoding="UTF-8" standalone="yes"?>
<Relationships xmlns="http://schemas.openxmlformats.org/package/2006/relationships"><Relationship Id="rId1" Type="http://schemas.openxmlformats.org/officeDocument/2006/relationships/package" Target="../embeddings/Microsoft_Office_Excel__al__ma_Sayfas_52.xlsx"/></Relationships>
</file>

<file path=ppt/charts/_rels/chart53.xml.rels><?xml version="1.0" encoding="UTF-8" standalone="yes"?>
<Relationships xmlns="http://schemas.openxmlformats.org/package/2006/relationships"><Relationship Id="rId1" Type="http://schemas.openxmlformats.org/officeDocument/2006/relationships/package" Target="../embeddings/Microsoft_Office_Excel__al__ma_Sayfas_53.xlsx"/></Relationships>
</file>

<file path=ppt/charts/_rels/chart54.xml.rels><?xml version="1.0" encoding="UTF-8" standalone="yes"?>
<Relationships xmlns="http://schemas.openxmlformats.org/package/2006/relationships"><Relationship Id="rId1" Type="http://schemas.openxmlformats.org/officeDocument/2006/relationships/package" Target="../embeddings/Microsoft_Office_Excel__al__ma_Sayfas_54.xlsx"/></Relationships>
</file>

<file path=ppt/charts/_rels/chart55.xml.rels><?xml version="1.0" encoding="UTF-8" standalone="yes"?>
<Relationships xmlns="http://schemas.openxmlformats.org/package/2006/relationships"><Relationship Id="rId1" Type="http://schemas.openxmlformats.org/officeDocument/2006/relationships/package" Target="../embeddings/Microsoft_Office_Excel__al__ma_Sayfas_55.xlsx"/></Relationships>
</file>

<file path=ppt/charts/_rels/chart56.xml.rels><?xml version="1.0" encoding="UTF-8" standalone="yes"?>
<Relationships xmlns="http://schemas.openxmlformats.org/package/2006/relationships"><Relationship Id="rId1" Type="http://schemas.openxmlformats.org/officeDocument/2006/relationships/package" Target="../embeddings/Microsoft_Office_Excel__al__ma_Sayfas_56.xlsx"/></Relationships>
</file>

<file path=ppt/charts/_rels/chart57.xml.rels><?xml version="1.0" encoding="UTF-8" standalone="yes"?>
<Relationships xmlns="http://schemas.openxmlformats.org/package/2006/relationships"><Relationship Id="rId1" Type="http://schemas.openxmlformats.org/officeDocument/2006/relationships/package" Target="../embeddings/Microsoft_Office_Excel__al__ma_Sayfas_57.xlsx"/></Relationships>
</file>

<file path=ppt/charts/_rels/chart58.xml.rels><?xml version="1.0" encoding="UTF-8" standalone="yes"?>
<Relationships xmlns="http://schemas.openxmlformats.org/package/2006/relationships"><Relationship Id="rId1" Type="http://schemas.openxmlformats.org/officeDocument/2006/relationships/package" Target="../embeddings/Microsoft_Office_Excel__al__ma_Sayfas_58.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_al__ma_Sayfas_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_al__ma_Sayfas_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_al__ma_Sayfas_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_al__ma_Sayfas_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tr-TR"/>
  <c:style val="23"/>
  <c:chart>
    <c:autoTitleDeleted val="1"/>
    <c:view3D>
      <c:perspective val="0"/>
    </c:view3D>
    <c:plotArea>
      <c:layout>
        <c:manualLayout>
          <c:layoutTarget val="inner"/>
          <c:xMode val="edge"/>
          <c:yMode val="edge"/>
          <c:x val="0.14920634920634926"/>
          <c:y val="0.39568345323741028"/>
          <c:w val="0.35873015873015873"/>
          <c:h val="0.21342925659472434"/>
        </c:manualLayout>
      </c:layout>
      <c:pie3DChart>
        <c:varyColors val="1"/>
        <c:ser>
          <c:idx val="0"/>
          <c:order val="0"/>
          <c:tx>
            <c:strRef>
              <c:f>Sheet1!$A$2</c:f>
              <c:strCache>
                <c:ptCount val="1"/>
                <c:pt idx="0">
                  <c:v>Doğu</c:v>
                </c:pt>
              </c:strCache>
            </c:strRef>
          </c:tx>
          <c:dLbls>
            <c:dLbl>
              <c:idx val="0"/>
              <c:layout>
                <c:manualLayout>
                  <c:x val="4.053515810523696E-2"/>
                  <c:y val="-0.17417186298343601"/>
                </c:manualLayout>
              </c:layout>
              <c:dLblPos val="bestFit"/>
              <c:showPercent val="1"/>
            </c:dLbl>
            <c:dLbl>
              <c:idx val="1"/>
              <c:layout>
                <c:manualLayout>
                  <c:x val="3.1812885889263759E-2"/>
                  <c:y val="5.3715727138834587E-2"/>
                </c:manualLayout>
              </c:layout>
              <c:dLblPos val="bestFit"/>
              <c:showPercent val="1"/>
            </c:dLbl>
            <c:dLbl>
              <c:idx val="2"/>
              <c:layout>
                <c:manualLayout>
                  <c:x val="-7.7869916260467451E-2"/>
                  <c:y val="7.2455741017452696E-2"/>
                </c:manualLayout>
              </c:layout>
              <c:dLblPos val="bestFit"/>
              <c:showPercent val="1"/>
            </c:dLbl>
            <c:dLbl>
              <c:idx val="3"/>
              <c:layout>
                <c:manualLayout>
                  <c:x val="-3.8597112860892381E-2"/>
                  <c:y val="-0.17417186298343601"/>
                </c:manualLayout>
              </c:layout>
              <c:dLblPos val="bestFit"/>
              <c:showPercent val="1"/>
            </c:dLbl>
            <c:numFmt formatCode="0%" sourceLinked="0"/>
            <c:showPercent val="1"/>
            <c:showLeaderLines val="1"/>
          </c:dLbls>
          <c:cat>
            <c:strRef>
              <c:f>Sheet1!$B$1:$E$1</c:f>
              <c:strCache>
                <c:ptCount val="4"/>
                <c:pt idx="0">
                  <c:v>Geçmesini Beklerim</c:v>
                </c:pt>
                <c:pt idx="1">
                  <c:v>Doktora giderim</c:v>
                </c:pt>
                <c:pt idx="2">
                  <c:v>Ağrı kesici alırım</c:v>
                </c:pt>
                <c:pt idx="3">
                  <c:v>Dinlenirim,uyurum</c:v>
                </c:pt>
              </c:strCache>
            </c:strRef>
          </c:cat>
          <c:val>
            <c:numRef>
              <c:f>Sheet1!$B$2:$E$2</c:f>
              <c:numCache>
                <c:formatCode>General</c:formatCode>
                <c:ptCount val="4"/>
                <c:pt idx="0" formatCode="0.00%">
                  <c:v>23.3</c:v>
                </c:pt>
                <c:pt idx="1">
                  <c:v>18.329999999999991</c:v>
                </c:pt>
                <c:pt idx="2">
                  <c:v>33.33</c:v>
                </c:pt>
                <c:pt idx="3">
                  <c:v>23.330000000000005</c:v>
                </c:pt>
              </c:numCache>
            </c:numRef>
          </c:val>
        </c:ser>
        <c:ser>
          <c:idx val="1"/>
          <c:order val="1"/>
          <c:tx>
            <c:strRef>
              <c:f>Sheet1!$A$3</c:f>
              <c:strCache>
                <c:ptCount val="1"/>
                <c:pt idx="0">
                  <c:v>Batı</c:v>
                </c:pt>
              </c:strCache>
            </c:strRef>
          </c:tx>
          <c:cat>
            <c:strRef>
              <c:f>Sheet1!$B$1:$E$1</c:f>
              <c:strCache>
                <c:ptCount val="4"/>
                <c:pt idx="0">
                  <c:v>Geçmesini Beklerim</c:v>
                </c:pt>
                <c:pt idx="1">
                  <c:v>Doktora giderim</c:v>
                </c:pt>
                <c:pt idx="2">
                  <c:v>Ağrı kesici alırım</c:v>
                </c:pt>
                <c:pt idx="3">
                  <c:v>Dinlenirim,uyurum</c:v>
                </c:pt>
              </c:strCache>
            </c:strRef>
          </c:cat>
          <c:val>
            <c:numRef>
              <c:f>Sheet1!$B$3:$E$3</c:f>
              <c:numCache>
                <c:formatCode>General</c:formatCode>
                <c:ptCount val="4"/>
                <c:pt idx="0">
                  <c:v>23.330000000000005</c:v>
                </c:pt>
                <c:pt idx="1">
                  <c:v>38.6</c:v>
                </c:pt>
                <c:pt idx="2">
                  <c:v>34.6</c:v>
                </c:pt>
                <c:pt idx="3">
                  <c:v>31.6</c:v>
                </c:pt>
              </c:numCache>
            </c:numRef>
          </c:val>
        </c:ser>
        <c:ser>
          <c:idx val="2"/>
          <c:order val="2"/>
          <c:tx>
            <c:strRef>
              <c:f>Sheet1!$A$4</c:f>
              <c:strCache>
                <c:ptCount val="1"/>
                <c:pt idx="0">
                  <c:v>Kuzey</c:v>
                </c:pt>
              </c:strCache>
            </c:strRef>
          </c:tx>
          <c:cat>
            <c:strRef>
              <c:f>Sheet1!$B$1:$E$1</c:f>
              <c:strCache>
                <c:ptCount val="4"/>
                <c:pt idx="0">
                  <c:v>Geçmesini Beklerim</c:v>
                </c:pt>
                <c:pt idx="1">
                  <c:v>Doktora giderim</c:v>
                </c:pt>
                <c:pt idx="2">
                  <c:v>Ağrı kesici alırım</c:v>
                </c:pt>
                <c:pt idx="3">
                  <c:v>Dinlenirim,uyurum</c:v>
                </c:pt>
              </c:strCache>
            </c:strRef>
          </c:cat>
          <c:val>
            <c:numRef>
              <c:f>Sheet1!$B$4:$E$4</c:f>
              <c:numCache>
                <c:formatCode>General</c:formatCode>
                <c:ptCount val="4"/>
                <c:pt idx="0">
                  <c:v>45.9</c:v>
                </c:pt>
                <c:pt idx="1">
                  <c:v>46.9</c:v>
                </c:pt>
                <c:pt idx="2">
                  <c:v>45</c:v>
                </c:pt>
                <c:pt idx="3">
                  <c:v>43.9</c:v>
                </c:pt>
              </c:numCache>
            </c:numRef>
          </c:val>
        </c:ser>
      </c:pie3DChart>
    </c:plotArea>
    <c:legend>
      <c:legendPos val="r"/>
      <c:layout>
        <c:manualLayout>
          <c:xMode val="edge"/>
          <c:yMode val="edge"/>
          <c:x val="0.65555555555555589"/>
          <c:y val="0.19664268585131897"/>
          <c:w val="0.33809523809523812"/>
          <c:h val="0.60671462829736211"/>
        </c:manualLayout>
      </c:layout>
    </c:legend>
    <c:plotVisOnly val="1"/>
    <c:dispBlanksAs val="zero"/>
  </c:chart>
  <c:txPr>
    <a:bodyPr/>
    <a:lstStyle/>
    <a:p>
      <a:pPr>
        <a:defRPr sz="1800"/>
      </a:pPr>
      <a:endParaRPr lang="tr-TR"/>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tr-TR"/>
  <c:style val="7"/>
  <c:chart>
    <c:title>
      <c:tx>
        <c:rich>
          <a:bodyPr/>
          <a:lstStyle/>
          <a:p>
            <a:pPr>
              <a:defRPr/>
            </a:pPr>
            <a:r>
              <a:rPr lang="tr-TR"/>
              <a:t>KADIN</a:t>
            </a:r>
          </a:p>
        </c:rich>
      </c:tx>
      <c:layout/>
    </c:title>
    <c:view3D>
      <c:perspective val="0"/>
    </c:view3D>
    <c:plotArea>
      <c:layout/>
      <c:pie3DChart>
        <c:varyColors val="1"/>
        <c:ser>
          <c:idx val="0"/>
          <c:order val="0"/>
          <c:tx>
            <c:strRef>
              <c:f>Sheet1!$A$2</c:f>
              <c:strCache>
                <c:ptCount val="1"/>
                <c:pt idx="0">
                  <c:v>Doğu</c:v>
                </c:pt>
              </c:strCache>
            </c:strRef>
          </c:tx>
          <c:dLbls>
            <c:numFmt formatCode="0%" sourceLinked="0"/>
            <c:showPercent val="1"/>
            <c:showLeaderLines val="1"/>
          </c:dLbls>
          <c:cat>
            <c:strRef>
              <c:f>Sheet1!$B$1:$C$1</c:f>
              <c:strCache>
                <c:ptCount val="2"/>
                <c:pt idx="0">
                  <c:v>EVET</c:v>
                </c:pt>
                <c:pt idx="1">
                  <c:v>HAYIR</c:v>
                </c:pt>
              </c:strCache>
            </c:strRef>
          </c:cat>
          <c:val>
            <c:numRef>
              <c:f>Sheet1!$B$2:$C$2</c:f>
              <c:numCache>
                <c:formatCode>General</c:formatCode>
                <c:ptCount val="2"/>
                <c:pt idx="0" formatCode="0.00%">
                  <c:v>87.5</c:v>
                </c:pt>
                <c:pt idx="1">
                  <c:v>12.5</c:v>
                </c:pt>
              </c:numCache>
            </c:numRef>
          </c:val>
        </c:ser>
        <c:ser>
          <c:idx val="1"/>
          <c:order val="1"/>
          <c:tx>
            <c:strRef>
              <c:f>Sheet1!$A$3</c:f>
              <c:strCache>
                <c:ptCount val="1"/>
                <c:pt idx="0">
                  <c:v>Batı</c:v>
                </c:pt>
              </c:strCache>
            </c:strRef>
          </c:tx>
          <c:dLbls>
            <c:showPercent val="1"/>
            <c:showLeaderLines val="1"/>
          </c:dLbls>
          <c:cat>
            <c:strRef>
              <c:f>Sheet1!$B$1:$C$1</c:f>
              <c:strCache>
                <c:ptCount val="2"/>
                <c:pt idx="0">
                  <c:v>EVET</c:v>
                </c:pt>
                <c:pt idx="1">
                  <c:v>HAYIR</c:v>
                </c:pt>
              </c:strCache>
            </c:strRef>
          </c:cat>
          <c:val>
            <c:numRef>
              <c:f>Sheet1!$B$3:$C$3</c:f>
              <c:numCache>
                <c:formatCode>General</c:formatCode>
                <c:ptCount val="2"/>
                <c:pt idx="0">
                  <c:v>23.330000000000005</c:v>
                </c:pt>
                <c:pt idx="1">
                  <c:v>38.6</c:v>
                </c:pt>
              </c:numCache>
            </c:numRef>
          </c:val>
        </c:ser>
        <c:ser>
          <c:idx val="2"/>
          <c:order val="2"/>
          <c:tx>
            <c:strRef>
              <c:f>Sheet1!$A$4</c:f>
              <c:strCache>
                <c:ptCount val="1"/>
                <c:pt idx="0">
                  <c:v>Kuzey</c:v>
                </c:pt>
              </c:strCache>
            </c:strRef>
          </c:tx>
          <c:dLbls>
            <c:showPercent val="1"/>
            <c:showLeaderLines val="1"/>
          </c:dLbls>
          <c:cat>
            <c:strRef>
              <c:f>Sheet1!$B$1:$C$1</c:f>
              <c:strCache>
                <c:ptCount val="2"/>
                <c:pt idx="0">
                  <c:v>EVET</c:v>
                </c:pt>
                <c:pt idx="1">
                  <c:v>HAYIR</c:v>
                </c:pt>
              </c:strCache>
            </c:strRef>
          </c:cat>
          <c:val>
            <c:numRef>
              <c:f>Sheet1!$B$4:$C$4</c:f>
              <c:numCache>
                <c:formatCode>General</c:formatCode>
                <c:ptCount val="2"/>
                <c:pt idx="0">
                  <c:v>45.9</c:v>
                </c:pt>
                <c:pt idx="1">
                  <c:v>46.9</c:v>
                </c:pt>
              </c:numCache>
            </c:numRef>
          </c:val>
        </c:ser>
        <c:dLbls>
          <c:showPercent val="1"/>
        </c:dLbls>
      </c:pie3DChart>
    </c:plotArea>
    <c:legend>
      <c:legendPos val="t"/>
      <c:layout/>
    </c:legend>
    <c:plotVisOnly val="1"/>
    <c:dispBlanksAs val="zero"/>
  </c:chart>
  <c:txPr>
    <a:bodyPr/>
    <a:lstStyle/>
    <a:p>
      <a:pPr>
        <a:defRPr sz="1800"/>
      </a:pPr>
      <a:endParaRPr lang="tr-TR"/>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tr-TR"/>
  <c:style val="7"/>
  <c:chart>
    <c:title>
      <c:tx>
        <c:rich>
          <a:bodyPr/>
          <a:lstStyle/>
          <a:p>
            <a:pPr>
              <a:defRPr/>
            </a:pPr>
            <a:r>
              <a:rPr lang="tr-TR"/>
              <a:t>GENEL</a:t>
            </a:r>
          </a:p>
        </c:rich>
      </c:tx>
      <c:layout>
        <c:manualLayout>
          <c:xMode val="edge"/>
          <c:yMode val="edge"/>
          <c:x val="0.35873015873015873"/>
          <c:y val="1.9184652278177464E-2"/>
        </c:manualLayout>
      </c:layout>
    </c:title>
    <c:view3D>
      <c:perspective val="0"/>
    </c:view3D>
    <c:plotArea>
      <c:layout>
        <c:manualLayout>
          <c:layoutTarget val="inner"/>
          <c:xMode val="edge"/>
          <c:yMode val="edge"/>
          <c:x val="0.15555555555555556"/>
          <c:y val="0.49400479616306975"/>
          <c:w val="0.42222222222222233"/>
          <c:h val="0.25419664268585135"/>
        </c:manualLayout>
      </c:layout>
      <c:pie3DChart>
        <c:varyColors val="1"/>
        <c:ser>
          <c:idx val="0"/>
          <c:order val="0"/>
          <c:tx>
            <c:strRef>
              <c:f>Sheet1!$A$2</c:f>
              <c:strCache>
                <c:ptCount val="1"/>
                <c:pt idx="0">
                  <c:v>Doğu</c:v>
                </c:pt>
              </c:strCache>
            </c:strRef>
          </c:tx>
          <c:dLbls>
            <c:dLbl>
              <c:idx val="0"/>
              <c:layout>
                <c:manualLayout>
                  <c:x val="4.8856625972600834E-2"/>
                  <c:y val="-7.5280348525879767E-2"/>
                </c:manualLayout>
              </c:layout>
              <c:dLblPos val="bestFit"/>
              <c:showPercent val="1"/>
            </c:dLbl>
            <c:dLbl>
              <c:idx val="1"/>
              <c:layout>
                <c:manualLayout>
                  <c:x val="-4.6733194367653191E-2"/>
                  <c:y val="5.219105778023138E-3"/>
                </c:manualLayout>
              </c:layout>
              <c:dLblPos val="bestFit"/>
              <c:showPercent val="1"/>
            </c:dLbl>
            <c:dLbl>
              <c:idx val="2"/>
              <c:layout>
                <c:manualLayout>
                  <c:xMode val="edge"/>
                  <c:yMode val="edge"/>
                  <c:x val="0.26984126984126988"/>
                  <c:y val="0.28537170263788986"/>
                </c:manualLayout>
              </c:layout>
              <c:dLblPos val="bestFit"/>
              <c:showPercent val="1"/>
            </c:dLbl>
            <c:dLbl>
              <c:idx val="3"/>
              <c:delete val="1"/>
            </c:dLbl>
            <c:numFmt formatCode="0%" sourceLinked="0"/>
            <c:showPercent val="1"/>
            <c:showLeaderLines val="1"/>
          </c:dLbls>
          <c:cat>
            <c:strRef>
              <c:f>Sheet1!$B$1:$C$1</c:f>
              <c:strCache>
                <c:ptCount val="2"/>
                <c:pt idx="0">
                  <c:v>Kullanırım</c:v>
                </c:pt>
                <c:pt idx="1">
                  <c:v>Kullanmam</c:v>
                </c:pt>
              </c:strCache>
            </c:strRef>
          </c:cat>
          <c:val>
            <c:numRef>
              <c:f>Sheet1!$B$2:$C$2</c:f>
              <c:numCache>
                <c:formatCode>General</c:formatCode>
                <c:ptCount val="2"/>
                <c:pt idx="0" formatCode="0.00%">
                  <c:v>31.66</c:v>
                </c:pt>
                <c:pt idx="1">
                  <c:v>68.33</c:v>
                </c:pt>
              </c:numCache>
            </c:numRef>
          </c:val>
        </c:ser>
        <c:ser>
          <c:idx val="1"/>
          <c:order val="1"/>
          <c:tx>
            <c:strRef>
              <c:f>Sheet1!$A$3</c:f>
              <c:strCache>
                <c:ptCount val="1"/>
                <c:pt idx="0">
                  <c:v>Batı</c:v>
                </c:pt>
              </c:strCache>
            </c:strRef>
          </c:tx>
          <c:cat>
            <c:strRef>
              <c:f>Sheet1!$B$1:$C$1</c:f>
              <c:strCache>
                <c:ptCount val="2"/>
                <c:pt idx="0">
                  <c:v>Kullanırım</c:v>
                </c:pt>
                <c:pt idx="1">
                  <c:v>Kullanmam</c:v>
                </c:pt>
              </c:strCache>
            </c:strRef>
          </c:cat>
          <c:val>
            <c:numRef>
              <c:f>Sheet1!$B$3:$C$3</c:f>
              <c:numCache>
                <c:formatCode>General</c:formatCode>
                <c:ptCount val="2"/>
                <c:pt idx="0">
                  <c:v>23.330000000000005</c:v>
                </c:pt>
                <c:pt idx="1">
                  <c:v>38.6</c:v>
                </c:pt>
              </c:numCache>
            </c:numRef>
          </c:val>
        </c:ser>
        <c:ser>
          <c:idx val="2"/>
          <c:order val="2"/>
          <c:tx>
            <c:strRef>
              <c:f>Sheet1!$A$4</c:f>
              <c:strCache>
                <c:ptCount val="1"/>
                <c:pt idx="0">
                  <c:v>Kuzey</c:v>
                </c:pt>
              </c:strCache>
            </c:strRef>
          </c:tx>
          <c:cat>
            <c:strRef>
              <c:f>Sheet1!$B$1:$C$1</c:f>
              <c:strCache>
                <c:ptCount val="2"/>
                <c:pt idx="0">
                  <c:v>Kullanırım</c:v>
                </c:pt>
                <c:pt idx="1">
                  <c:v>Kullanmam</c:v>
                </c:pt>
              </c:strCache>
            </c:strRef>
          </c:cat>
          <c:val>
            <c:numRef>
              <c:f>Sheet1!$B$4:$C$4</c:f>
              <c:numCache>
                <c:formatCode>General</c:formatCode>
                <c:ptCount val="2"/>
                <c:pt idx="0">
                  <c:v>45.9</c:v>
                </c:pt>
                <c:pt idx="1">
                  <c:v>46.9</c:v>
                </c:pt>
              </c:numCache>
            </c:numRef>
          </c:val>
        </c:ser>
      </c:pie3DChart>
    </c:plotArea>
    <c:legend>
      <c:legendPos val="r"/>
      <c:layout>
        <c:manualLayout>
          <c:xMode val="edge"/>
          <c:yMode val="edge"/>
          <c:x val="0.7317460317460317"/>
          <c:y val="0.53477218225419665"/>
          <c:w val="0.2619047619047622"/>
          <c:h val="0.17026378896882494"/>
        </c:manualLayout>
      </c:layout>
    </c:legend>
    <c:plotVisOnly val="1"/>
    <c:dispBlanksAs val="zero"/>
  </c:chart>
  <c:txPr>
    <a:bodyPr/>
    <a:lstStyle/>
    <a:p>
      <a:pPr>
        <a:defRPr sz="1800"/>
      </a:pPr>
      <a:endParaRPr lang="tr-TR"/>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tr-TR"/>
  <c:style val="7"/>
  <c:chart>
    <c:title>
      <c:tx>
        <c:rich>
          <a:bodyPr/>
          <a:lstStyle/>
          <a:p>
            <a:pPr>
              <a:defRPr/>
            </a:pPr>
            <a:r>
              <a:rPr lang="tr-TR"/>
              <a:t>ERKEK</a:t>
            </a:r>
          </a:p>
        </c:rich>
      </c:tx>
    </c:title>
    <c:view3D>
      <c:perspective val="0"/>
    </c:view3D>
    <c:plotArea>
      <c:layout/>
      <c:pie3DChart>
        <c:varyColors val="1"/>
        <c:ser>
          <c:idx val="0"/>
          <c:order val="0"/>
          <c:tx>
            <c:strRef>
              <c:f>Sheet1!$A$2</c:f>
              <c:strCache>
                <c:ptCount val="1"/>
                <c:pt idx="0">
                  <c:v>Doğu</c:v>
                </c:pt>
              </c:strCache>
            </c:strRef>
          </c:tx>
          <c:dLbls>
            <c:numFmt formatCode="0%" sourceLinked="0"/>
            <c:showPercent val="1"/>
            <c:showLeaderLines val="1"/>
          </c:dLbls>
          <c:cat>
            <c:strRef>
              <c:f>Sheet1!$B$1:$C$1</c:f>
              <c:strCache>
                <c:ptCount val="2"/>
                <c:pt idx="0">
                  <c:v>Kullanırım</c:v>
                </c:pt>
                <c:pt idx="1">
                  <c:v>Kullanmam</c:v>
                </c:pt>
              </c:strCache>
            </c:strRef>
          </c:cat>
          <c:val>
            <c:numRef>
              <c:f>Sheet1!$B$2:$C$2</c:f>
              <c:numCache>
                <c:formatCode>General</c:formatCode>
                <c:ptCount val="2"/>
                <c:pt idx="0" formatCode="0.00%">
                  <c:v>42.856999999999999</c:v>
                </c:pt>
                <c:pt idx="1">
                  <c:v>57.142000000000003</c:v>
                </c:pt>
              </c:numCache>
            </c:numRef>
          </c:val>
        </c:ser>
        <c:ser>
          <c:idx val="1"/>
          <c:order val="1"/>
          <c:tx>
            <c:strRef>
              <c:f>Sheet1!$A$3</c:f>
              <c:strCache>
                <c:ptCount val="1"/>
                <c:pt idx="0">
                  <c:v>Batı</c:v>
                </c:pt>
              </c:strCache>
            </c:strRef>
          </c:tx>
          <c:dLbls>
            <c:showPercent val="1"/>
            <c:showLeaderLines val="1"/>
          </c:dLbls>
          <c:cat>
            <c:strRef>
              <c:f>Sheet1!$B$1:$C$1</c:f>
              <c:strCache>
                <c:ptCount val="2"/>
                <c:pt idx="0">
                  <c:v>Kullanırım</c:v>
                </c:pt>
                <c:pt idx="1">
                  <c:v>Kullanmam</c:v>
                </c:pt>
              </c:strCache>
            </c:strRef>
          </c:cat>
          <c:val>
            <c:numRef>
              <c:f>Sheet1!$B$3:$C$3</c:f>
              <c:numCache>
                <c:formatCode>General</c:formatCode>
                <c:ptCount val="2"/>
                <c:pt idx="0">
                  <c:v>23.330000000000005</c:v>
                </c:pt>
                <c:pt idx="1">
                  <c:v>38.6</c:v>
                </c:pt>
              </c:numCache>
            </c:numRef>
          </c:val>
        </c:ser>
        <c:ser>
          <c:idx val="2"/>
          <c:order val="2"/>
          <c:tx>
            <c:strRef>
              <c:f>Sheet1!$A$4</c:f>
              <c:strCache>
                <c:ptCount val="1"/>
                <c:pt idx="0">
                  <c:v>Kuzey</c:v>
                </c:pt>
              </c:strCache>
            </c:strRef>
          </c:tx>
          <c:dLbls>
            <c:showPercent val="1"/>
            <c:showLeaderLines val="1"/>
          </c:dLbls>
          <c:cat>
            <c:strRef>
              <c:f>Sheet1!$B$1:$C$1</c:f>
              <c:strCache>
                <c:ptCount val="2"/>
                <c:pt idx="0">
                  <c:v>Kullanırım</c:v>
                </c:pt>
                <c:pt idx="1">
                  <c:v>Kullanmam</c:v>
                </c:pt>
              </c:strCache>
            </c:strRef>
          </c:cat>
          <c:val>
            <c:numRef>
              <c:f>Sheet1!$B$4:$C$4</c:f>
              <c:numCache>
                <c:formatCode>General</c:formatCode>
                <c:ptCount val="2"/>
                <c:pt idx="0">
                  <c:v>45.9</c:v>
                </c:pt>
                <c:pt idx="1">
                  <c:v>46.9</c:v>
                </c:pt>
              </c:numCache>
            </c:numRef>
          </c:val>
        </c:ser>
        <c:dLbls>
          <c:showPercent val="1"/>
        </c:dLbls>
      </c:pie3DChart>
    </c:plotArea>
    <c:legend>
      <c:legendPos val="t"/>
    </c:legend>
    <c:plotVisOnly val="1"/>
    <c:dispBlanksAs val="zero"/>
  </c:chart>
  <c:txPr>
    <a:bodyPr/>
    <a:lstStyle/>
    <a:p>
      <a:pPr>
        <a:defRPr sz="1800"/>
      </a:pPr>
      <a:endParaRPr lang="tr-TR"/>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tr-TR"/>
  <c:style val="7"/>
  <c:chart>
    <c:title>
      <c:tx>
        <c:rich>
          <a:bodyPr/>
          <a:lstStyle/>
          <a:p>
            <a:pPr>
              <a:defRPr/>
            </a:pPr>
            <a:r>
              <a:rPr lang="tr-TR"/>
              <a:t>KADIN</a:t>
            </a:r>
          </a:p>
        </c:rich>
      </c:tx>
    </c:title>
    <c:view3D>
      <c:perspective val="0"/>
    </c:view3D>
    <c:plotArea>
      <c:layout/>
      <c:pie3DChart>
        <c:varyColors val="1"/>
        <c:ser>
          <c:idx val="0"/>
          <c:order val="0"/>
          <c:tx>
            <c:strRef>
              <c:f>Sheet1!$A$2</c:f>
              <c:strCache>
                <c:ptCount val="1"/>
                <c:pt idx="0">
                  <c:v>Doğu</c:v>
                </c:pt>
              </c:strCache>
            </c:strRef>
          </c:tx>
          <c:dLbls>
            <c:numFmt formatCode="0%" sourceLinked="0"/>
            <c:showPercent val="1"/>
            <c:showLeaderLines val="1"/>
          </c:dLbls>
          <c:cat>
            <c:strRef>
              <c:f>Sheet1!$B$1:$C$1</c:f>
              <c:strCache>
                <c:ptCount val="2"/>
                <c:pt idx="0">
                  <c:v>Kullanırım</c:v>
                </c:pt>
                <c:pt idx="1">
                  <c:v>Kullanmam</c:v>
                </c:pt>
              </c:strCache>
            </c:strRef>
          </c:cat>
          <c:val>
            <c:numRef>
              <c:f>Sheet1!$B$2:$C$2</c:f>
              <c:numCache>
                <c:formatCode>General</c:formatCode>
                <c:ptCount val="2"/>
                <c:pt idx="0" formatCode="0.00%">
                  <c:v>21.875</c:v>
                </c:pt>
                <c:pt idx="1">
                  <c:v>78.124999999999986</c:v>
                </c:pt>
              </c:numCache>
            </c:numRef>
          </c:val>
        </c:ser>
        <c:ser>
          <c:idx val="1"/>
          <c:order val="1"/>
          <c:tx>
            <c:strRef>
              <c:f>Sheet1!$A$3</c:f>
              <c:strCache>
                <c:ptCount val="1"/>
                <c:pt idx="0">
                  <c:v>Batı</c:v>
                </c:pt>
              </c:strCache>
            </c:strRef>
          </c:tx>
          <c:dLbls>
            <c:showPercent val="1"/>
            <c:showLeaderLines val="1"/>
          </c:dLbls>
          <c:cat>
            <c:strRef>
              <c:f>Sheet1!$B$1:$C$1</c:f>
              <c:strCache>
                <c:ptCount val="2"/>
                <c:pt idx="0">
                  <c:v>Kullanırım</c:v>
                </c:pt>
                <c:pt idx="1">
                  <c:v>Kullanmam</c:v>
                </c:pt>
              </c:strCache>
            </c:strRef>
          </c:cat>
          <c:val>
            <c:numRef>
              <c:f>Sheet1!$B$3:$C$3</c:f>
              <c:numCache>
                <c:formatCode>General</c:formatCode>
                <c:ptCount val="2"/>
                <c:pt idx="0">
                  <c:v>23.330000000000005</c:v>
                </c:pt>
                <c:pt idx="1">
                  <c:v>38.6</c:v>
                </c:pt>
              </c:numCache>
            </c:numRef>
          </c:val>
        </c:ser>
        <c:ser>
          <c:idx val="2"/>
          <c:order val="2"/>
          <c:tx>
            <c:strRef>
              <c:f>Sheet1!$A$4</c:f>
              <c:strCache>
                <c:ptCount val="1"/>
                <c:pt idx="0">
                  <c:v>Kuzey</c:v>
                </c:pt>
              </c:strCache>
            </c:strRef>
          </c:tx>
          <c:dLbls>
            <c:showPercent val="1"/>
            <c:showLeaderLines val="1"/>
          </c:dLbls>
          <c:cat>
            <c:strRef>
              <c:f>Sheet1!$B$1:$C$1</c:f>
              <c:strCache>
                <c:ptCount val="2"/>
                <c:pt idx="0">
                  <c:v>Kullanırım</c:v>
                </c:pt>
                <c:pt idx="1">
                  <c:v>Kullanmam</c:v>
                </c:pt>
              </c:strCache>
            </c:strRef>
          </c:cat>
          <c:val>
            <c:numRef>
              <c:f>Sheet1!$B$4:$C$4</c:f>
              <c:numCache>
                <c:formatCode>General</c:formatCode>
                <c:ptCount val="2"/>
                <c:pt idx="0">
                  <c:v>45.9</c:v>
                </c:pt>
                <c:pt idx="1">
                  <c:v>46.9</c:v>
                </c:pt>
              </c:numCache>
            </c:numRef>
          </c:val>
        </c:ser>
        <c:dLbls>
          <c:showPercent val="1"/>
        </c:dLbls>
      </c:pie3DChart>
    </c:plotArea>
    <c:legend>
      <c:legendPos val="t"/>
    </c:legend>
    <c:plotVisOnly val="1"/>
    <c:dispBlanksAs val="zero"/>
  </c:chart>
  <c:txPr>
    <a:bodyPr/>
    <a:lstStyle/>
    <a:p>
      <a:pPr>
        <a:defRPr sz="1800"/>
      </a:pPr>
      <a:endParaRPr lang="tr-TR"/>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tr-TR"/>
  <c:style val="7"/>
  <c:chart>
    <c:title>
      <c:tx>
        <c:rich>
          <a:bodyPr/>
          <a:lstStyle/>
          <a:p>
            <a:pPr>
              <a:defRPr/>
            </a:pPr>
            <a:r>
              <a:rPr lang="tr-TR"/>
              <a:t>GENEL</a:t>
            </a:r>
          </a:p>
        </c:rich>
      </c:tx>
    </c:title>
    <c:view3D>
      <c:perspective val="0"/>
    </c:view3D>
    <c:plotArea>
      <c:layout/>
      <c:pie3DChart>
        <c:varyColors val="1"/>
        <c:ser>
          <c:idx val="0"/>
          <c:order val="0"/>
          <c:tx>
            <c:strRef>
              <c:f>Sheet1!$A$2</c:f>
              <c:strCache>
                <c:ptCount val="1"/>
                <c:pt idx="0">
                  <c:v>Doğu</c:v>
                </c:pt>
              </c:strCache>
            </c:strRef>
          </c:tx>
          <c:dLbls>
            <c:numFmt formatCode="0%" sourceLinked="0"/>
            <c:showPercent val="1"/>
            <c:showLeaderLines val="1"/>
          </c:dLbls>
          <c:cat>
            <c:strRef>
              <c:f>Sheet1!$B$1:$C$1</c:f>
              <c:strCache>
                <c:ptCount val="2"/>
                <c:pt idx="0">
                  <c:v>EVET </c:v>
                </c:pt>
                <c:pt idx="1">
                  <c:v>HAYIR</c:v>
                </c:pt>
              </c:strCache>
            </c:strRef>
          </c:cat>
          <c:val>
            <c:numRef>
              <c:f>Sheet1!$B$2:$C$2</c:f>
              <c:numCache>
                <c:formatCode>General</c:formatCode>
                <c:ptCount val="2"/>
                <c:pt idx="0" formatCode="0.00%">
                  <c:v>58.33</c:v>
                </c:pt>
                <c:pt idx="1">
                  <c:v>41.660000000000011</c:v>
                </c:pt>
              </c:numCache>
            </c:numRef>
          </c:val>
        </c:ser>
        <c:ser>
          <c:idx val="1"/>
          <c:order val="1"/>
          <c:tx>
            <c:strRef>
              <c:f>Sheet1!$A$3</c:f>
              <c:strCache>
                <c:ptCount val="1"/>
                <c:pt idx="0">
                  <c:v>Batı</c:v>
                </c:pt>
              </c:strCache>
            </c:strRef>
          </c:tx>
          <c:dLbls>
            <c:showPercent val="1"/>
            <c:showLeaderLines val="1"/>
          </c:dLbls>
          <c:cat>
            <c:strRef>
              <c:f>Sheet1!$B$1:$C$1</c:f>
              <c:strCache>
                <c:ptCount val="2"/>
                <c:pt idx="0">
                  <c:v>EVET </c:v>
                </c:pt>
                <c:pt idx="1">
                  <c:v>HAYIR</c:v>
                </c:pt>
              </c:strCache>
            </c:strRef>
          </c:cat>
          <c:val>
            <c:numRef>
              <c:f>Sheet1!$B$3:$C$3</c:f>
              <c:numCache>
                <c:formatCode>General</c:formatCode>
                <c:ptCount val="2"/>
                <c:pt idx="0">
                  <c:v>23.330000000000005</c:v>
                </c:pt>
                <c:pt idx="1">
                  <c:v>38.6</c:v>
                </c:pt>
              </c:numCache>
            </c:numRef>
          </c:val>
        </c:ser>
        <c:ser>
          <c:idx val="2"/>
          <c:order val="2"/>
          <c:tx>
            <c:strRef>
              <c:f>Sheet1!$A$4</c:f>
              <c:strCache>
                <c:ptCount val="1"/>
                <c:pt idx="0">
                  <c:v>Kuzey</c:v>
                </c:pt>
              </c:strCache>
            </c:strRef>
          </c:tx>
          <c:dLbls>
            <c:showPercent val="1"/>
            <c:showLeaderLines val="1"/>
          </c:dLbls>
          <c:cat>
            <c:strRef>
              <c:f>Sheet1!$B$1:$C$1</c:f>
              <c:strCache>
                <c:ptCount val="2"/>
                <c:pt idx="0">
                  <c:v>EVET </c:v>
                </c:pt>
                <c:pt idx="1">
                  <c:v>HAYIR</c:v>
                </c:pt>
              </c:strCache>
            </c:strRef>
          </c:cat>
          <c:val>
            <c:numRef>
              <c:f>Sheet1!$B$4:$C$4</c:f>
              <c:numCache>
                <c:formatCode>General</c:formatCode>
                <c:ptCount val="2"/>
                <c:pt idx="0">
                  <c:v>45.9</c:v>
                </c:pt>
                <c:pt idx="1">
                  <c:v>46.9</c:v>
                </c:pt>
              </c:numCache>
            </c:numRef>
          </c:val>
        </c:ser>
        <c:dLbls>
          <c:showPercent val="1"/>
        </c:dLbls>
      </c:pie3DChart>
    </c:plotArea>
    <c:legend>
      <c:legendPos val="t"/>
    </c:legend>
    <c:plotVisOnly val="1"/>
    <c:dispBlanksAs val="zero"/>
  </c:chart>
  <c:txPr>
    <a:bodyPr/>
    <a:lstStyle/>
    <a:p>
      <a:pPr>
        <a:defRPr sz="1800"/>
      </a:pPr>
      <a:endParaRPr lang="tr-TR"/>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lang val="tr-TR"/>
  <c:style val="7"/>
  <c:chart>
    <c:title>
      <c:tx>
        <c:rich>
          <a:bodyPr/>
          <a:lstStyle/>
          <a:p>
            <a:pPr>
              <a:defRPr/>
            </a:pPr>
            <a:r>
              <a:rPr lang="tr-TR"/>
              <a:t>ERKEK</a:t>
            </a:r>
          </a:p>
        </c:rich>
      </c:tx>
    </c:title>
    <c:view3D>
      <c:perspective val="0"/>
    </c:view3D>
    <c:plotArea>
      <c:layout>
        <c:manualLayout>
          <c:layoutTarget val="inner"/>
          <c:xMode val="edge"/>
          <c:yMode val="edge"/>
          <c:x val="0.13056272416209758"/>
          <c:y val="0.38694304913072752"/>
          <c:w val="0.81740858308941744"/>
          <c:h val="0.54785995450326497"/>
        </c:manualLayout>
      </c:layout>
      <c:pie3DChart>
        <c:varyColors val="1"/>
        <c:ser>
          <c:idx val="0"/>
          <c:order val="0"/>
          <c:tx>
            <c:strRef>
              <c:f>Sheet1!$A$2</c:f>
              <c:strCache>
                <c:ptCount val="1"/>
                <c:pt idx="0">
                  <c:v>Doğu</c:v>
                </c:pt>
              </c:strCache>
            </c:strRef>
          </c:tx>
          <c:dLbls>
            <c:numFmt formatCode="0%" sourceLinked="0"/>
            <c:showPercent val="1"/>
            <c:showLeaderLines val="1"/>
          </c:dLbls>
          <c:cat>
            <c:strRef>
              <c:f>Sheet1!$B$1:$C$1</c:f>
              <c:strCache>
                <c:ptCount val="2"/>
                <c:pt idx="0">
                  <c:v>EVET</c:v>
                </c:pt>
                <c:pt idx="1">
                  <c:v>HAYIR</c:v>
                </c:pt>
              </c:strCache>
            </c:strRef>
          </c:cat>
          <c:val>
            <c:numRef>
              <c:f>Sheet1!$B$2:$C$2</c:f>
              <c:numCache>
                <c:formatCode>General</c:formatCode>
                <c:ptCount val="2"/>
                <c:pt idx="0" formatCode="0.00%">
                  <c:v>57.142000000000003</c:v>
                </c:pt>
                <c:pt idx="1">
                  <c:v>42.856999999999999</c:v>
                </c:pt>
              </c:numCache>
            </c:numRef>
          </c:val>
        </c:ser>
        <c:ser>
          <c:idx val="1"/>
          <c:order val="1"/>
          <c:tx>
            <c:strRef>
              <c:f>Sheet1!$A$3</c:f>
              <c:strCache>
                <c:ptCount val="1"/>
                <c:pt idx="0">
                  <c:v>Batı</c:v>
                </c:pt>
              </c:strCache>
            </c:strRef>
          </c:tx>
          <c:dLbls>
            <c:showPercent val="1"/>
            <c:showLeaderLines val="1"/>
          </c:dLbls>
          <c:cat>
            <c:strRef>
              <c:f>Sheet1!$B$1:$C$1</c:f>
              <c:strCache>
                <c:ptCount val="2"/>
                <c:pt idx="0">
                  <c:v>EVET</c:v>
                </c:pt>
                <c:pt idx="1">
                  <c:v>HAYIR</c:v>
                </c:pt>
              </c:strCache>
            </c:strRef>
          </c:cat>
          <c:val>
            <c:numRef>
              <c:f>Sheet1!$B$3:$C$3</c:f>
              <c:numCache>
                <c:formatCode>General</c:formatCode>
                <c:ptCount val="2"/>
                <c:pt idx="0">
                  <c:v>23.330000000000005</c:v>
                </c:pt>
                <c:pt idx="1">
                  <c:v>38.6</c:v>
                </c:pt>
              </c:numCache>
            </c:numRef>
          </c:val>
        </c:ser>
        <c:ser>
          <c:idx val="2"/>
          <c:order val="2"/>
          <c:tx>
            <c:strRef>
              <c:f>Sheet1!$A$4</c:f>
              <c:strCache>
                <c:ptCount val="1"/>
                <c:pt idx="0">
                  <c:v>Kuzey</c:v>
                </c:pt>
              </c:strCache>
            </c:strRef>
          </c:tx>
          <c:dLbls>
            <c:showPercent val="1"/>
            <c:showLeaderLines val="1"/>
          </c:dLbls>
          <c:cat>
            <c:strRef>
              <c:f>Sheet1!$B$1:$C$1</c:f>
              <c:strCache>
                <c:ptCount val="2"/>
                <c:pt idx="0">
                  <c:v>EVET</c:v>
                </c:pt>
                <c:pt idx="1">
                  <c:v>HAYIR</c:v>
                </c:pt>
              </c:strCache>
            </c:strRef>
          </c:cat>
          <c:val>
            <c:numRef>
              <c:f>Sheet1!$B$4:$C$4</c:f>
              <c:numCache>
                <c:formatCode>General</c:formatCode>
                <c:ptCount val="2"/>
                <c:pt idx="0">
                  <c:v>45.9</c:v>
                </c:pt>
                <c:pt idx="1">
                  <c:v>46.9</c:v>
                </c:pt>
              </c:numCache>
            </c:numRef>
          </c:val>
        </c:ser>
        <c:dLbls>
          <c:showPercent val="1"/>
        </c:dLbls>
      </c:pie3DChart>
    </c:plotArea>
    <c:legend>
      <c:legendPos val="t"/>
    </c:legend>
    <c:plotVisOnly val="1"/>
    <c:dispBlanksAs val="zero"/>
  </c:chart>
  <c:txPr>
    <a:bodyPr/>
    <a:lstStyle/>
    <a:p>
      <a:pPr>
        <a:defRPr sz="1800"/>
      </a:pPr>
      <a:endParaRPr lang="tr-TR"/>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lang val="tr-TR"/>
  <c:style val="7"/>
  <c:chart>
    <c:title>
      <c:tx>
        <c:rich>
          <a:bodyPr/>
          <a:lstStyle/>
          <a:p>
            <a:pPr>
              <a:defRPr/>
            </a:pPr>
            <a:r>
              <a:rPr lang="tr-TR"/>
              <a:t>KADIN</a:t>
            </a:r>
          </a:p>
        </c:rich>
      </c:tx>
    </c:title>
    <c:view3D>
      <c:perspective val="0"/>
    </c:view3D>
    <c:plotArea>
      <c:layout>
        <c:manualLayout>
          <c:layoutTarget val="inner"/>
          <c:xMode val="edge"/>
          <c:yMode val="edge"/>
          <c:x val="0.115"/>
          <c:y val="0.34191393482208982"/>
          <c:w val="0.82000000000000006"/>
          <c:h val="0.56272291696726784"/>
        </c:manualLayout>
      </c:layout>
      <c:pie3DChart>
        <c:varyColors val="1"/>
        <c:ser>
          <c:idx val="0"/>
          <c:order val="0"/>
          <c:tx>
            <c:strRef>
              <c:f>Sheet1!$A$2</c:f>
              <c:strCache>
                <c:ptCount val="1"/>
                <c:pt idx="0">
                  <c:v>Doğu</c:v>
                </c:pt>
              </c:strCache>
            </c:strRef>
          </c:tx>
          <c:dLbls>
            <c:numFmt formatCode="0%" sourceLinked="0"/>
            <c:showPercent val="1"/>
            <c:showLeaderLines val="1"/>
          </c:dLbls>
          <c:cat>
            <c:strRef>
              <c:f>Sheet1!$B$1:$C$1</c:f>
              <c:strCache>
                <c:ptCount val="2"/>
                <c:pt idx="0">
                  <c:v>EVET</c:v>
                </c:pt>
                <c:pt idx="1">
                  <c:v>HAYIR</c:v>
                </c:pt>
              </c:strCache>
            </c:strRef>
          </c:cat>
          <c:val>
            <c:numRef>
              <c:f>Sheet1!$B$2:$C$2</c:f>
              <c:numCache>
                <c:formatCode>General</c:formatCode>
                <c:ptCount val="2"/>
                <c:pt idx="0" formatCode="0.00%">
                  <c:v>59.375</c:v>
                </c:pt>
                <c:pt idx="1">
                  <c:v>40.625000000000014</c:v>
                </c:pt>
              </c:numCache>
            </c:numRef>
          </c:val>
        </c:ser>
        <c:ser>
          <c:idx val="1"/>
          <c:order val="1"/>
          <c:tx>
            <c:strRef>
              <c:f>Sheet1!$A$3</c:f>
              <c:strCache>
                <c:ptCount val="1"/>
                <c:pt idx="0">
                  <c:v>Batı</c:v>
                </c:pt>
              </c:strCache>
            </c:strRef>
          </c:tx>
          <c:dLbls>
            <c:showPercent val="1"/>
            <c:showLeaderLines val="1"/>
          </c:dLbls>
          <c:cat>
            <c:strRef>
              <c:f>Sheet1!$B$1:$C$1</c:f>
              <c:strCache>
                <c:ptCount val="2"/>
                <c:pt idx="0">
                  <c:v>EVET</c:v>
                </c:pt>
                <c:pt idx="1">
                  <c:v>HAYIR</c:v>
                </c:pt>
              </c:strCache>
            </c:strRef>
          </c:cat>
          <c:val>
            <c:numRef>
              <c:f>Sheet1!$B$3:$C$3</c:f>
              <c:numCache>
                <c:formatCode>General</c:formatCode>
                <c:ptCount val="2"/>
                <c:pt idx="0">
                  <c:v>23.330000000000005</c:v>
                </c:pt>
                <c:pt idx="1">
                  <c:v>38.6</c:v>
                </c:pt>
              </c:numCache>
            </c:numRef>
          </c:val>
        </c:ser>
        <c:ser>
          <c:idx val="2"/>
          <c:order val="2"/>
          <c:tx>
            <c:strRef>
              <c:f>Sheet1!$A$4</c:f>
              <c:strCache>
                <c:ptCount val="1"/>
                <c:pt idx="0">
                  <c:v>Kuzey</c:v>
                </c:pt>
              </c:strCache>
            </c:strRef>
          </c:tx>
          <c:dLbls>
            <c:showPercent val="1"/>
            <c:showLeaderLines val="1"/>
          </c:dLbls>
          <c:cat>
            <c:strRef>
              <c:f>Sheet1!$B$1:$C$1</c:f>
              <c:strCache>
                <c:ptCount val="2"/>
                <c:pt idx="0">
                  <c:v>EVET</c:v>
                </c:pt>
                <c:pt idx="1">
                  <c:v>HAYIR</c:v>
                </c:pt>
              </c:strCache>
            </c:strRef>
          </c:cat>
          <c:val>
            <c:numRef>
              <c:f>Sheet1!$B$4:$C$4</c:f>
              <c:numCache>
                <c:formatCode>General</c:formatCode>
                <c:ptCount val="2"/>
                <c:pt idx="0">
                  <c:v>45.9</c:v>
                </c:pt>
                <c:pt idx="1">
                  <c:v>46.9</c:v>
                </c:pt>
              </c:numCache>
            </c:numRef>
          </c:val>
        </c:ser>
        <c:dLbls>
          <c:showPercent val="1"/>
        </c:dLbls>
      </c:pie3DChart>
    </c:plotArea>
    <c:legend>
      <c:legendPos val="t"/>
    </c:legend>
    <c:plotVisOnly val="1"/>
    <c:dispBlanksAs val="zero"/>
  </c:chart>
  <c:txPr>
    <a:bodyPr/>
    <a:lstStyle/>
    <a:p>
      <a:pPr>
        <a:defRPr sz="1800"/>
      </a:pPr>
      <a:endParaRPr lang="tr-TR"/>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tr-TR"/>
  <c:style val="7"/>
  <c:chart>
    <c:title>
      <c:tx>
        <c:rich>
          <a:bodyPr/>
          <a:lstStyle/>
          <a:p>
            <a:pPr>
              <a:defRPr/>
            </a:pPr>
            <a:r>
              <a:rPr lang="tr-TR"/>
              <a:t>GENEL</a:t>
            </a:r>
          </a:p>
        </c:rich>
      </c:tx>
      <c:layout>
        <c:manualLayout>
          <c:xMode val="edge"/>
          <c:yMode val="edge"/>
          <c:x val="0.41428571428571431"/>
          <c:y val="1.9184652278177464E-2"/>
        </c:manualLayout>
      </c:layout>
    </c:title>
    <c:view3D>
      <c:perspective val="0"/>
    </c:view3D>
    <c:plotArea>
      <c:layout>
        <c:manualLayout>
          <c:layoutTarget val="inner"/>
          <c:xMode val="edge"/>
          <c:yMode val="edge"/>
          <c:x val="0.29365079365079377"/>
          <c:y val="0.59232613908872878"/>
          <c:w val="0.41587301587301601"/>
          <c:h val="0.24940047961630701"/>
        </c:manualLayout>
      </c:layout>
      <c:pie3DChart>
        <c:varyColors val="1"/>
        <c:ser>
          <c:idx val="0"/>
          <c:order val="0"/>
          <c:tx>
            <c:strRef>
              <c:f>Sheet1!$A$2</c:f>
              <c:strCache>
                <c:ptCount val="1"/>
                <c:pt idx="0">
                  <c:v>Doğu</c:v>
                </c:pt>
              </c:strCache>
            </c:strRef>
          </c:tx>
          <c:dLbls>
            <c:dLbl>
              <c:idx val="0"/>
              <c:layout>
                <c:manualLayout>
                  <c:x val="1.5523403854179271E-2"/>
                  <c:y val="-8.0903619702725832E-2"/>
                </c:manualLayout>
              </c:layout>
              <c:dLblPos val="bestFit"/>
              <c:showPercent val="1"/>
            </c:dLbl>
            <c:dLbl>
              <c:idx val="1"/>
              <c:layout>
                <c:manualLayout>
                  <c:x val="1.9383292130856617E-2"/>
                  <c:y val="3.6492892495608747E-2"/>
                </c:manualLayout>
              </c:layout>
              <c:dLblPos val="bestFit"/>
              <c:showPercent val="1"/>
            </c:dLbl>
            <c:dLbl>
              <c:idx val="2"/>
              <c:layout>
                <c:manualLayout>
                  <c:x val="-1.101565958916139E-2"/>
                  <c:y val="3.0395463862545852E-2"/>
                </c:manualLayout>
              </c:layout>
              <c:dLblPos val="bestFit"/>
              <c:showPercent val="1"/>
            </c:dLbl>
            <c:dLbl>
              <c:idx val="3"/>
              <c:layout>
                <c:manualLayout>
                  <c:x val="-5.7544713690449384E-3"/>
                  <c:y val="-1.6078253565673768E-3"/>
                </c:manualLayout>
              </c:layout>
              <c:dLblPos val="bestFit"/>
              <c:showPercent val="1"/>
            </c:dLbl>
            <c:numFmt formatCode="0%" sourceLinked="0"/>
            <c:showPercent val="1"/>
            <c:showLeaderLines val="1"/>
          </c:dLbls>
          <c:cat>
            <c:strRef>
              <c:f>Sheet1!$B$1:$F$1</c:f>
              <c:strCache>
                <c:ptCount val="5"/>
                <c:pt idx="0">
                  <c:v>Etkililik</c:v>
                </c:pt>
                <c:pt idx="1">
                  <c:v>Maliyet</c:v>
                </c:pt>
                <c:pt idx="2">
                  <c:v>Yakınlarınızın tavsiyesi</c:v>
                </c:pt>
                <c:pt idx="3">
                  <c:v>İlaç firmasının tanıtımı</c:v>
                </c:pt>
                <c:pt idx="4">
                  <c:v>Yan etkileri</c:v>
                </c:pt>
              </c:strCache>
            </c:strRef>
          </c:cat>
          <c:val>
            <c:numRef>
              <c:f>Sheet1!$B$2:$F$2</c:f>
              <c:numCache>
                <c:formatCode>General</c:formatCode>
                <c:ptCount val="5"/>
                <c:pt idx="0" formatCode="0.00%">
                  <c:v>50.68</c:v>
                </c:pt>
                <c:pt idx="1">
                  <c:v>4.109</c:v>
                </c:pt>
                <c:pt idx="2">
                  <c:v>5.4790000000000019</c:v>
                </c:pt>
                <c:pt idx="3">
                  <c:v>1.36</c:v>
                </c:pt>
                <c:pt idx="4">
                  <c:v>38.356000000000002</c:v>
                </c:pt>
              </c:numCache>
            </c:numRef>
          </c:val>
        </c:ser>
        <c:ser>
          <c:idx val="1"/>
          <c:order val="1"/>
          <c:tx>
            <c:strRef>
              <c:f>Sheet1!$A$3</c:f>
              <c:strCache>
                <c:ptCount val="1"/>
                <c:pt idx="0">
                  <c:v>Batı</c:v>
                </c:pt>
              </c:strCache>
            </c:strRef>
          </c:tx>
          <c:dLbls>
            <c:numFmt formatCode="0%" sourceLinked="0"/>
            <c:showPercent val="1"/>
            <c:showLeaderLines val="1"/>
          </c:dLbls>
          <c:cat>
            <c:strRef>
              <c:f>Sheet1!$B$1:$F$1</c:f>
              <c:strCache>
                <c:ptCount val="5"/>
                <c:pt idx="0">
                  <c:v>Etkililik</c:v>
                </c:pt>
                <c:pt idx="1">
                  <c:v>Maliyet</c:v>
                </c:pt>
                <c:pt idx="2">
                  <c:v>Yakınlarınızın tavsiyesi</c:v>
                </c:pt>
                <c:pt idx="3">
                  <c:v>İlaç firmasının tanıtımı</c:v>
                </c:pt>
                <c:pt idx="4">
                  <c:v>Yan etkileri</c:v>
                </c:pt>
              </c:strCache>
            </c:strRef>
          </c:cat>
          <c:val>
            <c:numRef>
              <c:f>Sheet1!$B$3:$F$3</c:f>
              <c:numCache>
                <c:formatCode>General</c:formatCode>
                <c:ptCount val="5"/>
                <c:pt idx="0">
                  <c:v>23.330000000000005</c:v>
                </c:pt>
                <c:pt idx="1">
                  <c:v>38.6</c:v>
                </c:pt>
                <c:pt idx="2">
                  <c:v>34.6</c:v>
                </c:pt>
                <c:pt idx="3">
                  <c:v>31.6</c:v>
                </c:pt>
              </c:numCache>
            </c:numRef>
          </c:val>
        </c:ser>
        <c:ser>
          <c:idx val="2"/>
          <c:order val="2"/>
          <c:tx>
            <c:strRef>
              <c:f>Sheet1!$A$4</c:f>
              <c:strCache>
                <c:ptCount val="1"/>
                <c:pt idx="0">
                  <c:v>Kuzey</c:v>
                </c:pt>
              </c:strCache>
            </c:strRef>
          </c:tx>
          <c:dLbls>
            <c:numFmt formatCode="0%" sourceLinked="0"/>
            <c:showPercent val="1"/>
            <c:showLeaderLines val="1"/>
          </c:dLbls>
          <c:cat>
            <c:strRef>
              <c:f>Sheet1!$B$1:$F$1</c:f>
              <c:strCache>
                <c:ptCount val="5"/>
                <c:pt idx="0">
                  <c:v>Etkililik</c:v>
                </c:pt>
                <c:pt idx="1">
                  <c:v>Maliyet</c:v>
                </c:pt>
                <c:pt idx="2">
                  <c:v>Yakınlarınızın tavsiyesi</c:v>
                </c:pt>
                <c:pt idx="3">
                  <c:v>İlaç firmasının tanıtımı</c:v>
                </c:pt>
                <c:pt idx="4">
                  <c:v>Yan etkileri</c:v>
                </c:pt>
              </c:strCache>
            </c:strRef>
          </c:cat>
          <c:val>
            <c:numRef>
              <c:f>Sheet1!$B$4:$F$4</c:f>
              <c:numCache>
                <c:formatCode>General</c:formatCode>
                <c:ptCount val="5"/>
                <c:pt idx="0">
                  <c:v>45.9</c:v>
                </c:pt>
                <c:pt idx="1">
                  <c:v>46.9</c:v>
                </c:pt>
                <c:pt idx="2">
                  <c:v>45</c:v>
                </c:pt>
                <c:pt idx="3">
                  <c:v>43.9</c:v>
                </c:pt>
              </c:numCache>
            </c:numRef>
          </c:val>
        </c:ser>
        <c:dLbls>
          <c:showPercent val="1"/>
        </c:dLbls>
      </c:pie3DChart>
    </c:plotArea>
    <c:legend>
      <c:legendPos val="t"/>
      <c:layout>
        <c:manualLayout>
          <c:xMode val="edge"/>
          <c:yMode val="edge"/>
          <c:x val="2.8571428571428581E-2"/>
          <c:y val="0.17026378896882494"/>
          <c:w val="0.96031746031746013"/>
          <c:h val="0.25899280575539568"/>
        </c:manualLayout>
      </c:layout>
    </c:legend>
    <c:plotVisOnly val="1"/>
    <c:dispBlanksAs val="zero"/>
  </c:chart>
  <c:txPr>
    <a:bodyPr/>
    <a:lstStyle/>
    <a:p>
      <a:pPr>
        <a:defRPr sz="1800"/>
      </a:pPr>
      <a:endParaRPr lang="tr-TR"/>
    </a:p>
  </c:tx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tr-TR"/>
  <c:style val="7"/>
  <c:chart>
    <c:title>
      <c:tx>
        <c:rich>
          <a:bodyPr/>
          <a:lstStyle/>
          <a:p>
            <a:pPr>
              <a:defRPr/>
            </a:pPr>
            <a:r>
              <a:rPr lang="tr-TR"/>
              <a:t>KADIN</a:t>
            </a:r>
          </a:p>
        </c:rich>
      </c:tx>
      <c:layout>
        <c:manualLayout>
          <c:xMode val="edge"/>
          <c:yMode val="edge"/>
          <c:x val="0.42222222222222233"/>
          <c:y val="1.9184652278177464E-2"/>
        </c:manualLayout>
      </c:layout>
    </c:title>
    <c:view3D>
      <c:perspective val="0"/>
    </c:view3D>
    <c:plotArea>
      <c:layout>
        <c:manualLayout>
          <c:layoutTarget val="inner"/>
          <c:xMode val="edge"/>
          <c:yMode val="edge"/>
          <c:x val="0.29365079365079377"/>
          <c:y val="0.59232613908872878"/>
          <c:w val="0.41587301587301601"/>
          <c:h val="0.24940047961630701"/>
        </c:manualLayout>
      </c:layout>
      <c:pie3DChart>
        <c:varyColors val="1"/>
        <c:ser>
          <c:idx val="0"/>
          <c:order val="0"/>
          <c:tx>
            <c:strRef>
              <c:f>Sheet1!$A$2</c:f>
              <c:strCache>
                <c:ptCount val="1"/>
                <c:pt idx="0">
                  <c:v>Doğu</c:v>
                </c:pt>
              </c:strCache>
            </c:strRef>
          </c:tx>
          <c:dLbls>
            <c:dLbl>
              <c:idx val="0"/>
              <c:layout>
                <c:manualLayout>
                  <c:x val="1.5033825086585051E-2"/>
                  <c:y val="-0.10340878946503713"/>
                </c:manualLayout>
              </c:layout>
              <c:dLblPos val="bestFit"/>
              <c:showLegendKey val="1"/>
              <c:showPercent val="1"/>
            </c:dLbl>
            <c:dLbl>
              <c:idx val="1"/>
              <c:layout>
                <c:manualLayout>
                  <c:x val="8.7683953845870674E-2"/>
                  <c:y val="2.3399065047940787E-2"/>
                </c:manualLayout>
              </c:layout>
              <c:dLblPos val="bestFit"/>
              <c:showLegendKey val="1"/>
              <c:showPercent val="1"/>
            </c:dLbl>
            <c:dLbl>
              <c:idx val="2"/>
              <c:layout>
                <c:manualLayout>
                  <c:x val="-3.7514650770176551E-2"/>
                  <c:y val="8.1105498348806468E-2"/>
                </c:manualLayout>
              </c:layout>
              <c:dLblPos val="bestFit"/>
              <c:showLegendKey val="1"/>
              <c:showPercent val="1"/>
            </c:dLbl>
            <c:dLbl>
              <c:idx val="3"/>
              <c:layout>
                <c:manualLayout>
                  <c:x val="-9.4639236085337045E-2"/>
                  <c:y val="2.4068195815488365E-2"/>
                </c:manualLayout>
              </c:layout>
              <c:dLblPos val="bestFit"/>
              <c:showLegendKey val="1"/>
              <c:showPercent val="1"/>
            </c:dLbl>
            <c:numFmt formatCode="0%" sourceLinked="0"/>
            <c:showLegendKey val="1"/>
            <c:showPercent val="1"/>
            <c:showLeaderLines val="1"/>
          </c:dLbls>
          <c:cat>
            <c:strRef>
              <c:f>Sheet1!$B$1:$F$1</c:f>
              <c:strCache>
                <c:ptCount val="5"/>
                <c:pt idx="0">
                  <c:v>Etkililik</c:v>
                </c:pt>
                <c:pt idx="1">
                  <c:v>Maliyet</c:v>
                </c:pt>
                <c:pt idx="2">
                  <c:v>Yakınlarınızın tavsiyesi</c:v>
                </c:pt>
                <c:pt idx="3">
                  <c:v>İlaç firmasının tanıtımı</c:v>
                </c:pt>
                <c:pt idx="4">
                  <c:v>Yan etkileri</c:v>
                </c:pt>
              </c:strCache>
            </c:strRef>
          </c:cat>
          <c:val>
            <c:numRef>
              <c:f>Sheet1!$B$2:$F$2</c:f>
              <c:numCache>
                <c:formatCode>General</c:formatCode>
                <c:ptCount val="5"/>
                <c:pt idx="0" formatCode="0.00%">
                  <c:v>48.717000000000006</c:v>
                </c:pt>
                <c:pt idx="1">
                  <c:v>5.1279999999999974</c:v>
                </c:pt>
                <c:pt idx="2">
                  <c:v>7.6899999999999995</c:v>
                </c:pt>
                <c:pt idx="3">
                  <c:v>0</c:v>
                </c:pt>
                <c:pt idx="4">
                  <c:v>38.461000000000006</c:v>
                </c:pt>
              </c:numCache>
            </c:numRef>
          </c:val>
        </c:ser>
        <c:ser>
          <c:idx val="1"/>
          <c:order val="1"/>
          <c:tx>
            <c:strRef>
              <c:f>Sheet1!$A$3</c:f>
              <c:strCache>
                <c:ptCount val="1"/>
                <c:pt idx="0">
                  <c:v>Batı</c:v>
                </c:pt>
              </c:strCache>
            </c:strRef>
          </c:tx>
          <c:dLbls>
            <c:numFmt formatCode="0%" sourceLinked="0"/>
            <c:showPercent val="1"/>
            <c:showLeaderLines val="1"/>
          </c:dLbls>
          <c:cat>
            <c:strRef>
              <c:f>Sheet1!$B$1:$F$1</c:f>
              <c:strCache>
                <c:ptCount val="5"/>
                <c:pt idx="0">
                  <c:v>Etkililik</c:v>
                </c:pt>
                <c:pt idx="1">
                  <c:v>Maliyet</c:v>
                </c:pt>
                <c:pt idx="2">
                  <c:v>Yakınlarınızın tavsiyesi</c:v>
                </c:pt>
                <c:pt idx="3">
                  <c:v>İlaç firmasının tanıtımı</c:v>
                </c:pt>
                <c:pt idx="4">
                  <c:v>Yan etkileri</c:v>
                </c:pt>
              </c:strCache>
            </c:strRef>
          </c:cat>
          <c:val>
            <c:numRef>
              <c:f>Sheet1!$B$3:$F$3</c:f>
              <c:numCache>
                <c:formatCode>General</c:formatCode>
                <c:ptCount val="5"/>
                <c:pt idx="0">
                  <c:v>23.330000000000005</c:v>
                </c:pt>
                <c:pt idx="1">
                  <c:v>38.6</c:v>
                </c:pt>
                <c:pt idx="2">
                  <c:v>34.6</c:v>
                </c:pt>
                <c:pt idx="3">
                  <c:v>31.6</c:v>
                </c:pt>
              </c:numCache>
            </c:numRef>
          </c:val>
        </c:ser>
        <c:ser>
          <c:idx val="2"/>
          <c:order val="2"/>
          <c:tx>
            <c:strRef>
              <c:f>Sheet1!$A$4</c:f>
              <c:strCache>
                <c:ptCount val="1"/>
                <c:pt idx="0">
                  <c:v>Kuzey</c:v>
                </c:pt>
              </c:strCache>
            </c:strRef>
          </c:tx>
          <c:dLbls>
            <c:numFmt formatCode="0%" sourceLinked="0"/>
            <c:showPercent val="1"/>
            <c:showLeaderLines val="1"/>
          </c:dLbls>
          <c:cat>
            <c:strRef>
              <c:f>Sheet1!$B$1:$F$1</c:f>
              <c:strCache>
                <c:ptCount val="5"/>
                <c:pt idx="0">
                  <c:v>Etkililik</c:v>
                </c:pt>
                <c:pt idx="1">
                  <c:v>Maliyet</c:v>
                </c:pt>
                <c:pt idx="2">
                  <c:v>Yakınlarınızın tavsiyesi</c:v>
                </c:pt>
                <c:pt idx="3">
                  <c:v>İlaç firmasının tanıtımı</c:v>
                </c:pt>
                <c:pt idx="4">
                  <c:v>Yan etkileri</c:v>
                </c:pt>
              </c:strCache>
            </c:strRef>
          </c:cat>
          <c:val>
            <c:numRef>
              <c:f>Sheet1!$B$4:$F$4</c:f>
              <c:numCache>
                <c:formatCode>General</c:formatCode>
                <c:ptCount val="5"/>
                <c:pt idx="0">
                  <c:v>45.9</c:v>
                </c:pt>
                <c:pt idx="1">
                  <c:v>46.9</c:v>
                </c:pt>
                <c:pt idx="2">
                  <c:v>45</c:v>
                </c:pt>
                <c:pt idx="3">
                  <c:v>43.9</c:v>
                </c:pt>
              </c:numCache>
            </c:numRef>
          </c:val>
        </c:ser>
        <c:dLbls>
          <c:showPercent val="1"/>
        </c:dLbls>
      </c:pie3DChart>
    </c:plotArea>
    <c:legend>
      <c:legendPos val="t"/>
      <c:layout>
        <c:manualLayout>
          <c:xMode val="edge"/>
          <c:yMode val="edge"/>
          <c:x val="0.16984126984126993"/>
          <c:y val="0.18944844124700255"/>
          <c:w val="0.67777777777777803"/>
          <c:h val="0.29256594724220641"/>
        </c:manualLayout>
      </c:layout>
    </c:legend>
    <c:plotVisOnly val="1"/>
    <c:dispBlanksAs val="zero"/>
  </c:chart>
  <c:txPr>
    <a:bodyPr/>
    <a:lstStyle/>
    <a:p>
      <a:pPr>
        <a:defRPr sz="1800"/>
      </a:pPr>
      <a:endParaRPr lang="tr-TR"/>
    </a:p>
  </c:txPr>
  <c:externalData r:id="rId1"/>
</c:chartSpace>
</file>

<file path=ppt/charts/chart19.xml><?xml version="1.0" encoding="utf-8"?>
<c:chartSpace xmlns:c="http://schemas.openxmlformats.org/drawingml/2006/chart" xmlns:a="http://schemas.openxmlformats.org/drawingml/2006/main" xmlns:r="http://schemas.openxmlformats.org/officeDocument/2006/relationships">
  <c:lang val="tr-TR"/>
  <c:style val="7"/>
  <c:chart>
    <c:title>
      <c:tx>
        <c:rich>
          <a:bodyPr/>
          <a:lstStyle/>
          <a:p>
            <a:pPr>
              <a:defRPr/>
            </a:pPr>
            <a:r>
              <a:rPr lang="tr-TR"/>
              <a:t>ERKEK</a:t>
            </a:r>
          </a:p>
        </c:rich>
      </c:tx>
      <c:layout>
        <c:manualLayout>
          <c:xMode val="edge"/>
          <c:yMode val="edge"/>
          <c:x val="0.41428571428571431"/>
          <c:y val="1.9184652278177464E-2"/>
        </c:manualLayout>
      </c:layout>
    </c:title>
    <c:view3D>
      <c:perspective val="0"/>
    </c:view3D>
    <c:plotArea>
      <c:layout>
        <c:manualLayout>
          <c:layoutTarget val="inner"/>
          <c:xMode val="edge"/>
          <c:yMode val="edge"/>
          <c:x val="0.29365079365079377"/>
          <c:y val="0.59232613908872878"/>
          <c:w val="0.41587301587301601"/>
          <c:h val="0.24940047961630701"/>
        </c:manualLayout>
      </c:layout>
      <c:pie3DChart>
        <c:varyColors val="1"/>
        <c:ser>
          <c:idx val="0"/>
          <c:order val="0"/>
          <c:tx>
            <c:strRef>
              <c:f>Sheet1!$A$2</c:f>
              <c:strCache>
                <c:ptCount val="1"/>
                <c:pt idx="0">
                  <c:v>Doğu</c:v>
                </c:pt>
              </c:strCache>
            </c:strRef>
          </c:tx>
          <c:dLbls>
            <c:dLbl>
              <c:idx val="0"/>
              <c:layout>
                <c:manualLayout>
                  <c:x val="1.6598054553525549E-2"/>
                  <c:y val="-8.6701999042234315E-2"/>
                </c:manualLayout>
              </c:layout>
              <c:dLblPos val="bestFit"/>
              <c:showLegendKey val="1"/>
              <c:showPercent val="1"/>
            </c:dLbl>
            <c:dLbl>
              <c:idx val="1"/>
              <c:layout>
                <c:manualLayout>
                  <c:x val="5.1253205418288296E-2"/>
                  <c:y val="7.1082249925828345E-2"/>
                </c:manualLayout>
              </c:layout>
              <c:dLblPos val="bestFit"/>
              <c:showLegendKey val="1"/>
              <c:showPercent val="1"/>
            </c:dLbl>
            <c:dLbl>
              <c:idx val="2"/>
              <c:layout>
                <c:manualLayout>
                  <c:x val="-3.4600179287933887E-2"/>
                  <c:y val="7.8837594909383191E-2"/>
                </c:manualLayout>
              </c:layout>
              <c:dLblPos val="bestFit"/>
              <c:showLegendKey val="1"/>
              <c:showPercent val="1"/>
            </c:dLbl>
            <c:dLbl>
              <c:idx val="3"/>
              <c:layout>
                <c:manualLayout>
                  <c:x val="-9.2356235642958376E-2"/>
                  <c:y val="3.6801724007257508E-2"/>
                </c:manualLayout>
              </c:layout>
              <c:dLblPos val="bestFit"/>
              <c:showLegendKey val="1"/>
              <c:showPercent val="1"/>
            </c:dLbl>
            <c:numFmt formatCode="0%" sourceLinked="0"/>
            <c:showLegendKey val="1"/>
            <c:showPercent val="1"/>
            <c:showLeaderLines val="1"/>
          </c:dLbls>
          <c:cat>
            <c:strRef>
              <c:f>Sheet1!$B$1:$F$1</c:f>
              <c:strCache>
                <c:ptCount val="5"/>
                <c:pt idx="0">
                  <c:v>Etkililik</c:v>
                </c:pt>
                <c:pt idx="1">
                  <c:v>Maliyet</c:v>
                </c:pt>
                <c:pt idx="2">
                  <c:v>Yakınlarınızın tavsiyesi</c:v>
                </c:pt>
                <c:pt idx="3">
                  <c:v>İlaç firmasının tanıtımı</c:v>
                </c:pt>
                <c:pt idx="4">
                  <c:v>Yan etkileri</c:v>
                </c:pt>
              </c:strCache>
            </c:strRef>
          </c:cat>
          <c:val>
            <c:numRef>
              <c:f>Sheet1!$B$2:$F$2</c:f>
              <c:numCache>
                <c:formatCode>General</c:formatCode>
                <c:ptCount val="5"/>
                <c:pt idx="0" formatCode="0.00%">
                  <c:v>52.94</c:v>
                </c:pt>
                <c:pt idx="1">
                  <c:v>2.9409999999999998</c:v>
                </c:pt>
                <c:pt idx="2">
                  <c:v>2.9409999999999998</c:v>
                </c:pt>
                <c:pt idx="3">
                  <c:v>2.9409999999999998</c:v>
                </c:pt>
                <c:pt idx="4">
                  <c:v>38.235000000000014</c:v>
                </c:pt>
              </c:numCache>
            </c:numRef>
          </c:val>
        </c:ser>
        <c:ser>
          <c:idx val="1"/>
          <c:order val="1"/>
          <c:tx>
            <c:strRef>
              <c:f>Sheet1!$A$3</c:f>
              <c:strCache>
                <c:ptCount val="1"/>
                <c:pt idx="0">
                  <c:v>Batı</c:v>
                </c:pt>
              </c:strCache>
            </c:strRef>
          </c:tx>
          <c:dLbls>
            <c:numFmt formatCode="0%" sourceLinked="0"/>
            <c:showPercent val="1"/>
            <c:showLeaderLines val="1"/>
          </c:dLbls>
          <c:cat>
            <c:strRef>
              <c:f>Sheet1!$B$1:$F$1</c:f>
              <c:strCache>
                <c:ptCount val="5"/>
                <c:pt idx="0">
                  <c:v>Etkililik</c:v>
                </c:pt>
                <c:pt idx="1">
                  <c:v>Maliyet</c:v>
                </c:pt>
                <c:pt idx="2">
                  <c:v>Yakınlarınızın tavsiyesi</c:v>
                </c:pt>
                <c:pt idx="3">
                  <c:v>İlaç firmasının tanıtımı</c:v>
                </c:pt>
                <c:pt idx="4">
                  <c:v>Yan etkileri</c:v>
                </c:pt>
              </c:strCache>
            </c:strRef>
          </c:cat>
          <c:val>
            <c:numRef>
              <c:f>Sheet1!$B$3:$F$3</c:f>
              <c:numCache>
                <c:formatCode>General</c:formatCode>
                <c:ptCount val="5"/>
                <c:pt idx="0">
                  <c:v>23.330000000000005</c:v>
                </c:pt>
                <c:pt idx="1">
                  <c:v>38.6</c:v>
                </c:pt>
                <c:pt idx="2">
                  <c:v>34.6</c:v>
                </c:pt>
                <c:pt idx="3">
                  <c:v>31.6</c:v>
                </c:pt>
              </c:numCache>
            </c:numRef>
          </c:val>
        </c:ser>
        <c:ser>
          <c:idx val="2"/>
          <c:order val="2"/>
          <c:tx>
            <c:strRef>
              <c:f>Sheet1!$A$4</c:f>
              <c:strCache>
                <c:ptCount val="1"/>
                <c:pt idx="0">
                  <c:v>Kuzey</c:v>
                </c:pt>
              </c:strCache>
            </c:strRef>
          </c:tx>
          <c:dLbls>
            <c:numFmt formatCode="0%" sourceLinked="0"/>
            <c:showPercent val="1"/>
            <c:showLeaderLines val="1"/>
          </c:dLbls>
          <c:cat>
            <c:strRef>
              <c:f>Sheet1!$B$1:$F$1</c:f>
              <c:strCache>
                <c:ptCount val="5"/>
                <c:pt idx="0">
                  <c:v>Etkililik</c:v>
                </c:pt>
                <c:pt idx="1">
                  <c:v>Maliyet</c:v>
                </c:pt>
                <c:pt idx="2">
                  <c:v>Yakınlarınızın tavsiyesi</c:v>
                </c:pt>
                <c:pt idx="3">
                  <c:v>İlaç firmasının tanıtımı</c:v>
                </c:pt>
                <c:pt idx="4">
                  <c:v>Yan etkileri</c:v>
                </c:pt>
              </c:strCache>
            </c:strRef>
          </c:cat>
          <c:val>
            <c:numRef>
              <c:f>Sheet1!$B$4:$F$4</c:f>
              <c:numCache>
                <c:formatCode>General</c:formatCode>
                <c:ptCount val="5"/>
                <c:pt idx="0">
                  <c:v>45.9</c:v>
                </c:pt>
                <c:pt idx="1">
                  <c:v>46.9</c:v>
                </c:pt>
                <c:pt idx="2">
                  <c:v>45</c:v>
                </c:pt>
                <c:pt idx="3">
                  <c:v>43.9</c:v>
                </c:pt>
              </c:numCache>
            </c:numRef>
          </c:val>
        </c:ser>
        <c:dLbls>
          <c:showPercent val="1"/>
        </c:dLbls>
      </c:pie3DChart>
    </c:plotArea>
    <c:legend>
      <c:legendPos val="t"/>
      <c:layout>
        <c:manualLayout>
          <c:xMode val="edge"/>
          <c:yMode val="edge"/>
          <c:x val="0.16984126984126993"/>
          <c:y val="0.18944844124700255"/>
          <c:w val="0.67777777777777803"/>
          <c:h val="0.29256594724220641"/>
        </c:manualLayout>
      </c:layout>
    </c:legend>
    <c:plotVisOnly val="1"/>
    <c:dispBlanksAs val="zero"/>
  </c:chart>
  <c:txPr>
    <a:bodyPr/>
    <a:lstStyle/>
    <a:p>
      <a:pPr>
        <a:defRPr sz="1800"/>
      </a:pPr>
      <a:endParaRPr lang="tr-T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tr-TR"/>
  <c:style val="7"/>
  <c:chart>
    <c:title>
      <c:tx>
        <c:rich>
          <a:bodyPr/>
          <a:lstStyle/>
          <a:p>
            <a:pPr>
              <a:defRPr/>
            </a:pPr>
            <a:r>
              <a:rPr lang="tr-TR"/>
              <a:t>KADIN</a:t>
            </a:r>
          </a:p>
        </c:rich>
      </c:tx>
      <c:layout>
        <c:manualLayout>
          <c:xMode val="edge"/>
          <c:yMode val="edge"/>
          <c:x val="0.42222222222222233"/>
          <c:y val="1.9184652278177464E-2"/>
        </c:manualLayout>
      </c:layout>
    </c:title>
    <c:view3D>
      <c:perspective val="0"/>
    </c:view3D>
    <c:plotArea>
      <c:layout>
        <c:manualLayout>
          <c:layoutTarget val="inner"/>
          <c:xMode val="edge"/>
          <c:yMode val="edge"/>
          <c:x val="0.24920634920634926"/>
          <c:y val="0.52517985611510831"/>
          <c:w val="0.50317460317460339"/>
          <c:h val="0.30215827338129514"/>
        </c:manualLayout>
      </c:layout>
      <c:pie3DChart>
        <c:varyColors val="1"/>
        <c:ser>
          <c:idx val="0"/>
          <c:order val="0"/>
          <c:tx>
            <c:strRef>
              <c:f>Sheet1!$A$2</c:f>
              <c:strCache>
                <c:ptCount val="1"/>
                <c:pt idx="0">
                  <c:v>Doğu</c:v>
                </c:pt>
              </c:strCache>
            </c:strRef>
          </c:tx>
          <c:dPt>
            <c:idx val="2"/>
            <c:explosion val="3"/>
          </c:dPt>
          <c:dLbls>
            <c:dLbl>
              <c:idx val="0"/>
              <c:layout>
                <c:manualLayout>
                  <c:x val="1.8836477927570089E-3"/>
                  <c:y val="-0.14198826010695509"/>
                </c:manualLayout>
              </c:layout>
              <c:dLblPos val="bestFit"/>
              <c:showPercent val="1"/>
            </c:dLbl>
            <c:dLbl>
              <c:idx val="1"/>
              <c:layout>
                <c:manualLayout>
                  <c:x val="2.2119668417082527E-2"/>
                  <c:y val="2.3656354521466756E-2"/>
                </c:manualLayout>
              </c:layout>
              <c:dLblPos val="bestFit"/>
              <c:showPercent val="1"/>
            </c:dLbl>
            <c:dLbl>
              <c:idx val="2"/>
              <c:layout>
                <c:manualLayout>
                  <c:x val="-1.1297290249886266E-2"/>
                  <c:y val="2.1258272986694932E-2"/>
                </c:manualLayout>
              </c:layout>
              <c:dLblPos val="bestFit"/>
              <c:showPercent val="1"/>
            </c:dLbl>
            <c:dLbl>
              <c:idx val="3"/>
              <c:layout>
                <c:manualLayout>
                  <c:x val="1.8837223392761279E-2"/>
                  <c:y val="-8.5516518804324496E-2"/>
                </c:manualLayout>
              </c:layout>
              <c:dLblPos val="bestFit"/>
              <c:showPercent val="1"/>
            </c:dLbl>
            <c:numFmt formatCode="0%" sourceLinked="0"/>
            <c:showPercent val="1"/>
            <c:showLeaderLines val="1"/>
          </c:dLbls>
          <c:cat>
            <c:strRef>
              <c:f>Sheet1!$B$1:$E$1</c:f>
              <c:strCache>
                <c:ptCount val="4"/>
                <c:pt idx="0">
                  <c:v>Geçmesini Beklerim</c:v>
                </c:pt>
                <c:pt idx="1">
                  <c:v>Doktora giderim</c:v>
                </c:pt>
                <c:pt idx="2">
                  <c:v>Ağrı kesici alırım</c:v>
                </c:pt>
                <c:pt idx="3">
                  <c:v>Dinlenirim,uyurum</c:v>
                </c:pt>
              </c:strCache>
            </c:strRef>
          </c:cat>
          <c:val>
            <c:numRef>
              <c:f>Sheet1!$B$2:$E$2</c:f>
              <c:numCache>
                <c:formatCode>General</c:formatCode>
                <c:ptCount val="4"/>
                <c:pt idx="0" formatCode="0.00%">
                  <c:v>25</c:v>
                </c:pt>
                <c:pt idx="1">
                  <c:v>9.3750000000000036</c:v>
                </c:pt>
                <c:pt idx="2">
                  <c:v>34.375</c:v>
                </c:pt>
                <c:pt idx="3">
                  <c:v>12.5</c:v>
                </c:pt>
              </c:numCache>
            </c:numRef>
          </c:val>
        </c:ser>
        <c:ser>
          <c:idx val="1"/>
          <c:order val="1"/>
          <c:tx>
            <c:strRef>
              <c:f>Sheet1!$A$3</c:f>
              <c:strCache>
                <c:ptCount val="1"/>
                <c:pt idx="0">
                  <c:v>Batı</c:v>
                </c:pt>
              </c:strCache>
            </c:strRef>
          </c:tx>
          <c:dLbls>
            <c:numFmt formatCode="0%" sourceLinked="0"/>
            <c:showPercent val="1"/>
            <c:showLeaderLines val="1"/>
          </c:dLbls>
          <c:cat>
            <c:strRef>
              <c:f>Sheet1!$B$1:$E$1</c:f>
              <c:strCache>
                <c:ptCount val="4"/>
                <c:pt idx="0">
                  <c:v>Geçmesini Beklerim</c:v>
                </c:pt>
                <c:pt idx="1">
                  <c:v>Doktora giderim</c:v>
                </c:pt>
                <c:pt idx="2">
                  <c:v>Ağrı kesici alırım</c:v>
                </c:pt>
                <c:pt idx="3">
                  <c:v>Dinlenirim,uyurum</c:v>
                </c:pt>
              </c:strCache>
            </c:strRef>
          </c:cat>
          <c:val>
            <c:numRef>
              <c:f>Sheet1!$B$3:$E$3</c:f>
              <c:numCache>
                <c:formatCode>General</c:formatCode>
                <c:ptCount val="4"/>
                <c:pt idx="0">
                  <c:v>23.330000000000005</c:v>
                </c:pt>
                <c:pt idx="1">
                  <c:v>38.6</c:v>
                </c:pt>
                <c:pt idx="2">
                  <c:v>34.6</c:v>
                </c:pt>
                <c:pt idx="3">
                  <c:v>31.6</c:v>
                </c:pt>
              </c:numCache>
            </c:numRef>
          </c:val>
        </c:ser>
        <c:ser>
          <c:idx val="2"/>
          <c:order val="2"/>
          <c:tx>
            <c:strRef>
              <c:f>Sheet1!$A$4</c:f>
              <c:strCache>
                <c:ptCount val="1"/>
                <c:pt idx="0">
                  <c:v>Kuzey</c:v>
                </c:pt>
              </c:strCache>
            </c:strRef>
          </c:tx>
          <c:dLbls>
            <c:numFmt formatCode="0%" sourceLinked="0"/>
            <c:showPercent val="1"/>
            <c:showLeaderLines val="1"/>
          </c:dLbls>
          <c:cat>
            <c:strRef>
              <c:f>Sheet1!$B$1:$E$1</c:f>
              <c:strCache>
                <c:ptCount val="4"/>
                <c:pt idx="0">
                  <c:v>Geçmesini Beklerim</c:v>
                </c:pt>
                <c:pt idx="1">
                  <c:v>Doktora giderim</c:v>
                </c:pt>
                <c:pt idx="2">
                  <c:v>Ağrı kesici alırım</c:v>
                </c:pt>
                <c:pt idx="3">
                  <c:v>Dinlenirim,uyurum</c:v>
                </c:pt>
              </c:strCache>
            </c:strRef>
          </c:cat>
          <c:val>
            <c:numRef>
              <c:f>Sheet1!$B$4:$E$4</c:f>
              <c:numCache>
                <c:formatCode>General</c:formatCode>
                <c:ptCount val="4"/>
                <c:pt idx="0">
                  <c:v>45.9</c:v>
                </c:pt>
                <c:pt idx="1">
                  <c:v>46.9</c:v>
                </c:pt>
                <c:pt idx="2">
                  <c:v>45</c:v>
                </c:pt>
                <c:pt idx="3">
                  <c:v>43.9</c:v>
                </c:pt>
              </c:numCache>
            </c:numRef>
          </c:val>
        </c:ser>
        <c:dLbls>
          <c:showPercent val="1"/>
        </c:dLbls>
      </c:pie3DChart>
    </c:plotArea>
    <c:legend>
      <c:legendPos val="t"/>
      <c:layout>
        <c:manualLayout>
          <c:xMode val="edge"/>
          <c:yMode val="edge"/>
          <c:x val="8.253968253968258E-2"/>
          <c:y val="0.17026378896882494"/>
          <c:w val="0.83174603174603179"/>
          <c:h val="0.17505995203836935"/>
        </c:manualLayout>
      </c:layout>
    </c:legend>
    <c:plotVisOnly val="1"/>
    <c:dispBlanksAs val="zero"/>
  </c:chart>
  <c:txPr>
    <a:bodyPr/>
    <a:lstStyle/>
    <a:p>
      <a:pPr>
        <a:defRPr sz="1800"/>
      </a:pPr>
      <a:endParaRPr lang="tr-TR"/>
    </a:p>
  </c:tx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tr-TR"/>
  <c:style val="7"/>
  <c:chart>
    <c:title>
      <c:tx>
        <c:rich>
          <a:bodyPr/>
          <a:lstStyle/>
          <a:p>
            <a:pPr>
              <a:defRPr/>
            </a:pPr>
            <a:r>
              <a:rPr lang="tr-TR"/>
              <a:t>GENEL</a:t>
            </a:r>
          </a:p>
        </c:rich>
      </c:tx>
      <c:layout>
        <c:manualLayout>
          <c:xMode val="edge"/>
          <c:yMode val="edge"/>
          <c:x val="0.35873015873015873"/>
          <c:y val="1.9184652278177464E-2"/>
        </c:manualLayout>
      </c:layout>
    </c:title>
    <c:view3D>
      <c:perspective val="0"/>
    </c:view3D>
    <c:plotArea>
      <c:layout>
        <c:manualLayout>
          <c:layoutTarget val="inner"/>
          <c:xMode val="edge"/>
          <c:yMode val="edge"/>
          <c:x val="0.16666666666666666"/>
          <c:y val="0.46282973621103118"/>
          <c:w val="0.52539682539682542"/>
          <c:h val="0.31414868105515598"/>
        </c:manualLayout>
      </c:layout>
      <c:pie3DChart>
        <c:varyColors val="1"/>
        <c:ser>
          <c:idx val="0"/>
          <c:order val="0"/>
          <c:tx>
            <c:strRef>
              <c:f>Sheet1!$A$2</c:f>
              <c:strCache>
                <c:ptCount val="1"/>
                <c:pt idx="0">
                  <c:v>Doğu</c:v>
                </c:pt>
              </c:strCache>
            </c:strRef>
          </c:tx>
          <c:dLbls>
            <c:dLbl>
              <c:idx val="0"/>
              <c:layout>
                <c:manualLayout>
                  <c:x val="5.7195771609057387E-2"/>
                  <c:y val="-0.11072284735396082"/>
                </c:manualLayout>
              </c:layout>
              <c:dLblPos val="bestFit"/>
              <c:showPercent val="1"/>
            </c:dLbl>
            <c:dLbl>
              <c:idx val="1"/>
              <c:layout>
                <c:manualLayout>
                  <c:x val="-5.8138053188266751E-2"/>
                  <c:y val="4.5291392766018811E-2"/>
                </c:manualLayout>
              </c:layout>
              <c:dLblPos val="bestFit"/>
              <c:showPercent val="1"/>
            </c:dLbl>
            <c:dLbl>
              <c:idx val="2"/>
              <c:layout>
                <c:manualLayout>
                  <c:xMode val="edge"/>
                  <c:yMode val="edge"/>
                  <c:x val="0.26984126984126988"/>
                  <c:y val="0.28537170263788986"/>
                </c:manualLayout>
              </c:layout>
              <c:dLblPos val="bestFit"/>
              <c:showPercent val="1"/>
            </c:dLbl>
            <c:dLbl>
              <c:idx val="3"/>
              <c:delete val="1"/>
            </c:dLbl>
            <c:numFmt formatCode="0%" sourceLinked="0"/>
            <c:showPercent val="1"/>
            <c:showLeaderLines val="1"/>
          </c:dLbls>
          <c:cat>
            <c:strRef>
              <c:f>Sheet1!$B$1:$C$1</c:f>
              <c:strCache>
                <c:ptCount val="2"/>
                <c:pt idx="0">
                  <c:v>VAR</c:v>
                </c:pt>
                <c:pt idx="1">
                  <c:v>YOK</c:v>
                </c:pt>
              </c:strCache>
            </c:strRef>
          </c:cat>
          <c:val>
            <c:numRef>
              <c:f>Sheet1!$B$2:$C$2</c:f>
              <c:numCache>
                <c:formatCode>General</c:formatCode>
                <c:ptCount val="2"/>
                <c:pt idx="0" formatCode="0.00%">
                  <c:v>18.329999999999991</c:v>
                </c:pt>
                <c:pt idx="1">
                  <c:v>81.66</c:v>
                </c:pt>
              </c:numCache>
            </c:numRef>
          </c:val>
        </c:ser>
        <c:ser>
          <c:idx val="1"/>
          <c:order val="1"/>
          <c:tx>
            <c:strRef>
              <c:f>Sheet1!$A$3</c:f>
              <c:strCache>
                <c:ptCount val="1"/>
                <c:pt idx="0">
                  <c:v>Batı</c:v>
                </c:pt>
              </c:strCache>
            </c:strRef>
          </c:tx>
          <c:cat>
            <c:strRef>
              <c:f>Sheet1!$B$1:$C$1</c:f>
              <c:strCache>
                <c:ptCount val="2"/>
                <c:pt idx="0">
                  <c:v>VAR</c:v>
                </c:pt>
                <c:pt idx="1">
                  <c:v>YOK</c:v>
                </c:pt>
              </c:strCache>
            </c:strRef>
          </c:cat>
          <c:val>
            <c:numRef>
              <c:f>Sheet1!$B$3:$C$3</c:f>
              <c:numCache>
                <c:formatCode>General</c:formatCode>
                <c:ptCount val="2"/>
                <c:pt idx="0">
                  <c:v>23.330000000000005</c:v>
                </c:pt>
                <c:pt idx="1">
                  <c:v>38.6</c:v>
                </c:pt>
              </c:numCache>
            </c:numRef>
          </c:val>
        </c:ser>
        <c:ser>
          <c:idx val="2"/>
          <c:order val="2"/>
          <c:tx>
            <c:strRef>
              <c:f>Sheet1!$A$4</c:f>
              <c:strCache>
                <c:ptCount val="1"/>
                <c:pt idx="0">
                  <c:v>Kuzey</c:v>
                </c:pt>
              </c:strCache>
            </c:strRef>
          </c:tx>
          <c:cat>
            <c:strRef>
              <c:f>Sheet1!$B$1:$C$1</c:f>
              <c:strCache>
                <c:ptCount val="2"/>
                <c:pt idx="0">
                  <c:v>VAR</c:v>
                </c:pt>
                <c:pt idx="1">
                  <c:v>YOK</c:v>
                </c:pt>
              </c:strCache>
            </c:strRef>
          </c:cat>
          <c:val>
            <c:numRef>
              <c:f>Sheet1!$B$4:$C$4</c:f>
              <c:numCache>
                <c:formatCode>General</c:formatCode>
                <c:ptCount val="2"/>
                <c:pt idx="0">
                  <c:v>45.9</c:v>
                </c:pt>
                <c:pt idx="1">
                  <c:v>46.9</c:v>
                </c:pt>
              </c:numCache>
            </c:numRef>
          </c:val>
        </c:ser>
      </c:pie3DChart>
    </c:plotArea>
    <c:legend>
      <c:legendPos val="r"/>
      <c:layout>
        <c:manualLayout>
          <c:xMode val="edge"/>
          <c:yMode val="edge"/>
          <c:x val="0.85714285714285732"/>
          <c:y val="0.53237410071942448"/>
          <c:w val="0.13650793650793658"/>
          <c:h val="0.17026378896882494"/>
        </c:manualLayout>
      </c:layout>
    </c:legend>
    <c:plotVisOnly val="1"/>
    <c:dispBlanksAs val="zero"/>
  </c:chart>
  <c:txPr>
    <a:bodyPr/>
    <a:lstStyle/>
    <a:p>
      <a:pPr>
        <a:defRPr sz="1800"/>
      </a:pPr>
      <a:endParaRPr lang="tr-TR"/>
    </a:p>
  </c:txPr>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tr-TR"/>
  <c:style val="7"/>
  <c:chart>
    <c:title>
      <c:tx>
        <c:rich>
          <a:bodyPr/>
          <a:lstStyle/>
          <a:p>
            <a:pPr>
              <a:defRPr/>
            </a:pPr>
            <a:r>
              <a:rPr lang="tr-TR"/>
              <a:t>ERKEK</a:t>
            </a:r>
          </a:p>
        </c:rich>
      </c:tx>
    </c:title>
    <c:view3D>
      <c:perspective val="0"/>
    </c:view3D>
    <c:plotArea>
      <c:layout/>
      <c:pie3DChart>
        <c:varyColors val="1"/>
        <c:ser>
          <c:idx val="0"/>
          <c:order val="0"/>
          <c:tx>
            <c:strRef>
              <c:f>Sheet1!$A$2</c:f>
              <c:strCache>
                <c:ptCount val="1"/>
                <c:pt idx="0">
                  <c:v>Doğu</c:v>
                </c:pt>
              </c:strCache>
            </c:strRef>
          </c:tx>
          <c:dLbls>
            <c:numFmt formatCode="0%" sourceLinked="0"/>
            <c:showPercent val="1"/>
            <c:showLeaderLines val="1"/>
          </c:dLbls>
          <c:cat>
            <c:strRef>
              <c:f>Sheet1!$B$1:$C$1</c:f>
              <c:strCache>
                <c:ptCount val="2"/>
                <c:pt idx="0">
                  <c:v>VAR</c:v>
                </c:pt>
                <c:pt idx="1">
                  <c:v>YOK</c:v>
                </c:pt>
              </c:strCache>
            </c:strRef>
          </c:cat>
          <c:val>
            <c:numRef>
              <c:f>Sheet1!$B$2:$C$2</c:f>
              <c:numCache>
                <c:formatCode>General</c:formatCode>
                <c:ptCount val="2"/>
                <c:pt idx="0" formatCode="0.00%">
                  <c:v>18.329999999999991</c:v>
                </c:pt>
                <c:pt idx="1">
                  <c:v>81.66</c:v>
                </c:pt>
              </c:numCache>
            </c:numRef>
          </c:val>
        </c:ser>
        <c:ser>
          <c:idx val="1"/>
          <c:order val="1"/>
          <c:tx>
            <c:strRef>
              <c:f>Sheet1!$A$3</c:f>
              <c:strCache>
                <c:ptCount val="1"/>
                <c:pt idx="0">
                  <c:v>Batı</c:v>
                </c:pt>
              </c:strCache>
            </c:strRef>
          </c:tx>
          <c:dLbls>
            <c:showPercent val="1"/>
            <c:showLeaderLines val="1"/>
          </c:dLbls>
          <c:cat>
            <c:strRef>
              <c:f>Sheet1!$B$1:$C$1</c:f>
              <c:strCache>
                <c:ptCount val="2"/>
                <c:pt idx="0">
                  <c:v>VAR</c:v>
                </c:pt>
                <c:pt idx="1">
                  <c:v>YOK</c:v>
                </c:pt>
              </c:strCache>
            </c:strRef>
          </c:cat>
          <c:val>
            <c:numRef>
              <c:f>Sheet1!$B$3:$C$3</c:f>
              <c:numCache>
                <c:formatCode>General</c:formatCode>
                <c:ptCount val="2"/>
                <c:pt idx="0">
                  <c:v>23.330000000000005</c:v>
                </c:pt>
                <c:pt idx="1">
                  <c:v>38.6</c:v>
                </c:pt>
              </c:numCache>
            </c:numRef>
          </c:val>
        </c:ser>
        <c:ser>
          <c:idx val="2"/>
          <c:order val="2"/>
          <c:tx>
            <c:strRef>
              <c:f>Sheet1!$A$4</c:f>
              <c:strCache>
                <c:ptCount val="1"/>
                <c:pt idx="0">
                  <c:v>Kuzey</c:v>
                </c:pt>
              </c:strCache>
            </c:strRef>
          </c:tx>
          <c:dLbls>
            <c:showPercent val="1"/>
            <c:showLeaderLines val="1"/>
          </c:dLbls>
          <c:cat>
            <c:strRef>
              <c:f>Sheet1!$B$1:$C$1</c:f>
              <c:strCache>
                <c:ptCount val="2"/>
                <c:pt idx="0">
                  <c:v>VAR</c:v>
                </c:pt>
                <c:pt idx="1">
                  <c:v>YOK</c:v>
                </c:pt>
              </c:strCache>
            </c:strRef>
          </c:cat>
          <c:val>
            <c:numRef>
              <c:f>Sheet1!$B$4:$C$4</c:f>
              <c:numCache>
                <c:formatCode>General</c:formatCode>
                <c:ptCount val="2"/>
                <c:pt idx="0">
                  <c:v>45.9</c:v>
                </c:pt>
                <c:pt idx="1">
                  <c:v>46.9</c:v>
                </c:pt>
              </c:numCache>
            </c:numRef>
          </c:val>
        </c:ser>
        <c:dLbls>
          <c:showPercent val="1"/>
        </c:dLbls>
      </c:pie3DChart>
    </c:plotArea>
    <c:legend>
      <c:legendPos val="t"/>
    </c:legend>
    <c:plotVisOnly val="1"/>
    <c:dispBlanksAs val="zero"/>
  </c:chart>
  <c:txPr>
    <a:bodyPr/>
    <a:lstStyle/>
    <a:p>
      <a:pPr>
        <a:defRPr sz="1800"/>
      </a:pPr>
      <a:endParaRPr lang="tr-TR"/>
    </a:p>
  </c:txPr>
  <c:externalData r:id="rId1"/>
</c:chartSpace>
</file>

<file path=ppt/charts/chart22.xml><?xml version="1.0" encoding="utf-8"?>
<c:chartSpace xmlns:c="http://schemas.openxmlformats.org/drawingml/2006/chart" xmlns:a="http://schemas.openxmlformats.org/drawingml/2006/main" xmlns:r="http://schemas.openxmlformats.org/officeDocument/2006/relationships">
  <c:date1904 val="1"/>
  <c:lang val="tr-TR"/>
  <c:style val="7"/>
  <c:chart>
    <c:title>
      <c:tx>
        <c:rich>
          <a:bodyPr/>
          <a:lstStyle/>
          <a:p>
            <a:pPr>
              <a:defRPr/>
            </a:pPr>
            <a:r>
              <a:rPr lang="tr-TR"/>
              <a:t>KADIN</a:t>
            </a:r>
          </a:p>
        </c:rich>
      </c:tx>
    </c:title>
    <c:view3D>
      <c:perspective val="0"/>
    </c:view3D>
    <c:plotArea>
      <c:layout/>
      <c:pie3DChart>
        <c:varyColors val="1"/>
        <c:ser>
          <c:idx val="0"/>
          <c:order val="0"/>
          <c:tx>
            <c:strRef>
              <c:f>Sheet1!$A$2</c:f>
              <c:strCache>
                <c:ptCount val="1"/>
                <c:pt idx="0">
                  <c:v>Doğu</c:v>
                </c:pt>
              </c:strCache>
            </c:strRef>
          </c:tx>
          <c:dLbls>
            <c:numFmt formatCode="0%" sourceLinked="0"/>
            <c:showPercent val="1"/>
            <c:showLeaderLines val="1"/>
          </c:dLbls>
          <c:cat>
            <c:strRef>
              <c:f>Sheet1!$B$1:$C$1</c:f>
              <c:strCache>
                <c:ptCount val="2"/>
                <c:pt idx="0">
                  <c:v>VAR</c:v>
                </c:pt>
                <c:pt idx="1">
                  <c:v>YOK</c:v>
                </c:pt>
              </c:strCache>
            </c:strRef>
          </c:cat>
          <c:val>
            <c:numRef>
              <c:f>Sheet1!$B$2:$C$2</c:f>
              <c:numCache>
                <c:formatCode>General</c:formatCode>
                <c:ptCount val="2"/>
                <c:pt idx="0" formatCode="0.00%">
                  <c:v>25</c:v>
                </c:pt>
                <c:pt idx="1">
                  <c:v>75</c:v>
                </c:pt>
              </c:numCache>
            </c:numRef>
          </c:val>
        </c:ser>
        <c:ser>
          <c:idx val="1"/>
          <c:order val="1"/>
          <c:tx>
            <c:strRef>
              <c:f>Sheet1!$A$3</c:f>
              <c:strCache>
                <c:ptCount val="1"/>
                <c:pt idx="0">
                  <c:v>Batı</c:v>
                </c:pt>
              </c:strCache>
            </c:strRef>
          </c:tx>
          <c:dLbls>
            <c:showPercent val="1"/>
            <c:showLeaderLines val="1"/>
          </c:dLbls>
          <c:cat>
            <c:strRef>
              <c:f>Sheet1!$B$1:$C$1</c:f>
              <c:strCache>
                <c:ptCount val="2"/>
                <c:pt idx="0">
                  <c:v>VAR</c:v>
                </c:pt>
                <c:pt idx="1">
                  <c:v>YOK</c:v>
                </c:pt>
              </c:strCache>
            </c:strRef>
          </c:cat>
          <c:val>
            <c:numRef>
              <c:f>Sheet1!$B$3:$C$3</c:f>
              <c:numCache>
                <c:formatCode>General</c:formatCode>
                <c:ptCount val="2"/>
                <c:pt idx="0">
                  <c:v>23.330000000000005</c:v>
                </c:pt>
                <c:pt idx="1">
                  <c:v>38.6</c:v>
                </c:pt>
              </c:numCache>
            </c:numRef>
          </c:val>
        </c:ser>
        <c:ser>
          <c:idx val="2"/>
          <c:order val="2"/>
          <c:tx>
            <c:strRef>
              <c:f>Sheet1!$A$4</c:f>
              <c:strCache>
                <c:ptCount val="1"/>
                <c:pt idx="0">
                  <c:v>Kuzey</c:v>
                </c:pt>
              </c:strCache>
            </c:strRef>
          </c:tx>
          <c:dLbls>
            <c:showPercent val="1"/>
            <c:showLeaderLines val="1"/>
          </c:dLbls>
          <c:cat>
            <c:strRef>
              <c:f>Sheet1!$B$1:$C$1</c:f>
              <c:strCache>
                <c:ptCount val="2"/>
                <c:pt idx="0">
                  <c:v>VAR</c:v>
                </c:pt>
                <c:pt idx="1">
                  <c:v>YOK</c:v>
                </c:pt>
              </c:strCache>
            </c:strRef>
          </c:cat>
          <c:val>
            <c:numRef>
              <c:f>Sheet1!$B$4:$C$4</c:f>
              <c:numCache>
                <c:formatCode>General</c:formatCode>
                <c:ptCount val="2"/>
                <c:pt idx="0">
                  <c:v>45.9</c:v>
                </c:pt>
                <c:pt idx="1">
                  <c:v>46.9</c:v>
                </c:pt>
              </c:numCache>
            </c:numRef>
          </c:val>
        </c:ser>
        <c:dLbls>
          <c:showPercent val="1"/>
        </c:dLbls>
      </c:pie3DChart>
    </c:plotArea>
    <c:legend>
      <c:legendPos val="t"/>
    </c:legend>
    <c:plotVisOnly val="1"/>
    <c:dispBlanksAs val="zero"/>
  </c:chart>
  <c:txPr>
    <a:bodyPr/>
    <a:lstStyle/>
    <a:p>
      <a:pPr>
        <a:defRPr sz="1800"/>
      </a:pPr>
      <a:endParaRPr lang="tr-TR"/>
    </a:p>
  </c:txPr>
  <c:externalData r:id="rId1"/>
</c:chartSpace>
</file>

<file path=ppt/charts/chart23.xml><?xml version="1.0" encoding="utf-8"?>
<c:chartSpace xmlns:c="http://schemas.openxmlformats.org/drawingml/2006/chart" xmlns:a="http://schemas.openxmlformats.org/drawingml/2006/main" xmlns:r="http://schemas.openxmlformats.org/officeDocument/2006/relationships">
  <c:date1904 val="1"/>
  <c:lang val="tr-TR"/>
  <c:style val="7"/>
  <c:chart>
    <c:title>
      <c:tx>
        <c:rich>
          <a:bodyPr/>
          <a:lstStyle/>
          <a:p>
            <a:pPr>
              <a:defRPr/>
            </a:pPr>
            <a:r>
              <a:rPr lang="tr-TR"/>
              <a:t>GENEL</a:t>
            </a:r>
          </a:p>
        </c:rich>
      </c:tx>
      <c:layout>
        <c:manualLayout>
          <c:xMode val="edge"/>
          <c:yMode val="edge"/>
          <c:x val="0.35873015873015873"/>
          <c:y val="1.9184652278177464E-2"/>
        </c:manualLayout>
      </c:layout>
    </c:title>
    <c:view3D>
      <c:perspective val="0"/>
    </c:view3D>
    <c:plotArea>
      <c:layout>
        <c:manualLayout>
          <c:layoutTarget val="inner"/>
          <c:xMode val="edge"/>
          <c:yMode val="edge"/>
          <c:x val="0.15714285714285722"/>
          <c:y val="0.49400479616306975"/>
          <c:w val="0.42539682539682555"/>
          <c:h val="0.25419664268585135"/>
        </c:manualLayout>
      </c:layout>
      <c:pie3DChart>
        <c:varyColors val="1"/>
        <c:ser>
          <c:idx val="0"/>
          <c:order val="0"/>
          <c:tx>
            <c:strRef>
              <c:f>Sheet1!$A$2</c:f>
              <c:strCache>
                <c:ptCount val="1"/>
                <c:pt idx="0">
                  <c:v>Doğu</c:v>
                </c:pt>
              </c:strCache>
            </c:strRef>
          </c:tx>
          <c:dLbls>
            <c:dLbl>
              <c:idx val="0"/>
              <c:layout>
                <c:manualLayout>
                  <c:x val="5.800704996622156E-4"/>
                  <c:y val="-0.12166424920370215"/>
                </c:manualLayout>
              </c:layout>
              <c:dLblPos val="bestFit"/>
              <c:showPercent val="1"/>
            </c:dLbl>
            <c:dLbl>
              <c:idx val="1"/>
              <c:layout>
                <c:manualLayout>
                  <c:x val="3.6042711292444532E-2"/>
                  <c:y val="7.9321801745480758E-2"/>
                </c:manualLayout>
              </c:layout>
              <c:dLblPos val="bestFit"/>
              <c:showPercent val="1"/>
            </c:dLbl>
            <c:dLbl>
              <c:idx val="2"/>
              <c:layout>
                <c:manualLayout>
                  <c:x val="4.9372694938556718E-3"/>
                  <c:y val="-0.26935344200510042"/>
                </c:manualLayout>
              </c:layout>
              <c:dLblPos val="bestFit"/>
              <c:showPercent val="1"/>
            </c:dLbl>
            <c:dLbl>
              <c:idx val="3"/>
              <c:delete val="1"/>
            </c:dLbl>
            <c:numFmt formatCode="0%" sourceLinked="0"/>
            <c:showPercent val="1"/>
            <c:showLeaderLines val="1"/>
          </c:dLbls>
          <c:cat>
            <c:strRef>
              <c:f>Sheet1!$B$1:$D$1</c:f>
              <c:strCache>
                <c:ptCount val="3"/>
                <c:pt idx="0">
                  <c:v>Rengi</c:v>
                </c:pt>
                <c:pt idx="1">
                  <c:v>Büyüklüğü</c:v>
                </c:pt>
                <c:pt idx="2">
                  <c:v>Şekli</c:v>
                </c:pt>
              </c:strCache>
            </c:strRef>
          </c:cat>
          <c:val>
            <c:numRef>
              <c:f>Sheet1!$B$2:$D$2</c:f>
              <c:numCache>
                <c:formatCode>General</c:formatCode>
                <c:ptCount val="3"/>
                <c:pt idx="0" formatCode="0.00%">
                  <c:v>0</c:v>
                </c:pt>
                <c:pt idx="1">
                  <c:v>72.72</c:v>
                </c:pt>
                <c:pt idx="2">
                  <c:v>27.27</c:v>
                </c:pt>
              </c:numCache>
            </c:numRef>
          </c:val>
        </c:ser>
        <c:ser>
          <c:idx val="1"/>
          <c:order val="1"/>
          <c:tx>
            <c:strRef>
              <c:f>Sheet1!$A$3</c:f>
              <c:strCache>
                <c:ptCount val="1"/>
                <c:pt idx="0">
                  <c:v>Batı</c:v>
                </c:pt>
              </c:strCache>
            </c:strRef>
          </c:tx>
          <c:cat>
            <c:strRef>
              <c:f>Sheet1!$B$1:$D$1</c:f>
              <c:strCache>
                <c:ptCount val="3"/>
                <c:pt idx="0">
                  <c:v>Rengi</c:v>
                </c:pt>
                <c:pt idx="1">
                  <c:v>Büyüklüğü</c:v>
                </c:pt>
                <c:pt idx="2">
                  <c:v>Şekli</c:v>
                </c:pt>
              </c:strCache>
            </c:strRef>
          </c:cat>
          <c:val>
            <c:numRef>
              <c:f>Sheet1!$B$3:$D$3</c:f>
              <c:numCache>
                <c:formatCode>General</c:formatCode>
                <c:ptCount val="3"/>
                <c:pt idx="0">
                  <c:v>23.330000000000005</c:v>
                </c:pt>
                <c:pt idx="1">
                  <c:v>38.6</c:v>
                </c:pt>
                <c:pt idx="2">
                  <c:v>34.6</c:v>
                </c:pt>
              </c:numCache>
            </c:numRef>
          </c:val>
        </c:ser>
        <c:ser>
          <c:idx val="2"/>
          <c:order val="2"/>
          <c:tx>
            <c:strRef>
              <c:f>Sheet1!$A$4</c:f>
              <c:strCache>
                <c:ptCount val="1"/>
                <c:pt idx="0">
                  <c:v>Kuzey</c:v>
                </c:pt>
              </c:strCache>
            </c:strRef>
          </c:tx>
          <c:cat>
            <c:strRef>
              <c:f>Sheet1!$B$1:$D$1</c:f>
              <c:strCache>
                <c:ptCount val="3"/>
                <c:pt idx="0">
                  <c:v>Rengi</c:v>
                </c:pt>
                <c:pt idx="1">
                  <c:v>Büyüklüğü</c:v>
                </c:pt>
                <c:pt idx="2">
                  <c:v>Şekli</c:v>
                </c:pt>
              </c:strCache>
            </c:strRef>
          </c:cat>
          <c:val>
            <c:numRef>
              <c:f>Sheet1!$B$4:$D$4</c:f>
              <c:numCache>
                <c:formatCode>General</c:formatCode>
                <c:ptCount val="3"/>
                <c:pt idx="0">
                  <c:v>45.9</c:v>
                </c:pt>
                <c:pt idx="1">
                  <c:v>46.9</c:v>
                </c:pt>
                <c:pt idx="2">
                  <c:v>45</c:v>
                </c:pt>
              </c:numCache>
            </c:numRef>
          </c:val>
        </c:ser>
      </c:pie3DChart>
    </c:plotArea>
    <c:legend>
      <c:legendPos val="r"/>
      <c:layout>
        <c:manualLayout>
          <c:xMode val="edge"/>
          <c:yMode val="edge"/>
          <c:x val="0.73809523809523836"/>
          <c:y val="0.49160671462829736"/>
          <c:w val="0.25555555555555554"/>
          <c:h val="0.25419664268585135"/>
        </c:manualLayout>
      </c:layout>
    </c:legend>
    <c:plotVisOnly val="1"/>
    <c:dispBlanksAs val="zero"/>
  </c:chart>
  <c:txPr>
    <a:bodyPr/>
    <a:lstStyle/>
    <a:p>
      <a:pPr>
        <a:defRPr sz="1800"/>
      </a:pPr>
      <a:endParaRPr lang="tr-TR"/>
    </a:p>
  </c:txPr>
  <c:externalData r:id="rId1"/>
</c:chartSpace>
</file>

<file path=ppt/charts/chart24.xml><?xml version="1.0" encoding="utf-8"?>
<c:chartSpace xmlns:c="http://schemas.openxmlformats.org/drawingml/2006/chart" xmlns:a="http://schemas.openxmlformats.org/drawingml/2006/main" xmlns:r="http://schemas.openxmlformats.org/officeDocument/2006/relationships">
  <c:date1904 val="1"/>
  <c:lang val="tr-TR"/>
  <c:style val="7"/>
  <c:chart>
    <c:title>
      <c:tx>
        <c:rich>
          <a:bodyPr/>
          <a:lstStyle/>
          <a:p>
            <a:pPr>
              <a:defRPr/>
            </a:pPr>
            <a:r>
              <a:rPr lang="tr-TR"/>
              <a:t>ERKEK</a:t>
            </a:r>
          </a:p>
        </c:rich>
      </c:tx>
    </c:title>
    <c:view3D>
      <c:perspective val="0"/>
    </c:view3D>
    <c:plotArea>
      <c:layout/>
      <c:pie3DChart>
        <c:varyColors val="1"/>
        <c:ser>
          <c:idx val="0"/>
          <c:order val="0"/>
          <c:tx>
            <c:strRef>
              <c:f>Sheet1!$A$2</c:f>
              <c:strCache>
                <c:ptCount val="1"/>
                <c:pt idx="0">
                  <c:v>Doğu</c:v>
                </c:pt>
              </c:strCache>
            </c:strRef>
          </c:tx>
          <c:dLbls>
            <c:numFmt formatCode="0%" sourceLinked="0"/>
            <c:showPercent val="1"/>
            <c:showLeaderLines val="1"/>
          </c:dLbls>
          <c:cat>
            <c:strRef>
              <c:f>Sheet1!$B$1:$D$1</c:f>
              <c:strCache>
                <c:ptCount val="3"/>
                <c:pt idx="0">
                  <c:v>Rengi</c:v>
                </c:pt>
                <c:pt idx="1">
                  <c:v>Büyüklüğü</c:v>
                </c:pt>
                <c:pt idx="2">
                  <c:v>Şekli</c:v>
                </c:pt>
              </c:strCache>
            </c:strRef>
          </c:cat>
          <c:val>
            <c:numRef>
              <c:f>Sheet1!$B$2:$D$2</c:f>
              <c:numCache>
                <c:formatCode>General</c:formatCode>
                <c:ptCount val="3"/>
                <c:pt idx="0" formatCode="0.00%">
                  <c:v>0</c:v>
                </c:pt>
                <c:pt idx="1">
                  <c:v>33.33</c:v>
                </c:pt>
                <c:pt idx="2">
                  <c:v>66.66</c:v>
                </c:pt>
              </c:numCache>
            </c:numRef>
          </c:val>
        </c:ser>
        <c:ser>
          <c:idx val="1"/>
          <c:order val="1"/>
          <c:tx>
            <c:strRef>
              <c:f>Sheet1!$A$3</c:f>
              <c:strCache>
                <c:ptCount val="1"/>
                <c:pt idx="0">
                  <c:v>Batı</c:v>
                </c:pt>
              </c:strCache>
            </c:strRef>
          </c:tx>
          <c:dLbls>
            <c:showPercent val="1"/>
            <c:showLeaderLines val="1"/>
          </c:dLbls>
          <c:cat>
            <c:strRef>
              <c:f>Sheet1!$B$1:$D$1</c:f>
              <c:strCache>
                <c:ptCount val="3"/>
                <c:pt idx="0">
                  <c:v>Rengi</c:v>
                </c:pt>
                <c:pt idx="1">
                  <c:v>Büyüklüğü</c:v>
                </c:pt>
                <c:pt idx="2">
                  <c:v>Şekli</c:v>
                </c:pt>
              </c:strCache>
            </c:strRef>
          </c:cat>
          <c:val>
            <c:numRef>
              <c:f>Sheet1!$B$3:$D$3</c:f>
              <c:numCache>
                <c:formatCode>General</c:formatCode>
                <c:ptCount val="3"/>
                <c:pt idx="0">
                  <c:v>23.330000000000005</c:v>
                </c:pt>
                <c:pt idx="1">
                  <c:v>38.6</c:v>
                </c:pt>
                <c:pt idx="2">
                  <c:v>34.6</c:v>
                </c:pt>
              </c:numCache>
            </c:numRef>
          </c:val>
        </c:ser>
        <c:ser>
          <c:idx val="2"/>
          <c:order val="2"/>
          <c:tx>
            <c:strRef>
              <c:f>Sheet1!$A$4</c:f>
              <c:strCache>
                <c:ptCount val="1"/>
                <c:pt idx="0">
                  <c:v>Kuzey</c:v>
                </c:pt>
              </c:strCache>
            </c:strRef>
          </c:tx>
          <c:dLbls>
            <c:showPercent val="1"/>
            <c:showLeaderLines val="1"/>
          </c:dLbls>
          <c:cat>
            <c:strRef>
              <c:f>Sheet1!$B$1:$D$1</c:f>
              <c:strCache>
                <c:ptCount val="3"/>
                <c:pt idx="0">
                  <c:v>Rengi</c:v>
                </c:pt>
                <c:pt idx="1">
                  <c:v>Büyüklüğü</c:v>
                </c:pt>
                <c:pt idx="2">
                  <c:v>Şekli</c:v>
                </c:pt>
              </c:strCache>
            </c:strRef>
          </c:cat>
          <c:val>
            <c:numRef>
              <c:f>Sheet1!$B$4:$D$4</c:f>
              <c:numCache>
                <c:formatCode>General</c:formatCode>
                <c:ptCount val="3"/>
                <c:pt idx="0">
                  <c:v>45.9</c:v>
                </c:pt>
                <c:pt idx="1">
                  <c:v>46.9</c:v>
                </c:pt>
                <c:pt idx="2">
                  <c:v>45</c:v>
                </c:pt>
              </c:numCache>
            </c:numRef>
          </c:val>
        </c:ser>
        <c:dLbls>
          <c:showPercent val="1"/>
        </c:dLbls>
      </c:pie3DChart>
    </c:plotArea>
    <c:legend>
      <c:legendPos val="t"/>
    </c:legend>
    <c:plotVisOnly val="1"/>
    <c:dispBlanksAs val="zero"/>
  </c:chart>
  <c:txPr>
    <a:bodyPr/>
    <a:lstStyle/>
    <a:p>
      <a:pPr>
        <a:defRPr sz="1800"/>
      </a:pPr>
      <a:endParaRPr lang="tr-TR"/>
    </a:p>
  </c:txPr>
  <c:externalData r:id="rId1"/>
</c:chartSpace>
</file>

<file path=ppt/charts/chart25.xml><?xml version="1.0" encoding="utf-8"?>
<c:chartSpace xmlns:c="http://schemas.openxmlformats.org/drawingml/2006/chart" xmlns:a="http://schemas.openxmlformats.org/drawingml/2006/main" xmlns:r="http://schemas.openxmlformats.org/officeDocument/2006/relationships">
  <c:date1904 val="1"/>
  <c:lang val="tr-TR"/>
  <c:style val="7"/>
  <c:chart>
    <c:title>
      <c:tx>
        <c:rich>
          <a:bodyPr/>
          <a:lstStyle/>
          <a:p>
            <a:pPr>
              <a:defRPr/>
            </a:pPr>
            <a:r>
              <a:rPr lang="tr-TR"/>
              <a:t>KADIN</a:t>
            </a:r>
          </a:p>
        </c:rich>
      </c:tx>
    </c:title>
    <c:view3D>
      <c:perspective val="0"/>
    </c:view3D>
    <c:plotArea>
      <c:layout/>
      <c:pie3DChart>
        <c:varyColors val="1"/>
        <c:ser>
          <c:idx val="0"/>
          <c:order val="0"/>
          <c:tx>
            <c:strRef>
              <c:f>Sheet1!$A$2</c:f>
              <c:strCache>
                <c:ptCount val="1"/>
                <c:pt idx="0">
                  <c:v>Doğu</c:v>
                </c:pt>
              </c:strCache>
            </c:strRef>
          </c:tx>
          <c:dLbls>
            <c:numFmt formatCode="0%" sourceLinked="0"/>
            <c:showPercent val="1"/>
            <c:showLeaderLines val="1"/>
          </c:dLbls>
          <c:cat>
            <c:strRef>
              <c:f>Sheet1!$B$1:$D$1</c:f>
              <c:strCache>
                <c:ptCount val="3"/>
                <c:pt idx="0">
                  <c:v>Rengi</c:v>
                </c:pt>
                <c:pt idx="1">
                  <c:v>Büyüklüğü</c:v>
                </c:pt>
                <c:pt idx="2">
                  <c:v>Şekli</c:v>
                </c:pt>
              </c:strCache>
            </c:strRef>
          </c:cat>
          <c:val>
            <c:numRef>
              <c:f>Sheet1!$B$2:$D$2</c:f>
              <c:numCache>
                <c:formatCode>General</c:formatCode>
                <c:ptCount val="3"/>
                <c:pt idx="0" formatCode="0.00%">
                  <c:v>0</c:v>
                </c:pt>
                <c:pt idx="1">
                  <c:v>87.5</c:v>
                </c:pt>
                <c:pt idx="2">
                  <c:v>12.5</c:v>
                </c:pt>
              </c:numCache>
            </c:numRef>
          </c:val>
        </c:ser>
        <c:ser>
          <c:idx val="1"/>
          <c:order val="1"/>
          <c:tx>
            <c:strRef>
              <c:f>Sheet1!$A$3</c:f>
              <c:strCache>
                <c:ptCount val="1"/>
                <c:pt idx="0">
                  <c:v>Batı</c:v>
                </c:pt>
              </c:strCache>
            </c:strRef>
          </c:tx>
          <c:dLbls>
            <c:showPercent val="1"/>
            <c:showLeaderLines val="1"/>
          </c:dLbls>
          <c:cat>
            <c:strRef>
              <c:f>Sheet1!$B$1:$D$1</c:f>
              <c:strCache>
                <c:ptCount val="3"/>
                <c:pt idx="0">
                  <c:v>Rengi</c:v>
                </c:pt>
                <c:pt idx="1">
                  <c:v>Büyüklüğü</c:v>
                </c:pt>
                <c:pt idx="2">
                  <c:v>Şekli</c:v>
                </c:pt>
              </c:strCache>
            </c:strRef>
          </c:cat>
          <c:val>
            <c:numRef>
              <c:f>Sheet1!$B$3:$D$3</c:f>
              <c:numCache>
                <c:formatCode>General</c:formatCode>
                <c:ptCount val="3"/>
                <c:pt idx="0">
                  <c:v>23.330000000000005</c:v>
                </c:pt>
                <c:pt idx="1">
                  <c:v>38.6</c:v>
                </c:pt>
                <c:pt idx="2">
                  <c:v>34.6</c:v>
                </c:pt>
              </c:numCache>
            </c:numRef>
          </c:val>
        </c:ser>
        <c:ser>
          <c:idx val="2"/>
          <c:order val="2"/>
          <c:tx>
            <c:strRef>
              <c:f>Sheet1!$A$4</c:f>
              <c:strCache>
                <c:ptCount val="1"/>
                <c:pt idx="0">
                  <c:v>Kuzey</c:v>
                </c:pt>
              </c:strCache>
            </c:strRef>
          </c:tx>
          <c:dLbls>
            <c:showPercent val="1"/>
            <c:showLeaderLines val="1"/>
          </c:dLbls>
          <c:cat>
            <c:strRef>
              <c:f>Sheet1!$B$1:$D$1</c:f>
              <c:strCache>
                <c:ptCount val="3"/>
                <c:pt idx="0">
                  <c:v>Rengi</c:v>
                </c:pt>
                <c:pt idx="1">
                  <c:v>Büyüklüğü</c:v>
                </c:pt>
                <c:pt idx="2">
                  <c:v>Şekli</c:v>
                </c:pt>
              </c:strCache>
            </c:strRef>
          </c:cat>
          <c:val>
            <c:numRef>
              <c:f>Sheet1!$B$4:$D$4</c:f>
              <c:numCache>
                <c:formatCode>General</c:formatCode>
                <c:ptCount val="3"/>
                <c:pt idx="0">
                  <c:v>45.9</c:v>
                </c:pt>
                <c:pt idx="1">
                  <c:v>46.9</c:v>
                </c:pt>
                <c:pt idx="2">
                  <c:v>45</c:v>
                </c:pt>
              </c:numCache>
            </c:numRef>
          </c:val>
        </c:ser>
        <c:dLbls>
          <c:showPercent val="1"/>
        </c:dLbls>
      </c:pie3DChart>
    </c:plotArea>
    <c:legend>
      <c:legendPos val="t"/>
    </c:legend>
    <c:plotVisOnly val="1"/>
    <c:dispBlanksAs val="zero"/>
  </c:chart>
  <c:txPr>
    <a:bodyPr/>
    <a:lstStyle/>
    <a:p>
      <a:pPr>
        <a:defRPr sz="1800"/>
      </a:pPr>
      <a:endParaRPr lang="tr-TR"/>
    </a:p>
  </c:txPr>
  <c:externalData r:id="rId1"/>
</c:chartSpace>
</file>

<file path=ppt/charts/chart26.xml><?xml version="1.0" encoding="utf-8"?>
<c:chartSpace xmlns:c="http://schemas.openxmlformats.org/drawingml/2006/chart" xmlns:a="http://schemas.openxmlformats.org/drawingml/2006/main" xmlns:r="http://schemas.openxmlformats.org/officeDocument/2006/relationships">
  <c:date1904 val="1"/>
  <c:lang val="tr-TR"/>
  <c:style val="7"/>
  <c:chart>
    <c:title>
      <c:tx>
        <c:rich>
          <a:bodyPr/>
          <a:lstStyle/>
          <a:p>
            <a:pPr>
              <a:defRPr/>
            </a:pPr>
            <a:r>
              <a:rPr lang="tr-TR"/>
              <a:t>GENEL</a:t>
            </a:r>
          </a:p>
        </c:rich>
      </c:tx>
      <c:layout>
        <c:manualLayout>
          <c:xMode val="edge"/>
          <c:yMode val="edge"/>
          <c:x val="0.35873015873015873"/>
          <c:y val="1.9184652278177464E-2"/>
        </c:manualLayout>
      </c:layout>
    </c:title>
    <c:view3D>
      <c:perspective val="0"/>
    </c:view3D>
    <c:plotArea>
      <c:layout>
        <c:manualLayout>
          <c:layoutTarget val="inner"/>
          <c:xMode val="edge"/>
          <c:yMode val="edge"/>
          <c:x val="0.15238095238095239"/>
          <c:y val="0.50359712230215803"/>
          <c:w val="0.38571428571428601"/>
          <c:h val="0.23261390887290176"/>
        </c:manualLayout>
      </c:layout>
      <c:pie3DChart>
        <c:varyColors val="1"/>
        <c:ser>
          <c:idx val="0"/>
          <c:order val="0"/>
          <c:tx>
            <c:strRef>
              <c:f>Sheet1!$A$2</c:f>
              <c:strCache>
                <c:ptCount val="1"/>
                <c:pt idx="0">
                  <c:v>Doğu</c:v>
                </c:pt>
              </c:strCache>
            </c:strRef>
          </c:tx>
          <c:dLbls>
            <c:dLbl>
              <c:idx val="0"/>
              <c:layout>
                <c:manualLayout>
                  <c:x val="-7.0019409052467516E-3"/>
                  <c:y val="-0.10956555179121211"/>
                </c:manualLayout>
              </c:layout>
              <c:dLblPos val="bestFit"/>
              <c:showPercent val="1"/>
            </c:dLbl>
            <c:dLbl>
              <c:idx val="1"/>
              <c:layout>
                <c:manualLayout>
                  <c:x val="8.7834740501795527E-3"/>
                  <c:y val="6.6203958896904377E-2"/>
                </c:manualLayout>
              </c:layout>
              <c:dLblPos val="bestFit"/>
              <c:showPercent val="1"/>
            </c:dLbl>
            <c:dLbl>
              <c:idx val="2"/>
              <c:layout>
                <c:manualLayout>
                  <c:x val="1.6228105241708667E-2"/>
                  <c:y val="-0.21948530491591384"/>
                </c:manualLayout>
              </c:layout>
              <c:dLblPos val="bestFit"/>
              <c:showPercent val="1"/>
            </c:dLbl>
            <c:dLbl>
              <c:idx val="3"/>
              <c:delete val="1"/>
            </c:dLbl>
            <c:numFmt formatCode="0%" sourceLinked="0"/>
            <c:showPercent val="1"/>
            <c:showLeaderLines val="1"/>
          </c:dLbls>
          <c:cat>
            <c:strRef>
              <c:f>Sheet1!$B$1:$E$1</c:f>
              <c:strCache>
                <c:ptCount val="4"/>
                <c:pt idx="0">
                  <c:v>İlacın dozunu arttırma</c:v>
                </c:pt>
                <c:pt idx="1">
                  <c:v>Hekime tekrar başvurma</c:v>
                </c:pt>
                <c:pt idx="2">
                  <c:v>İlacı Keserim</c:v>
                </c:pt>
                <c:pt idx="3">
                  <c:v>İlacı  değiştiririm</c:v>
                </c:pt>
              </c:strCache>
            </c:strRef>
          </c:cat>
          <c:val>
            <c:numRef>
              <c:f>Sheet1!$B$2:$E$2</c:f>
              <c:numCache>
                <c:formatCode>General</c:formatCode>
                <c:ptCount val="4"/>
                <c:pt idx="0" formatCode="0.00%">
                  <c:v>3.3299999999999992</c:v>
                </c:pt>
                <c:pt idx="1">
                  <c:v>85</c:v>
                </c:pt>
                <c:pt idx="2">
                  <c:v>6.6659999999999986</c:v>
                </c:pt>
                <c:pt idx="3">
                  <c:v>5</c:v>
                </c:pt>
              </c:numCache>
            </c:numRef>
          </c:val>
        </c:ser>
        <c:ser>
          <c:idx val="1"/>
          <c:order val="1"/>
          <c:tx>
            <c:strRef>
              <c:f>Sheet1!$A$3</c:f>
              <c:strCache>
                <c:ptCount val="1"/>
                <c:pt idx="0">
                  <c:v>Batı</c:v>
                </c:pt>
              </c:strCache>
            </c:strRef>
          </c:tx>
          <c:cat>
            <c:strRef>
              <c:f>Sheet1!$B$1:$E$1</c:f>
              <c:strCache>
                <c:ptCount val="4"/>
                <c:pt idx="0">
                  <c:v>İlacın dozunu arttırma</c:v>
                </c:pt>
                <c:pt idx="1">
                  <c:v>Hekime tekrar başvurma</c:v>
                </c:pt>
                <c:pt idx="2">
                  <c:v>İlacı Keserim</c:v>
                </c:pt>
                <c:pt idx="3">
                  <c:v>İlacı  değiştiririm</c:v>
                </c:pt>
              </c:strCache>
            </c:strRef>
          </c:cat>
          <c:val>
            <c:numRef>
              <c:f>Sheet1!$B$3:$E$3</c:f>
              <c:numCache>
                <c:formatCode>General</c:formatCode>
                <c:ptCount val="4"/>
                <c:pt idx="0">
                  <c:v>23.330000000000005</c:v>
                </c:pt>
                <c:pt idx="1">
                  <c:v>38.6</c:v>
                </c:pt>
                <c:pt idx="2">
                  <c:v>34.6</c:v>
                </c:pt>
              </c:numCache>
            </c:numRef>
          </c:val>
        </c:ser>
        <c:ser>
          <c:idx val="2"/>
          <c:order val="2"/>
          <c:tx>
            <c:strRef>
              <c:f>Sheet1!$A$4</c:f>
              <c:strCache>
                <c:ptCount val="1"/>
                <c:pt idx="0">
                  <c:v>Kuzey</c:v>
                </c:pt>
              </c:strCache>
            </c:strRef>
          </c:tx>
          <c:cat>
            <c:strRef>
              <c:f>Sheet1!$B$1:$E$1</c:f>
              <c:strCache>
                <c:ptCount val="4"/>
                <c:pt idx="0">
                  <c:v>İlacın dozunu arttırma</c:v>
                </c:pt>
                <c:pt idx="1">
                  <c:v>Hekime tekrar başvurma</c:v>
                </c:pt>
                <c:pt idx="2">
                  <c:v>İlacı Keserim</c:v>
                </c:pt>
                <c:pt idx="3">
                  <c:v>İlacı  değiştiririm</c:v>
                </c:pt>
              </c:strCache>
            </c:strRef>
          </c:cat>
          <c:val>
            <c:numRef>
              <c:f>Sheet1!$B$4:$E$4</c:f>
              <c:numCache>
                <c:formatCode>General</c:formatCode>
                <c:ptCount val="4"/>
                <c:pt idx="0">
                  <c:v>45.9</c:v>
                </c:pt>
                <c:pt idx="1">
                  <c:v>46.9</c:v>
                </c:pt>
                <c:pt idx="2">
                  <c:v>45</c:v>
                </c:pt>
              </c:numCache>
            </c:numRef>
          </c:val>
        </c:ser>
      </c:pie3DChart>
    </c:plotArea>
    <c:legend>
      <c:legendPos val="r"/>
      <c:layout>
        <c:manualLayout>
          <c:xMode val="edge"/>
          <c:yMode val="edge"/>
          <c:x val="0.63492063492063511"/>
          <c:y val="0.31414868105515598"/>
          <c:w val="0.36031746031746059"/>
          <c:h val="0.60671462829736211"/>
        </c:manualLayout>
      </c:layout>
    </c:legend>
    <c:plotVisOnly val="1"/>
    <c:dispBlanksAs val="zero"/>
  </c:chart>
  <c:txPr>
    <a:bodyPr/>
    <a:lstStyle/>
    <a:p>
      <a:pPr>
        <a:defRPr sz="1800"/>
      </a:pPr>
      <a:endParaRPr lang="tr-TR"/>
    </a:p>
  </c:txPr>
  <c:externalData r:id="rId1"/>
</c:chartSpace>
</file>

<file path=ppt/charts/chart27.xml><?xml version="1.0" encoding="utf-8"?>
<c:chartSpace xmlns:c="http://schemas.openxmlformats.org/drawingml/2006/chart" xmlns:a="http://schemas.openxmlformats.org/drawingml/2006/main" xmlns:r="http://schemas.openxmlformats.org/officeDocument/2006/relationships">
  <c:date1904 val="1"/>
  <c:lang val="tr-TR"/>
  <c:style val="7"/>
  <c:chart>
    <c:title>
      <c:tx>
        <c:rich>
          <a:bodyPr/>
          <a:lstStyle/>
          <a:p>
            <a:pPr>
              <a:defRPr/>
            </a:pPr>
            <a:r>
              <a:rPr lang="tr-TR"/>
              <a:t>ERKEK</a:t>
            </a:r>
          </a:p>
        </c:rich>
      </c:tx>
    </c:title>
    <c:view3D>
      <c:perspective val="0"/>
    </c:view3D>
    <c:plotArea>
      <c:layout/>
      <c:pie3DChart>
        <c:varyColors val="1"/>
        <c:ser>
          <c:idx val="0"/>
          <c:order val="0"/>
          <c:tx>
            <c:strRef>
              <c:f>Sheet1!$A$2</c:f>
              <c:strCache>
                <c:ptCount val="1"/>
                <c:pt idx="0">
                  <c:v>Doğu</c:v>
                </c:pt>
              </c:strCache>
            </c:strRef>
          </c:tx>
          <c:dLbls>
            <c:numFmt formatCode="0%" sourceLinked="0"/>
            <c:showPercent val="1"/>
            <c:showLeaderLines val="1"/>
          </c:dLbls>
          <c:cat>
            <c:strRef>
              <c:f>Sheet1!$B$1:$E$1</c:f>
              <c:strCache>
                <c:ptCount val="4"/>
                <c:pt idx="0">
                  <c:v>İlacın dozunu arttırma</c:v>
                </c:pt>
                <c:pt idx="1">
                  <c:v>Hekime tekrar başvurma</c:v>
                </c:pt>
                <c:pt idx="2">
                  <c:v>İlacı Keserim</c:v>
                </c:pt>
                <c:pt idx="3">
                  <c:v>İlacı  değiştiririm</c:v>
                </c:pt>
              </c:strCache>
            </c:strRef>
          </c:cat>
          <c:val>
            <c:numRef>
              <c:f>Sheet1!$B$2:$E$2</c:f>
              <c:numCache>
                <c:formatCode>General</c:formatCode>
                <c:ptCount val="4"/>
                <c:pt idx="0" formatCode="0.00%">
                  <c:v>7.1419999999999995</c:v>
                </c:pt>
                <c:pt idx="1">
                  <c:v>82.141999999999996</c:v>
                </c:pt>
                <c:pt idx="2">
                  <c:v>2.9409999999999998</c:v>
                </c:pt>
                <c:pt idx="3">
                  <c:v>3.5709999999999997</c:v>
                </c:pt>
              </c:numCache>
            </c:numRef>
          </c:val>
        </c:ser>
        <c:ser>
          <c:idx val="1"/>
          <c:order val="1"/>
          <c:tx>
            <c:strRef>
              <c:f>Sheet1!$A$3</c:f>
              <c:strCache>
                <c:ptCount val="1"/>
                <c:pt idx="0">
                  <c:v>Batı</c:v>
                </c:pt>
              </c:strCache>
            </c:strRef>
          </c:tx>
          <c:dLbls>
            <c:showPercent val="1"/>
            <c:showLeaderLines val="1"/>
          </c:dLbls>
          <c:cat>
            <c:strRef>
              <c:f>Sheet1!$B$1:$E$1</c:f>
              <c:strCache>
                <c:ptCount val="4"/>
                <c:pt idx="0">
                  <c:v>İlacın dozunu arttırma</c:v>
                </c:pt>
                <c:pt idx="1">
                  <c:v>Hekime tekrar başvurma</c:v>
                </c:pt>
                <c:pt idx="2">
                  <c:v>İlacı Keserim</c:v>
                </c:pt>
                <c:pt idx="3">
                  <c:v>İlacı  değiştiririm</c:v>
                </c:pt>
              </c:strCache>
            </c:strRef>
          </c:cat>
          <c:val>
            <c:numRef>
              <c:f>Sheet1!$B$3:$E$3</c:f>
              <c:numCache>
                <c:formatCode>General</c:formatCode>
                <c:ptCount val="4"/>
                <c:pt idx="0">
                  <c:v>23.330000000000005</c:v>
                </c:pt>
                <c:pt idx="1">
                  <c:v>38.6</c:v>
                </c:pt>
                <c:pt idx="2">
                  <c:v>34.6</c:v>
                </c:pt>
              </c:numCache>
            </c:numRef>
          </c:val>
        </c:ser>
        <c:ser>
          <c:idx val="2"/>
          <c:order val="2"/>
          <c:tx>
            <c:strRef>
              <c:f>Sheet1!$A$4</c:f>
              <c:strCache>
                <c:ptCount val="1"/>
                <c:pt idx="0">
                  <c:v>Kuzey</c:v>
                </c:pt>
              </c:strCache>
            </c:strRef>
          </c:tx>
          <c:dLbls>
            <c:showPercent val="1"/>
            <c:showLeaderLines val="1"/>
          </c:dLbls>
          <c:cat>
            <c:strRef>
              <c:f>Sheet1!$B$1:$E$1</c:f>
              <c:strCache>
                <c:ptCount val="4"/>
                <c:pt idx="0">
                  <c:v>İlacın dozunu arttırma</c:v>
                </c:pt>
                <c:pt idx="1">
                  <c:v>Hekime tekrar başvurma</c:v>
                </c:pt>
                <c:pt idx="2">
                  <c:v>İlacı Keserim</c:v>
                </c:pt>
                <c:pt idx="3">
                  <c:v>İlacı  değiştiririm</c:v>
                </c:pt>
              </c:strCache>
            </c:strRef>
          </c:cat>
          <c:val>
            <c:numRef>
              <c:f>Sheet1!$B$4:$E$4</c:f>
              <c:numCache>
                <c:formatCode>General</c:formatCode>
                <c:ptCount val="4"/>
                <c:pt idx="0">
                  <c:v>45.9</c:v>
                </c:pt>
                <c:pt idx="1">
                  <c:v>46.9</c:v>
                </c:pt>
                <c:pt idx="2">
                  <c:v>45</c:v>
                </c:pt>
              </c:numCache>
            </c:numRef>
          </c:val>
        </c:ser>
        <c:dLbls>
          <c:showPercent val="1"/>
        </c:dLbls>
      </c:pie3DChart>
    </c:plotArea>
    <c:legend>
      <c:legendPos val="t"/>
    </c:legend>
    <c:plotVisOnly val="1"/>
    <c:dispBlanksAs val="zero"/>
  </c:chart>
  <c:txPr>
    <a:bodyPr/>
    <a:lstStyle/>
    <a:p>
      <a:pPr>
        <a:defRPr sz="1800"/>
      </a:pPr>
      <a:endParaRPr lang="tr-TR"/>
    </a:p>
  </c:txPr>
  <c:externalData r:id="rId1"/>
</c:chartSpace>
</file>

<file path=ppt/charts/chart28.xml><?xml version="1.0" encoding="utf-8"?>
<c:chartSpace xmlns:c="http://schemas.openxmlformats.org/drawingml/2006/chart" xmlns:a="http://schemas.openxmlformats.org/drawingml/2006/main" xmlns:r="http://schemas.openxmlformats.org/officeDocument/2006/relationships">
  <c:date1904 val="1"/>
  <c:lang val="tr-TR"/>
  <c:style val="7"/>
  <c:chart>
    <c:title>
      <c:tx>
        <c:rich>
          <a:bodyPr/>
          <a:lstStyle/>
          <a:p>
            <a:pPr>
              <a:defRPr/>
            </a:pPr>
            <a:r>
              <a:rPr lang="tr-TR"/>
              <a:t>KADIN
</a:t>
            </a:r>
          </a:p>
        </c:rich>
      </c:tx>
    </c:title>
    <c:view3D>
      <c:perspective val="0"/>
    </c:view3D>
    <c:plotArea>
      <c:layout/>
      <c:pie3DChart>
        <c:varyColors val="1"/>
        <c:ser>
          <c:idx val="0"/>
          <c:order val="0"/>
          <c:tx>
            <c:strRef>
              <c:f>Sheet1!$A$2</c:f>
              <c:strCache>
                <c:ptCount val="1"/>
                <c:pt idx="0">
                  <c:v>Doğu</c:v>
                </c:pt>
              </c:strCache>
            </c:strRef>
          </c:tx>
          <c:dLbls>
            <c:numFmt formatCode="0%" sourceLinked="0"/>
            <c:showPercent val="1"/>
            <c:showLeaderLines val="1"/>
          </c:dLbls>
          <c:cat>
            <c:strRef>
              <c:f>Sheet1!$B$1:$E$1</c:f>
              <c:strCache>
                <c:ptCount val="4"/>
                <c:pt idx="0">
                  <c:v>İlacın dozunu arttırma</c:v>
                </c:pt>
                <c:pt idx="1">
                  <c:v>Hekime tekrar başvurma</c:v>
                </c:pt>
                <c:pt idx="2">
                  <c:v>İlacı Keserim</c:v>
                </c:pt>
                <c:pt idx="3">
                  <c:v>İlacı  değiştiririm</c:v>
                </c:pt>
              </c:strCache>
            </c:strRef>
          </c:cat>
          <c:val>
            <c:numRef>
              <c:f>Sheet1!$B$2:$E$2</c:f>
              <c:numCache>
                <c:formatCode>General</c:formatCode>
                <c:ptCount val="4"/>
                <c:pt idx="0" formatCode="0.00%">
                  <c:v>0</c:v>
                </c:pt>
                <c:pt idx="1">
                  <c:v>87.5</c:v>
                </c:pt>
                <c:pt idx="2">
                  <c:v>6.25</c:v>
                </c:pt>
                <c:pt idx="3">
                  <c:v>6.25</c:v>
                </c:pt>
              </c:numCache>
            </c:numRef>
          </c:val>
        </c:ser>
        <c:ser>
          <c:idx val="1"/>
          <c:order val="1"/>
          <c:tx>
            <c:strRef>
              <c:f>Sheet1!$A$3</c:f>
              <c:strCache>
                <c:ptCount val="1"/>
                <c:pt idx="0">
                  <c:v>Batı</c:v>
                </c:pt>
              </c:strCache>
            </c:strRef>
          </c:tx>
          <c:dLbls>
            <c:showPercent val="1"/>
            <c:showLeaderLines val="1"/>
          </c:dLbls>
          <c:cat>
            <c:strRef>
              <c:f>Sheet1!$B$1:$E$1</c:f>
              <c:strCache>
                <c:ptCount val="4"/>
                <c:pt idx="0">
                  <c:v>İlacın dozunu arttırma</c:v>
                </c:pt>
                <c:pt idx="1">
                  <c:v>Hekime tekrar başvurma</c:v>
                </c:pt>
                <c:pt idx="2">
                  <c:v>İlacı Keserim</c:v>
                </c:pt>
                <c:pt idx="3">
                  <c:v>İlacı  değiştiririm</c:v>
                </c:pt>
              </c:strCache>
            </c:strRef>
          </c:cat>
          <c:val>
            <c:numRef>
              <c:f>Sheet1!$B$3:$E$3</c:f>
              <c:numCache>
                <c:formatCode>General</c:formatCode>
                <c:ptCount val="4"/>
                <c:pt idx="0">
                  <c:v>23.330000000000005</c:v>
                </c:pt>
                <c:pt idx="1">
                  <c:v>38.6</c:v>
                </c:pt>
                <c:pt idx="2">
                  <c:v>34.6</c:v>
                </c:pt>
              </c:numCache>
            </c:numRef>
          </c:val>
        </c:ser>
        <c:ser>
          <c:idx val="2"/>
          <c:order val="2"/>
          <c:tx>
            <c:strRef>
              <c:f>Sheet1!$A$4</c:f>
              <c:strCache>
                <c:ptCount val="1"/>
                <c:pt idx="0">
                  <c:v>Kuzey</c:v>
                </c:pt>
              </c:strCache>
            </c:strRef>
          </c:tx>
          <c:dLbls>
            <c:showPercent val="1"/>
            <c:showLeaderLines val="1"/>
          </c:dLbls>
          <c:cat>
            <c:strRef>
              <c:f>Sheet1!$B$1:$E$1</c:f>
              <c:strCache>
                <c:ptCount val="4"/>
                <c:pt idx="0">
                  <c:v>İlacın dozunu arttırma</c:v>
                </c:pt>
                <c:pt idx="1">
                  <c:v>Hekime tekrar başvurma</c:v>
                </c:pt>
                <c:pt idx="2">
                  <c:v>İlacı Keserim</c:v>
                </c:pt>
                <c:pt idx="3">
                  <c:v>İlacı  değiştiririm</c:v>
                </c:pt>
              </c:strCache>
            </c:strRef>
          </c:cat>
          <c:val>
            <c:numRef>
              <c:f>Sheet1!$B$4:$E$4</c:f>
              <c:numCache>
                <c:formatCode>General</c:formatCode>
                <c:ptCount val="4"/>
                <c:pt idx="0">
                  <c:v>45.9</c:v>
                </c:pt>
                <c:pt idx="1">
                  <c:v>46.9</c:v>
                </c:pt>
                <c:pt idx="2">
                  <c:v>45</c:v>
                </c:pt>
              </c:numCache>
            </c:numRef>
          </c:val>
        </c:ser>
        <c:dLbls>
          <c:showPercent val="1"/>
        </c:dLbls>
      </c:pie3DChart>
    </c:plotArea>
    <c:legend>
      <c:legendPos val="t"/>
      <c:layout>
        <c:manualLayout>
          <c:xMode val="edge"/>
          <c:yMode val="edge"/>
          <c:x val="0.19523983826346036"/>
          <c:y val="9.56510416666667E-2"/>
          <c:w val="0.57168248563524149"/>
          <c:h val="0.2724397696556588"/>
        </c:manualLayout>
      </c:layout>
    </c:legend>
    <c:plotVisOnly val="1"/>
    <c:dispBlanksAs val="zero"/>
  </c:chart>
  <c:txPr>
    <a:bodyPr/>
    <a:lstStyle/>
    <a:p>
      <a:pPr>
        <a:defRPr sz="1800"/>
      </a:pPr>
      <a:endParaRPr lang="tr-TR"/>
    </a:p>
  </c:txPr>
  <c:externalData r:id="rId1"/>
</c:chartSpace>
</file>

<file path=ppt/charts/chart29.xml><?xml version="1.0" encoding="utf-8"?>
<c:chartSpace xmlns:c="http://schemas.openxmlformats.org/drawingml/2006/chart" xmlns:a="http://schemas.openxmlformats.org/drawingml/2006/main" xmlns:r="http://schemas.openxmlformats.org/officeDocument/2006/relationships">
  <c:date1904 val="1"/>
  <c:lang val="tr-TR"/>
  <c:style val="26"/>
  <c:chart>
    <c:title/>
    <c:view3D>
      <c:rotX val="20"/>
      <c:perspective val="30"/>
    </c:view3D>
    <c:plotArea>
      <c:layout>
        <c:manualLayout>
          <c:layoutTarget val="inner"/>
          <c:xMode val="edge"/>
          <c:yMode val="edge"/>
          <c:x val="0.13868401866433364"/>
          <c:y val="0.23568928866630168"/>
          <c:w val="0.61441576747351079"/>
          <c:h val="0.62356364822248878"/>
        </c:manualLayout>
      </c:layout>
      <c:pie3DChart>
        <c:varyColors val="1"/>
        <c:ser>
          <c:idx val="0"/>
          <c:order val="0"/>
          <c:tx>
            <c:strRef>
              <c:f>Sheet1!$B$1</c:f>
              <c:strCache>
                <c:ptCount val="1"/>
                <c:pt idx="0">
                  <c:v>GENEL</c:v>
                </c:pt>
              </c:strCache>
            </c:strRef>
          </c:tx>
          <c:explosion val="2"/>
          <c:dPt>
            <c:idx val="0"/>
            <c:explosion val="0"/>
          </c:dPt>
          <c:dPt>
            <c:idx val="1"/>
            <c:explosion val="0"/>
          </c:dPt>
          <c:dLbls>
            <c:dLbl>
              <c:idx val="1"/>
              <c:layout>
                <c:manualLayout>
                  <c:x val="0.11985430640614368"/>
                  <c:y val="-0.13222357319315237"/>
                </c:manualLayout>
              </c:layout>
              <c:spPr/>
              <c:txPr>
                <a:bodyPr/>
                <a:lstStyle/>
                <a:p>
                  <a:pPr>
                    <a:defRPr/>
                  </a:pPr>
                  <a:endParaRPr lang="tr-TR"/>
                </a:p>
              </c:txPr>
              <c:dLblPos val="bestFit"/>
              <c:showPercent val="1"/>
            </c:dLbl>
            <c:showPercent val="1"/>
            <c:showLeaderLines val="1"/>
          </c:dLbls>
          <c:cat>
            <c:strRef>
              <c:f>Sheet1!$A$2:$A$3</c:f>
              <c:strCache>
                <c:ptCount val="2"/>
                <c:pt idx="0">
                  <c:v>Evet</c:v>
                </c:pt>
                <c:pt idx="1">
                  <c:v>Hayır</c:v>
                </c:pt>
              </c:strCache>
            </c:strRef>
          </c:cat>
          <c:val>
            <c:numRef>
              <c:f>Sheet1!$B$2:$B$3</c:f>
              <c:numCache>
                <c:formatCode>General</c:formatCode>
                <c:ptCount val="2"/>
                <c:pt idx="0">
                  <c:v>36.660000000000011</c:v>
                </c:pt>
                <c:pt idx="1">
                  <c:v>63.33</c:v>
                </c:pt>
              </c:numCache>
            </c:numRef>
          </c:val>
        </c:ser>
        <c:dLbls>
          <c:showPercent val="1"/>
        </c:dLbls>
      </c:pie3DChart>
      <c:spPr>
        <a:noFill/>
        <a:ln w="25095">
          <a:noFill/>
        </a:ln>
      </c:spPr>
    </c:plotArea>
    <c:legend>
      <c:legendPos val="r"/>
    </c:legend>
    <c:plotVisOnly val="1"/>
    <c:dispBlanksAs val="zero"/>
  </c:chart>
  <c:txPr>
    <a:bodyPr/>
    <a:lstStyle/>
    <a:p>
      <a:pPr>
        <a:defRPr sz="1778"/>
      </a:pPr>
      <a:endParaRPr lang="tr-T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tr-TR"/>
  <c:style val="7"/>
  <c:chart>
    <c:title>
      <c:tx>
        <c:rich>
          <a:bodyPr/>
          <a:lstStyle/>
          <a:p>
            <a:pPr>
              <a:defRPr/>
            </a:pPr>
            <a:r>
              <a:rPr lang="tr-TR"/>
              <a:t>ERKEK</a:t>
            </a:r>
          </a:p>
        </c:rich>
      </c:tx>
      <c:layout>
        <c:manualLayout>
          <c:xMode val="edge"/>
          <c:yMode val="edge"/>
          <c:x val="0.41428571428571431"/>
          <c:y val="1.9184652278177464E-2"/>
        </c:manualLayout>
      </c:layout>
    </c:title>
    <c:view3D>
      <c:perspective val="0"/>
    </c:view3D>
    <c:plotArea>
      <c:layout>
        <c:manualLayout>
          <c:layoutTarget val="inner"/>
          <c:xMode val="edge"/>
          <c:yMode val="edge"/>
          <c:x val="0.25420629921259841"/>
          <c:y val="0.56797261828757906"/>
          <c:w val="0.50317460317460339"/>
          <c:h val="0.30215827338129514"/>
        </c:manualLayout>
      </c:layout>
      <c:pie3DChart>
        <c:varyColors val="1"/>
        <c:ser>
          <c:idx val="0"/>
          <c:order val="0"/>
          <c:tx>
            <c:strRef>
              <c:f>Sheet1!$A$2</c:f>
              <c:strCache>
                <c:ptCount val="1"/>
                <c:pt idx="0">
                  <c:v>Doğu</c:v>
                </c:pt>
              </c:strCache>
            </c:strRef>
          </c:tx>
          <c:dPt>
            <c:idx val="0"/>
          </c:dPt>
          <c:dPt>
            <c:idx val="1"/>
          </c:dPt>
          <c:dPt>
            <c:idx val="2"/>
          </c:dPt>
          <c:dPt>
            <c:idx val="3"/>
          </c:dPt>
          <c:dLbls>
            <c:dLbl>
              <c:idx val="0"/>
              <c:layout>
                <c:manualLayout>
                  <c:x val="5.1410136233007338E-4"/>
                  <c:y val="-0.14125388110767367"/>
                </c:manualLayout>
              </c:layout>
              <c:dLblPos val="bestFit"/>
              <c:showPercent val="1"/>
            </c:dLbl>
            <c:dLbl>
              <c:idx val="1"/>
              <c:layout>
                <c:manualLayout>
                  <c:x val="2.2219000749906334E-2"/>
                  <c:y val="3.2390690178370207E-2"/>
                </c:manualLayout>
              </c:layout>
              <c:dLblPos val="bestFit"/>
              <c:showPercent val="1"/>
            </c:dLbl>
            <c:dLbl>
              <c:idx val="2"/>
              <c:layout>
                <c:manualLayout>
                  <c:x val="-1.0660970503687025E-2"/>
                  <c:y val="-1.5287251832739268E-2"/>
                </c:manualLayout>
              </c:layout>
              <c:dLblPos val="bestFit"/>
              <c:showPercent val="1"/>
            </c:dLbl>
            <c:dLbl>
              <c:idx val="3"/>
              <c:layout>
                <c:manualLayout>
                  <c:x val="1.5130280589926359E-2"/>
                  <c:y val="-7.6006435969425398E-2"/>
                </c:manualLayout>
              </c:layout>
              <c:dLblPos val="bestFit"/>
              <c:showPercent val="1"/>
            </c:dLbl>
            <c:numFmt formatCode="0%" sourceLinked="0"/>
            <c:showPercent val="1"/>
            <c:showLeaderLines val="1"/>
          </c:dLbls>
          <c:cat>
            <c:strRef>
              <c:f>Sheet1!$B$1:$E$1</c:f>
              <c:strCache>
                <c:ptCount val="4"/>
                <c:pt idx="0">
                  <c:v>Geçmesini Beklerim</c:v>
                </c:pt>
                <c:pt idx="1">
                  <c:v>Doktora giderim</c:v>
                </c:pt>
                <c:pt idx="2">
                  <c:v>Ağrı kesici alırım</c:v>
                </c:pt>
                <c:pt idx="3">
                  <c:v>Dinlenirim,uyurum</c:v>
                </c:pt>
              </c:strCache>
            </c:strRef>
          </c:cat>
          <c:val>
            <c:numRef>
              <c:f>Sheet1!$B$2:$E$2</c:f>
              <c:numCache>
                <c:formatCode>General</c:formatCode>
                <c:ptCount val="4"/>
                <c:pt idx="0" formatCode="0.00%">
                  <c:v>21.427999999999994</c:v>
                </c:pt>
                <c:pt idx="1">
                  <c:v>28.57</c:v>
                </c:pt>
                <c:pt idx="2">
                  <c:v>32.142000000000003</c:v>
                </c:pt>
                <c:pt idx="3">
                  <c:v>10.714</c:v>
                </c:pt>
              </c:numCache>
            </c:numRef>
          </c:val>
        </c:ser>
        <c:ser>
          <c:idx val="1"/>
          <c:order val="1"/>
          <c:tx>
            <c:strRef>
              <c:f>Sheet1!$A$3</c:f>
              <c:strCache>
                <c:ptCount val="1"/>
                <c:pt idx="0">
                  <c:v>Batı</c:v>
                </c:pt>
              </c:strCache>
            </c:strRef>
          </c:tx>
          <c:dLbls>
            <c:numFmt formatCode="0%" sourceLinked="0"/>
            <c:showPercent val="1"/>
            <c:showLeaderLines val="1"/>
          </c:dLbls>
          <c:cat>
            <c:strRef>
              <c:f>Sheet1!$B$1:$E$1</c:f>
              <c:strCache>
                <c:ptCount val="4"/>
                <c:pt idx="0">
                  <c:v>Geçmesini Beklerim</c:v>
                </c:pt>
                <c:pt idx="1">
                  <c:v>Doktora giderim</c:v>
                </c:pt>
                <c:pt idx="2">
                  <c:v>Ağrı kesici alırım</c:v>
                </c:pt>
                <c:pt idx="3">
                  <c:v>Dinlenirim,uyurum</c:v>
                </c:pt>
              </c:strCache>
            </c:strRef>
          </c:cat>
          <c:val>
            <c:numRef>
              <c:f>Sheet1!$B$3:$E$3</c:f>
              <c:numCache>
                <c:formatCode>General</c:formatCode>
                <c:ptCount val="4"/>
                <c:pt idx="0">
                  <c:v>23.330000000000005</c:v>
                </c:pt>
                <c:pt idx="1">
                  <c:v>38.6</c:v>
                </c:pt>
                <c:pt idx="2">
                  <c:v>34.6</c:v>
                </c:pt>
                <c:pt idx="3">
                  <c:v>31.6</c:v>
                </c:pt>
              </c:numCache>
            </c:numRef>
          </c:val>
        </c:ser>
        <c:ser>
          <c:idx val="2"/>
          <c:order val="2"/>
          <c:tx>
            <c:strRef>
              <c:f>Sheet1!$A$4</c:f>
              <c:strCache>
                <c:ptCount val="1"/>
                <c:pt idx="0">
                  <c:v>Kuzey</c:v>
                </c:pt>
              </c:strCache>
            </c:strRef>
          </c:tx>
          <c:dLbls>
            <c:numFmt formatCode="0%" sourceLinked="0"/>
            <c:showPercent val="1"/>
            <c:showLeaderLines val="1"/>
          </c:dLbls>
          <c:cat>
            <c:strRef>
              <c:f>Sheet1!$B$1:$E$1</c:f>
              <c:strCache>
                <c:ptCount val="4"/>
                <c:pt idx="0">
                  <c:v>Geçmesini Beklerim</c:v>
                </c:pt>
                <c:pt idx="1">
                  <c:v>Doktora giderim</c:v>
                </c:pt>
                <c:pt idx="2">
                  <c:v>Ağrı kesici alırım</c:v>
                </c:pt>
                <c:pt idx="3">
                  <c:v>Dinlenirim,uyurum</c:v>
                </c:pt>
              </c:strCache>
            </c:strRef>
          </c:cat>
          <c:val>
            <c:numRef>
              <c:f>Sheet1!$B$4:$E$4</c:f>
              <c:numCache>
                <c:formatCode>General</c:formatCode>
                <c:ptCount val="4"/>
                <c:pt idx="0">
                  <c:v>45.9</c:v>
                </c:pt>
                <c:pt idx="1">
                  <c:v>46.9</c:v>
                </c:pt>
                <c:pt idx="2">
                  <c:v>45</c:v>
                </c:pt>
                <c:pt idx="3">
                  <c:v>43.9</c:v>
                </c:pt>
              </c:numCache>
            </c:numRef>
          </c:val>
        </c:ser>
        <c:dLbls>
          <c:showPercent val="1"/>
        </c:dLbls>
      </c:pie3DChart>
    </c:plotArea>
    <c:legend>
      <c:legendPos val="t"/>
      <c:layout>
        <c:manualLayout>
          <c:xMode val="edge"/>
          <c:yMode val="edge"/>
          <c:x val="8.253968253968258E-2"/>
          <c:y val="0.17026378896882494"/>
          <c:w val="0.83174603174603179"/>
          <c:h val="0.17505995203836935"/>
        </c:manualLayout>
      </c:layout>
    </c:legend>
    <c:plotVisOnly val="1"/>
    <c:dispBlanksAs val="zero"/>
  </c:chart>
  <c:txPr>
    <a:bodyPr/>
    <a:lstStyle/>
    <a:p>
      <a:pPr>
        <a:defRPr sz="1800"/>
      </a:pPr>
      <a:endParaRPr lang="tr-TR"/>
    </a:p>
  </c:txPr>
  <c:externalData r:id="rId1"/>
</c:chartSpace>
</file>

<file path=ppt/charts/chart30.xml><?xml version="1.0" encoding="utf-8"?>
<c:chartSpace xmlns:c="http://schemas.openxmlformats.org/drawingml/2006/chart" xmlns:a="http://schemas.openxmlformats.org/drawingml/2006/main" xmlns:r="http://schemas.openxmlformats.org/officeDocument/2006/relationships">
  <c:date1904 val="1"/>
  <c:lang val="tr-TR"/>
  <c:style val="32"/>
  <c:chart>
    <c:title/>
    <c:view3D>
      <c:rotX val="20"/>
      <c:perspective val="30"/>
    </c:view3D>
    <c:plotArea>
      <c:layout/>
      <c:pie3DChart>
        <c:varyColors val="1"/>
        <c:ser>
          <c:idx val="0"/>
          <c:order val="0"/>
          <c:tx>
            <c:strRef>
              <c:f>Sheet1!$B$1</c:f>
              <c:strCache>
                <c:ptCount val="1"/>
                <c:pt idx="0">
                  <c:v>ERKEK</c:v>
                </c:pt>
              </c:strCache>
            </c:strRef>
          </c:tx>
          <c:dLbls>
            <c:dLbl>
              <c:idx val="0"/>
              <c:layout>
                <c:manualLayout>
                  <c:x val="3.3571039469122996E-3"/>
                  <c:y val="-8.6814673473910448E-2"/>
                </c:manualLayout>
              </c:layout>
              <c:spPr/>
              <c:txPr>
                <a:bodyPr/>
                <a:lstStyle/>
                <a:p>
                  <a:pPr>
                    <a:defRPr/>
                  </a:pPr>
                  <a:endParaRPr lang="tr-TR"/>
                </a:p>
              </c:txPr>
              <c:dLblPos val="bestFit"/>
              <c:showCatName val="1"/>
              <c:showPercent val="1"/>
            </c:dLbl>
            <c:dLbl>
              <c:idx val="1"/>
              <c:layout>
                <c:manualLayout>
                  <c:x val="-1.7774476303669587E-2"/>
                  <c:y val="3.4680796109026982E-2"/>
                </c:manualLayout>
              </c:layout>
              <c:spPr/>
              <c:txPr>
                <a:bodyPr/>
                <a:lstStyle/>
                <a:p>
                  <a:pPr>
                    <a:defRPr/>
                  </a:pPr>
                  <a:endParaRPr lang="tr-TR"/>
                </a:p>
              </c:txPr>
              <c:dLblPos val="bestFit"/>
              <c:showCatName val="1"/>
              <c:showPercent val="1"/>
            </c:dLbl>
            <c:showCatName val="1"/>
            <c:showPercent val="1"/>
            <c:showLeaderLines val="1"/>
          </c:dLbls>
          <c:cat>
            <c:strRef>
              <c:f>Sheet1!$A$2:$A$3</c:f>
              <c:strCache>
                <c:ptCount val="2"/>
                <c:pt idx="0">
                  <c:v>Evet</c:v>
                </c:pt>
                <c:pt idx="1">
                  <c:v>Hayır</c:v>
                </c:pt>
              </c:strCache>
            </c:strRef>
          </c:cat>
          <c:val>
            <c:numRef>
              <c:f>Sheet1!$B$2:$B$3</c:f>
              <c:numCache>
                <c:formatCode>General</c:formatCode>
                <c:ptCount val="2"/>
                <c:pt idx="0">
                  <c:v>28.571000000000005</c:v>
                </c:pt>
                <c:pt idx="1">
                  <c:v>71.427999999999997</c:v>
                </c:pt>
              </c:numCache>
            </c:numRef>
          </c:val>
        </c:ser>
        <c:dLbls>
          <c:showCatName val="1"/>
          <c:showPercent val="1"/>
        </c:dLbls>
      </c:pie3DChart>
      <c:spPr>
        <a:noFill/>
        <a:ln w="24905">
          <a:noFill/>
        </a:ln>
      </c:spPr>
    </c:plotArea>
    <c:plotVisOnly val="1"/>
    <c:dispBlanksAs val="zero"/>
  </c:chart>
  <c:txPr>
    <a:bodyPr/>
    <a:lstStyle/>
    <a:p>
      <a:pPr>
        <a:defRPr sz="1765"/>
      </a:pPr>
      <a:endParaRPr lang="tr-TR"/>
    </a:p>
  </c:txPr>
  <c:externalData r:id="rId1"/>
</c:chartSpace>
</file>

<file path=ppt/charts/chart31.xml><?xml version="1.0" encoding="utf-8"?>
<c:chartSpace xmlns:c="http://schemas.openxmlformats.org/drawingml/2006/chart" xmlns:a="http://schemas.openxmlformats.org/drawingml/2006/main" xmlns:r="http://schemas.openxmlformats.org/officeDocument/2006/relationships">
  <c:date1904 val="1"/>
  <c:lang val="tr-TR"/>
  <c:style val="32"/>
  <c:chart>
    <c:title/>
    <c:view3D>
      <c:rotX val="20"/>
      <c:perspective val="30"/>
    </c:view3D>
    <c:plotArea>
      <c:layout/>
      <c:pie3DChart>
        <c:varyColors val="1"/>
        <c:ser>
          <c:idx val="0"/>
          <c:order val="0"/>
          <c:tx>
            <c:strRef>
              <c:f>Sheet1!$B$1</c:f>
              <c:strCache>
                <c:ptCount val="1"/>
                <c:pt idx="0">
                  <c:v>KADIN</c:v>
                </c:pt>
              </c:strCache>
            </c:strRef>
          </c:tx>
          <c:dLbls>
            <c:dLbl>
              <c:idx val="0"/>
              <c:layout>
                <c:manualLayout>
                  <c:x val="-1.5330807705640577E-3"/>
                  <c:y val="-9.2793953463605444E-2"/>
                </c:manualLayout>
              </c:layout>
              <c:spPr/>
              <c:txPr>
                <a:bodyPr/>
                <a:lstStyle/>
                <a:p>
                  <a:pPr>
                    <a:defRPr/>
                  </a:pPr>
                  <a:endParaRPr lang="tr-TR"/>
                </a:p>
              </c:txPr>
              <c:dLblPos val="bestFit"/>
              <c:showCatName val="1"/>
              <c:showPercent val="1"/>
            </c:dLbl>
            <c:dLbl>
              <c:idx val="1"/>
              <c:layout>
                <c:manualLayout>
                  <c:x val="1.9576090724508499E-3"/>
                  <c:y val="0.11856040360913246"/>
                </c:manualLayout>
              </c:layout>
              <c:spPr/>
              <c:txPr>
                <a:bodyPr/>
                <a:lstStyle/>
                <a:p>
                  <a:pPr>
                    <a:defRPr/>
                  </a:pPr>
                  <a:endParaRPr lang="tr-TR"/>
                </a:p>
              </c:txPr>
              <c:dLblPos val="bestFit"/>
              <c:showCatName val="1"/>
              <c:showPercent val="1"/>
            </c:dLbl>
            <c:showCatName val="1"/>
            <c:showPercent val="1"/>
            <c:showLeaderLines val="1"/>
          </c:dLbls>
          <c:cat>
            <c:strRef>
              <c:f>Sheet1!$A$2:$A$3</c:f>
              <c:strCache>
                <c:ptCount val="2"/>
                <c:pt idx="0">
                  <c:v>Evet</c:v>
                </c:pt>
                <c:pt idx="1">
                  <c:v>Hayır</c:v>
                </c:pt>
              </c:strCache>
            </c:strRef>
          </c:cat>
          <c:val>
            <c:numRef>
              <c:f>Sheet1!$B$2:$B$3</c:f>
              <c:numCache>
                <c:formatCode>General</c:formatCode>
                <c:ptCount val="2"/>
                <c:pt idx="0">
                  <c:v>43.75</c:v>
                </c:pt>
                <c:pt idx="1">
                  <c:v>56.25</c:v>
                </c:pt>
              </c:numCache>
            </c:numRef>
          </c:val>
        </c:ser>
        <c:dLbls>
          <c:showCatName val="1"/>
          <c:showPercent val="1"/>
        </c:dLbls>
      </c:pie3DChart>
      <c:spPr>
        <a:noFill/>
        <a:ln w="24905">
          <a:noFill/>
        </a:ln>
      </c:spPr>
    </c:plotArea>
    <c:plotVisOnly val="1"/>
    <c:dispBlanksAs val="zero"/>
  </c:chart>
  <c:txPr>
    <a:bodyPr/>
    <a:lstStyle/>
    <a:p>
      <a:pPr>
        <a:defRPr sz="1765"/>
      </a:pPr>
      <a:endParaRPr lang="tr-TR"/>
    </a:p>
  </c:txPr>
  <c:externalData r:id="rId1"/>
</c:chartSpace>
</file>

<file path=ppt/charts/chart32.xml><?xml version="1.0" encoding="utf-8"?>
<c:chartSpace xmlns:c="http://schemas.openxmlformats.org/drawingml/2006/chart" xmlns:a="http://schemas.openxmlformats.org/drawingml/2006/main" xmlns:r="http://schemas.openxmlformats.org/officeDocument/2006/relationships">
  <c:lang val="tr-TR"/>
  <c:style val="26"/>
  <c:chart>
    <c:title/>
    <c:view3D>
      <c:rotX val="20"/>
      <c:perspective val="30"/>
    </c:view3D>
    <c:plotArea>
      <c:layout>
        <c:manualLayout>
          <c:layoutTarget val="inner"/>
          <c:xMode val="edge"/>
          <c:yMode val="edge"/>
          <c:x val="0.13701151939340916"/>
          <c:y val="0.25252548463166846"/>
          <c:w val="0.61569286478079177"/>
          <c:h val="0.59269728895264895"/>
        </c:manualLayout>
      </c:layout>
      <c:pie3DChart>
        <c:varyColors val="1"/>
        <c:ser>
          <c:idx val="0"/>
          <c:order val="0"/>
          <c:tx>
            <c:strRef>
              <c:f>Sheet1!$B$1</c:f>
              <c:strCache>
                <c:ptCount val="1"/>
                <c:pt idx="0">
                  <c:v>GENEL</c:v>
                </c:pt>
              </c:strCache>
            </c:strRef>
          </c:tx>
          <c:dLbls>
            <c:dLbl>
              <c:idx val="0"/>
              <c:layout>
                <c:manualLayout>
                  <c:x val="-0.15028421794497909"/>
                  <c:y val="-1.2865328329020809E-2"/>
                </c:manualLayout>
              </c:layout>
              <c:dLblPos val="bestFit"/>
              <c:showPercent val="1"/>
            </c:dLbl>
            <c:txPr>
              <a:bodyPr/>
              <a:lstStyle/>
              <a:p>
                <a:pPr>
                  <a:defRPr>
                    <a:solidFill>
                      <a:schemeClr val="bg1"/>
                    </a:solidFill>
                  </a:defRPr>
                </a:pPr>
                <a:endParaRPr lang="tr-TR"/>
              </a:p>
            </c:txPr>
            <c:showPercent val="1"/>
            <c:showLeaderLines val="1"/>
          </c:dLbls>
          <c:cat>
            <c:strRef>
              <c:f>Sheet1!$A$2:$A$3</c:f>
              <c:strCache>
                <c:ptCount val="2"/>
                <c:pt idx="0">
                  <c:v>Var</c:v>
                </c:pt>
                <c:pt idx="1">
                  <c:v>Yok</c:v>
                </c:pt>
              </c:strCache>
            </c:strRef>
          </c:cat>
          <c:val>
            <c:numRef>
              <c:f>Sheet1!$B$2:$B$3</c:f>
              <c:numCache>
                <c:formatCode>General</c:formatCode>
                <c:ptCount val="2"/>
                <c:pt idx="0">
                  <c:v>41.660000000000011</c:v>
                </c:pt>
                <c:pt idx="1">
                  <c:v>58.33</c:v>
                </c:pt>
              </c:numCache>
            </c:numRef>
          </c:val>
        </c:ser>
        <c:dLbls>
          <c:showPercent val="1"/>
        </c:dLbls>
      </c:pie3DChart>
      <c:spPr>
        <a:noFill/>
        <a:ln w="25095">
          <a:noFill/>
        </a:ln>
      </c:spPr>
    </c:plotArea>
    <c:legend>
      <c:legendPos val="r"/>
      <c:layout>
        <c:manualLayout>
          <c:xMode val="edge"/>
          <c:yMode val="edge"/>
          <c:x val="0.8696541198246176"/>
          <c:y val="0.45232162156201078"/>
          <c:w val="8.2506334107080456E-2"/>
          <c:h val="0.14540241293367751"/>
        </c:manualLayout>
      </c:layout>
    </c:legend>
    <c:plotVisOnly val="1"/>
    <c:dispBlanksAs val="zero"/>
  </c:chart>
  <c:txPr>
    <a:bodyPr/>
    <a:lstStyle/>
    <a:p>
      <a:pPr>
        <a:defRPr sz="1778"/>
      </a:pPr>
      <a:endParaRPr lang="tr-TR"/>
    </a:p>
  </c:txPr>
  <c:externalData r:id="rId1"/>
</c:chartSpace>
</file>

<file path=ppt/charts/chart33.xml><?xml version="1.0" encoding="utf-8"?>
<c:chartSpace xmlns:c="http://schemas.openxmlformats.org/drawingml/2006/chart" xmlns:a="http://schemas.openxmlformats.org/drawingml/2006/main" xmlns:r="http://schemas.openxmlformats.org/officeDocument/2006/relationships">
  <c:date1904 val="1"/>
  <c:lang val="tr-TR"/>
  <c:style val="32"/>
  <c:chart>
    <c:title/>
    <c:view3D>
      <c:rotX val="20"/>
      <c:perspective val="30"/>
    </c:view3D>
    <c:plotArea>
      <c:layout/>
      <c:pie3DChart>
        <c:varyColors val="1"/>
        <c:ser>
          <c:idx val="0"/>
          <c:order val="0"/>
          <c:tx>
            <c:strRef>
              <c:f>Sheet1!$B$1</c:f>
              <c:strCache>
                <c:ptCount val="1"/>
                <c:pt idx="0">
                  <c:v>ERKEK</c:v>
                </c:pt>
              </c:strCache>
            </c:strRef>
          </c:tx>
          <c:dLbls>
            <c:dLbl>
              <c:idx val="0"/>
              <c:layout>
                <c:manualLayout>
                  <c:x val="2.7877853711682287E-2"/>
                  <c:y val="-7.8222910792686562E-2"/>
                </c:manualLayout>
              </c:layout>
              <c:spPr/>
              <c:txPr>
                <a:bodyPr/>
                <a:lstStyle/>
                <a:p>
                  <a:pPr>
                    <a:defRPr/>
                  </a:pPr>
                  <a:endParaRPr lang="tr-TR"/>
                </a:p>
              </c:txPr>
              <c:dLblPos val="bestFit"/>
              <c:showCatName val="1"/>
              <c:showPercent val="1"/>
            </c:dLbl>
            <c:dLbl>
              <c:idx val="1"/>
              <c:layout>
                <c:manualLayout>
                  <c:x val="2.3191204872975799E-3"/>
                  <c:y val="6.6251314913533324E-2"/>
                </c:manualLayout>
              </c:layout>
              <c:spPr/>
              <c:txPr>
                <a:bodyPr/>
                <a:lstStyle/>
                <a:p>
                  <a:pPr>
                    <a:defRPr/>
                  </a:pPr>
                  <a:endParaRPr lang="tr-TR"/>
                </a:p>
              </c:txPr>
              <c:dLblPos val="bestFit"/>
              <c:showCatName val="1"/>
              <c:showPercent val="1"/>
            </c:dLbl>
            <c:showCatName val="1"/>
            <c:showPercent val="1"/>
            <c:showLeaderLines val="1"/>
          </c:dLbls>
          <c:cat>
            <c:strRef>
              <c:f>Sheet1!$A$2:$A$3</c:f>
              <c:strCache>
                <c:ptCount val="2"/>
                <c:pt idx="0">
                  <c:v>Var</c:v>
                </c:pt>
                <c:pt idx="1">
                  <c:v>Yok</c:v>
                </c:pt>
              </c:strCache>
            </c:strRef>
          </c:cat>
          <c:val>
            <c:numRef>
              <c:f>Sheet1!$B$2:$B$3</c:f>
              <c:numCache>
                <c:formatCode>General</c:formatCode>
                <c:ptCount val="2"/>
                <c:pt idx="0">
                  <c:v>35.714000000000006</c:v>
                </c:pt>
                <c:pt idx="1">
                  <c:v>64.284999999999997</c:v>
                </c:pt>
              </c:numCache>
            </c:numRef>
          </c:val>
        </c:ser>
        <c:dLbls>
          <c:showCatName val="1"/>
          <c:showPercent val="1"/>
        </c:dLbls>
      </c:pie3DChart>
      <c:spPr>
        <a:noFill/>
        <a:ln w="25402">
          <a:noFill/>
        </a:ln>
      </c:spPr>
    </c:plotArea>
    <c:plotVisOnly val="1"/>
    <c:dispBlanksAs val="zero"/>
  </c:chart>
  <c:txPr>
    <a:bodyPr/>
    <a:lstStyle/>
    <a:p>
      <a:pPr>
        <a:defRPr sz="1800"/>
      </a:pPr>
      <a:endParaRPr lang="tr-TR"/>
    </a:p>
  </c:txPr>
  <c:externalData r:id="rId1"/>
</c:chartSpace>
</file>

<file path=ppt/charts/chart34.xml><?xml version="1.0" encoding="utf-8"?>
<c:chartSpace xmlns:c="http://schemas.openxmlformats.org/drawingml/2006/chart" xmlns:a="http://schemas.openxmlformats.org/drawingml/2006/main" xmlns:r="http://schemas.openxmlformats.org/officeDocument/2006/relationships">
  <c:date1904 val="1"/>
  <c:lang val="tr-TR"/>
  <c:style val="32"/>
  <c:chart>
    <c:title/>
    <c:view3D>
      <c:rotX val="20"/>
      <c:perspective val="30"/>
    </c:view3D>
    <c:plotArea>
      <c:layout>
        <c:manualLayout>
          <c:layoutTarget val="inner"/>
          <c:xMode val="edge"/>
          <c:yMode val="edge"/>
          <c:x val="0.1316822661318279"/>
          <c:y val="0.18518070077020074"/>
          <c:w val="0.80896251176150158"/>
          <c:h val="0.73299892199737371"/>
        </c:manualLayout>
      </c:layout>
      <c:pie3DChart>
        <c:varyColors val="1"/>
        <c:ser>
          <c:idx val="0"/>
          <c:order val="0"/>
          <c:tx>
            <c:strRef>
              <c:f>Sheet1!$B$1</c:f>
              <c:strCache>
                <c:ptCount val="1"/>
                <c:pt idx="0">
                  <c:v>KADIN</c:v>
                </c:pt>
              </c:strCache>
            </c:strRef>
          </c:tx>
          <c:dLbls>
            <c:dLbl>
              <c:idx val="1"/>
              <c:layout>
                <c:manualLayout>
                  <c:x val="4.6778586638934316E-3"/>
                  <c:y val="9.3547163332974761E-2"/>
                </c:manualLayout>
              </c:layout>
              <c:spPr/>
              <c:txPr>
                <a:bodyPr/>
                <a:lstStyle/>
                <a:p>
                  <a:pPr>
                    <a:defRPr/>
                  </a:pPr>
                  <a:endParaRPr lang="tr-TR"/>
                </a:p>
              </c:txPr>
              <c:dLblPos val="bestFit"/>
              <c:showCatName val="1"/>
              <c:showPercent val="1"/>
            </c:dLbl>
            <c:showCatName val="1"/>
            <c:showPercent val="1"/>
            <c:showLeaderLines val="1"/>
          </c:dLbls>
          <c:cat>
            <c:strRef>
              <c:f>Sheet1!$A$2:$A$3</c:f>
              <c:strCache>
                <c:ptCount val="2"/>
                <c:pt idx="0">
                  <c:v>Var</c:v>
                </c:pt>
                <c:pt idx="1">
                  <c:v>Yok</c:v>
                </c:pt>
              </c:strCache>
            </c:strRef>
          </c:cat>
          <c:val>
            <c:numRef>
              <c:f>Sheet1!$B$2:$B$3</c:f>
              <c:numCache>
                <c:formatCode>General</c:formatCode>
                <c:ptCount val="2"/>
                <c:pt idx="0">
                  <c:v>46.876000000000005</c:v>
                </c:pt>
                <c:pt idx="1">
                  <c:v>53.125000000000014</c:v>
                </c:pt>
              </c:numCache>
            </c:numRef>
          </c:val>
        </c:ser>
        <c:dLbls>
          <c:showCatName val="1"/>
          <c:showPercent val="1"/>
        </c:dLbls>
      </c:pie3DChart>
      <c:spPr>
        <a:noFill/>
        <a:ln w="24905">
          <a:noFill/>
        </a:ln>
      </c:spPr>
    </c:plotArea>
    <c:plotVisOnly val="1"/>
    <c:dispBlanksAs val="zero"/>
  </c:chart>
  <c:txPr>
    <a:bodyPr/>
    <a:lstStyle/>
    <a:p>
      <a:pPr>
        <a:defRPr sz="1765"/>
      </a:pPr>
      <a:endParaRPr lang="tr-TR"/>
    </a:p>
  </c:txPr>
  <c:externalData r:id="rId1"/>
</c:chartSpace>
</file>

<file path=ppt/charts/chart35.xml><?xml version="1.0" encoding="utf-8"?>
<c:chartSpace xmlns:c="http://schemas.openxmlformats.org/drawingml/2006/chart" xmlns:a="http://schemas.openxmlformats.org/drawingml/2006/main" xmlns:r="http://schemas.openxmlformats.org/officeDocument/2006/relationships">
  <c:date1904 val="1"/>
  <c:lang val="tr-TR"/>
  <c:style val="26"/>
  <c:chart>
    <c:title/>
    <c:view3D>
      <c:rotX val="20"/>
      <c:perspective val="30"/>
    </c:view3D>
    <c:plotArea>
      <c:layout>
        <c:manualLayout>
          <c:layoutTarget val="inner"/>
          <c:xMode val="edge"/>
          <c:yMode val="edge"/>
          <c:x val="0.13106627296587928"/>
          <c:y val="0.21885309270093473"/>
          <c:w val="0.63585496257412355"/>
          <c:h val="0.62636968088338363"/>
        </c:manualLayout>
      </c:layout>
      <c:pie3DChart>
        <c:varyColors val="1"/>
        <c:ser>
          <c:idx val="0"/>
          <c:order val="0"/>
          <c:tx>
            <c:strRef>
              <c:f>Sheet1!$B$1</c:f>
              <c:strCache>
                <c:ptCount val="1"/>
                <c:pt idx="0">
                  <c:v>GENEL</c:v>
                </c:pt>
              </c:strCache>
            </c:strRef>
          </c:tx>
          <c:dLbls>
            <c:txPr>
              <a:bodyPr/>
              <a:lstStyle/>
              <a:p>
                <a:pPr>
                  <a:defRPr>
                    <a:solidFill>
                      <a:schemeClr val="bg1"/>
                    </a:solidFill>
                  </a:defRPr>
                </a:pPr>
                <a:endParaRPr lang="tr-TR"/>
              </a:p>
            </c:txPr>
            <c:showPercent val="1"/>
            <c:showLeaderLines val="1"/>
          </c:dLbls>
          <c:cat>
            <c:strRef>
              <c:f>Sheet1!$A$2:$A$3</c:f>
              <c:strCache>
                <c:ptCount val="2"/>
                <c:pt idx="0">
                  <c:v>Evet</c:v>
                </c:pt>
                <c:pt idx="1">
                  <c:v>Hayır</c:v>
                </c:pt>
              </c:strCache>
            </c:strRef>
          </c:cat>
          <c:val>
            <c:numRef>
              <c:f>Sheet1!$B$2:$B$3</c:f>
              <c:numCache>
                <c:formatCode>General</c:formatCode>
                <c:ptCount val="2"/>
                <c:pt idx="0">
                  <c:v>31.66</c:v>
                </c:pt>
                <c:pt idx="1">
                  <c:v>68.33</c:v>
                </c:pt>
              </c:numCache>
            </c:numRef>
          </c:val>
        </c:ser>
        <c:dLbls>
          <c:showPercent val="1"/>
        </c:dLbls>
      </c:pie3DChart>
      <c:spPr>
        <a:noFill/>
        <a:ln w="25392">
          <a:noFill/>
        </a:ln>
      </c:spPr>
    </c:plotArea>
    <c:legend>
      <c:legendPos val="r"/>
      <c:layout>
        <c:manualLayout>
          <c:xMode val="edge"/>
          <c:yMode val="edge"/>
          <c:x val="0.84397517940315292"/>
          <c:y val="0.45512759434482475"/>
          <c:w val="0.10355565669898183"/>
          <c:h val="0.14540241293367739"/>
        </c:manualLayout>
      </c:layout>
    </c:legend>
    <c:plotVisOnly val="1"/>
    <c:dispBlanksAs val="zero"/>
  </c:chart>
  <c:txPr>
    <a:bodyPr/>
    <a:lstStyle/>
    <a:p>
      <a:pPr>
        <a:defRPr sz="1799"/>
      </a:pPr>
      <a:endParaRPr lang="tr-TR"/>
    </a:p>
  </c:txPr>
  <c:externalData r:id="rId1"/>
</c:chartSpace>
</file>

<file path=ppt/charts/chart36.xml><?xml version="1.0" encoding="utf-8"?>
<c:chartSpace xmlns:c="http://schemas.openxmlformats.org/drawingml/2006/chart" xmlns:a="http://schemas.openxmlformats.org/drawingml/2006/main" xmlns:r="http://schemas.openxmlformats.org/officeDocument/2006/relationships">
  <c:date1904 val="1"/>
  <c:lang val="tr-TR"/>
  <c:style val="32"/>
  <c:chart>
    <c:title/>
    <c:view3D>
      <c:rotX val="20"/>
      <c:perspective val="30"/>
    </c:view3D>
    <c:plotArea>
      <c:layout/>
      <c:pie3DChart>
        <c:varyColors val="1"/>
        <c:ser>
          <c:idx val="0"/>
          <c:order val="0"/>
          <c:tx>
            <c:strRef>
              <c:f>Sheet1!$B$1</c:f>
              <c:strCache>
                <c:ptCount val="1"/>
                <c:pt idx="0">
                  <c:v>ERKEK</c:v>
                </c:pt>
              </c:strCache>
            </c:strRef>
          </c:tx>
          <c:dLbls>
            <c:txPr>
              <a:bodyPr/>
              <a:lstStyle/>
              <a:p>
                <a:pPr>
                  <a:defRPr>
                    <a:solidFill>
                      <a:schemeClr val="bg1"/>
                    </a:solidFill>
                  </a:defRPr>
                </a:pPr>
                <a:endParaRPr lang="tr-TR"/>
              </a:p>
            </c:txPr>
            <c:showPercent val="1"/>
            <c:showLeaderLines val="1"/>
          </c:dLbls>
          <c:cat>
            <c:strRef>
              <c:f>Sheet1!$A$2:$A$3</c:f>
              <c:strCache>
                <c:ptCount val="2"/>
                <c:pt idx="0">
                  <c:v>Evet</c:v>
                </c:pt>
                <c:pt idx="1">
                  <c:v>Hayır</c:v>
                </c:pt>
              </c:strCache>
            </c:strRef>
          </c:cat>
          <c:val>
            <c:numRef>
              <c:f>Sheet1!$B$2:$B$3</c:f>
              <c:numCache>
                <c:formatCode>General</c:formatCode>
                <c:ptCount val="2"/>
                <c:pt idx="0">
                  <c:v>39.285000000000011</c:v>
                </c:pt>
                <c:pt idx="1">
                  <c:v>60.714000000000006</c:v>
                </c:pt>
              </c:numCache>
            </c:numRef>
          </c:val>
        </c:ser>
        <c:dLbls>
          <c:showPercent val="1"/>
        </c:dLbls>
      </c:pie3DChart>
      <c:spPr>
        <a:noFill/>
        <a:ln w="24905">
          <a:noFill/>
        </a:ln>
      </c:spPr>
    </c:plotArea>
    <c:legend>
      <c:legendPos val="t"/>
    </c:legend>
    <c:plotVisOnly val="1"/>
    <c:dispBlanksAs val="zero"/>
  </c:chart>
  <c:txPr>
    <a:bodyPr/>
    <a:lstStyle/>
    <a:p>
      <a:pPr>
        <a:defRPr sz="1765"/>
      </a:pPr>
      <a:endParaRPr lang="tr-TR"/>
    </a:p>
  </c:txPr>
  <c:externalData r:id="rId1"/>
</c:chartSpace>
</file>

<file path=ppt/charts/chart37.xml><?xml version="1.0" encoding="utf-8"?>
<c:chartSpace xmlns:c="http://schemas.openxmlformats.org/drawingml/2006/chart" xmlns:a="http://schemas.openxmlformats.org/drawingml/2006/main" xmlns:r="http://schemas.openxmlformats.org/officeDocument/2006/relationships">
  <c:lang val="tr-TR"/>
  <c:style val="32"/>
  <c:chart>
    <c:title/>
    <c:view3D>
      <c:rotX val="20"/>
      <c:perspective val="30"/>
    </c:view3D>
    <c:plotArea>
      <c:layout>
        <c:manualLayout>
          <c:layoutTarget val="inner"/>
          <c:xMode val="edge"/>
          <c:yMode val="edge"/>
          <c:x val="5.6210568018620316E-2"/>
          <c:y val="0.26631591994897036"/>
          <c:w val="0.83411974446590409"/>
          <c:h val="0.67710208854999521"/>
        </c:manualLayout>
      </c:layout>
      <c:pie3DChart>
        <c:varyColors val="1"/>
        <c:ser>
          <c:idx val="0"/>
          <c:order val="0"/>
          <c:tx>
            <c:strRef>
              <c:f>Sheet1!$B$1</c:f>
              <c:strCache>
                <c:ptCount val="1"/>
                <c:pt idx="0">
                  <c:v>KADIN</c:v>
                </c:pt>
              </c:strCache>
            </c:strRef>
          </c:tx>
          <c:dLbls>
            <c:dLbl>
              <c:idx val="0"/>
              <c:spPr/>
              <c:txPr>
                <a:bodyPr/>
                <a:lstStyle/>
                <a:p>
                  <a:pPr>
                    <a:defRPr>
                      <a:solidFill>
                        <a:schemeClr val="bg1"/>
                      </a:solidFill>
                    </a:defRPr>
                  </a:pPr>
                  <a:endParaRPr lang="tr-TR"/>
                </a:p>
              </c:txPr>
            </c:dLbl>
            <c:dLbl>
              <c:idx val="1"/>
              <c:spPr/>
              <c:txPr>
                <a:bodyPr/>
                <a:lstStyle/>
                <a:p>
                  <a:pPr>
                    <a:defRPr>
                      <a:solidFill>
                        <a:schemeClr val="bg1"/>
                      </a:solidFill>
                    </a:defRPr>
                  </a:pPr>
                  <a:endParaRPr lang="tr-TR"/>
                </a:p>
              </c:txPr>
            </c:dLbl>
            <c:showPercent val="1"/>
            <c:showLeaderLines val="1"/>
          </c:dLbls>
          <c:cat>
            <c:strRef>
              <c:f>Sheet1!$A$2:$A$3</c:f>
              <c:strCache>
                <c:ptCount val="2"/>
                <c:pt idx="0">
                  <c:v>Evet</c:v>
                </c:pt>
                <c:pt idx="1">
                  <c:v>Hayır</c:v>
                </c:pt>
              </c:strCache>
            </c:strRef>
          </c:cat>
          <c:val>
            <c:numRef>
              <c:f>Sheet1!$B$2:$B$3</c:f>
              <c:numCache>
                <c:formatCode>General</c:formatCode>
                <c:ptCount val="2"/>
                <c:pt idx="0">
                  <c:v>25</c:v>
                </c:pt>
                <c:pt idx="1">
                  <c:v>75</c:v>
                </c:pt>
              </c:numCache>
            </c:numRef>
          </c:val>
        </c:ser>
        <c:dLbls>
          <c:showPercent val="1"/>
        </c:dLbls>
      </c:pie3DChart>
      <c:spPr>
        <a:noFill/>
        <a:ln w="24905">
          <a:noFill/>
        </a:ln>
      </c:spPr>
    </c:plotArea>
    <c:legend>
      <c:legendPos val="t"/>
    </c:legend>
    <c:plotVisOnly val="1"/>
    <c:dispBlanksAs val="zero"/>
  </c:chart>
  <c:txPr>
    <a:bodyPr/>
    <a:lstStyle/>
    <a:p>
      <a:pPr>
        <a:defRPr sz="1765"/>
      </a:pPr>
      <a:endParaRPr lang="tr-TR"/>
    </a:p>
  </c:txPr>
  <c:externalData r:id="rId1"/>
</c:chartSpace>
</file>

<file path=ppt/charts/chart38.xml><?xml version="1.0" encoding="utf-8"?>
<c:chartSpace xmlns:c="http://schemas.openxmlformats.org/drawingml/2006/chart" xmlns:a="http://schemas.openxmlformats.org/drawingml/2006/main" xmlns:r="http://schemas.openxmlformats.org/officeDocument/2006/relationships">
  <c:date1904 val="1"/>
  <c:lang val="tr-TR"/>
  <c:style val="26"/>
  <c:chart>
    <c:title/>
    <c:view3D>
      <c:rotX val="20"/>
      <c:perspective val="30"/>
    </c:view3D>
    <c:plotArea>
      <c:layout>
        <c:manualLayout>
          <c:layoutTarget val="inner"/>
          <c:xMode val="edge"/>
          <c:yMode val="edge"/>
          <c:x val="0.11823600174978136"/>
          <c:y val="0.20201689673556777"/>
          <c:w val="0.61981031884903282"/>
          <c:h val="0.67407223611859102"/>
        </c:manualLayout>
      </c:layout>
      <c:pie3DChart>
        <c:varyColors val="1"/>
        <c:ser>
          <c:idx val="0"/>
          <c:order val="0"/>
          <c:tx>
            <c:strRef>
              <c:f>Sheet1!$B$1</c:f>
              <c:strCache>
                <c:ptCount val="1"/>
                <c:pt idx="0">
                  <c:v>GENEL</c:v>
                </c:pt>
              </c:strCache>
            </c:strRef>
          </c:tx>
          <c:dLbls>
            <c:txPr>
              <a:bodyPr/>
              <a:lstStyle/>
              <a:p>
                <a:pPr>
                  <a:defRPr>
                    <a:solidFill>
                      <a:schemeClr val="bg1"/>
                    </a:solidFill>
                  </a:defRPr>
                </a:pPr>
                <a:endParaRPr lang="tr-TR"/>
              </a:p>
            </c:txPr>
            <c:showPercent val="1"/>
            <c:showLeaderLines val="1"/>
          </c:dLbls>
          <c:cat>
            <c:strRef>
              <c:f>Sheet1!$A$2:$A$3</c:f>
              <c:strCache>
                <c:ptCount val="2"/>
                <c:pt idx="0">
                  <c:v>Uygularım</c:v>
                </c:pt>
                <c:pt idx="1">
                  <c:v>Uygulamam</c:v>
                </c:pt>
              </c:strCache>
            </c:strRef>
          </c:cat>
          <c:val>
            <c:numRef>
              <c:f>Sheet1!$B$2:$B$3</c:f>
              <c:numCache>
                <c:formatCode>General</c:formatCode>
                <c:ptCount val="2"/>
                <c:pt idx="0">
                  <c:v>36.660000000000011</c:v>
                </c:pt>
                <c:pt idx="1">
                  <c:v>63.33</c:v>
                </c:pt>
              </c:numCache>
            </c:numRef>
          </c:val>
        </c:ser>
        <c:dLbls>
          <c:showPercent val="1"/>
        </c:dLbls>
      </c:pie3DChart>
      <c:spPr>
        <a:noFill/>
        <a:ln w="25095">
          <a:noFill/>
        </a:ln>
      </c:spPr>
    </c:plotArea>
    <c:legend>
      <c:legendPos val="r"/>
      <c:layout>
        <c:manualLayout>
          <c:xMode val="edge"/>
          <c:yMode val="edge"/>
          <c:x val="0.76831933002594333"/>
          <c:y val="0.43829153708727586"/>
          <c:w val="0.20390284162456584"/>
          <c:h val="0.14540241293367739"/>
        </c:manualLayout>
      </c:layout>
    </c:legend>
    <c:plotVisOnly val="1"/>
    <c:dispBlanksAs val="zero"/>
  </c:chart>
  <c:txPr>
    <a:bodyPr/>
    <a:lstStyle/>
    <a:p>
      <a:pPr>
        <a:defRPr sz="1778"/>
      </a:pPr>
      <a:endParaRPr lang="tr-TR"/>
    </a:p>
  </c:txPr>
  <c:externalData r:id="rId1"/>
</c:chartSpace>
</file>

<file path=ppt/charts/chart39.xml><?xml version="1.0" encoding="utf-8"?>
<c:chartSpace xmlns:c="http://schemas.openxmlformats.org/drawingml/2006/chart" xmlns:a="http://schemas.openxmlformats.org/drawingml/2006/main" xmlns:r="http://schemas.openxmlformats.org/officeDocument/2006/relationships">
  <c:date1904 val="1"/>
  <c:lang val="tr-TR"/>
  <c:style val="32"/>
  <c:chart>
    <c:title/>
    <c:view3D>
      <c:rotX val="20"/>
      <c:perspective val="30"/>
    </c:view3D>
    <c:plotArea>
      <c:layout/>
      <c:pie3DChart>
        <c:varyColors val="1"/>
        <c:ser>
          <c:idx val="0"/>
          <c:order val="0"/>
          <c:tx>
            <c:strRef>
              <c:f>Sheet1!$B$1</c:f>
              <c:strCache>
                <c:ptCount val="1"/>
                <c:pt idx="0">
                  <c:v>ERKEK</c:v>
                </c:pt>
              </c:strCache>
            </c:strRef>
          </c:tx>
          <c:dLbls>
            <c:dLbl>
              <c:idx val="1"/>
              <c:layout>
                <c:manualLayout>
                  <c:x val="0.15090427375823323"/>
                  <c:y val="-9.7088951014402902E-2"/>
                </c:manualLayout>
              </c:layout>
              <c:dLblPos val="bestFit"/>
              <c:showPercent val="1"/>
            </c:dLbl>
            <c:txPr>
              <a:bodyPr/>
              <a:lstStyle/>
              <a:p>
                <a:pPr>
                  <a:defRPr>
                    <a:solidFill>
                      <a:schemeClr val="bg1"/>
                    </a:solidFill>
                  </a:defRPr>
                </a:pPr>
                <a:endParaRPr lang="tr-TR"/>
              </a:p>
            </c:txPr>
            <c:showPercent val="1"/>
            <c:showLeaderLines val="1"/>
          </c:dLbls>
          <c:cat>
            <c:strRef>
              <c:f>Sheet1!$A$2:$A$3</c:f>
              <c:strCache>
                <c:ptCount val="2"/>
                <c:pt idx="0">
                  <c:v>Uygularım</c:v>
                </c:pt>
                <c:pt idx="1">
                  <c:v>Uygulamam</c:v>
                </c:pt>
              </c:strCache>
            </c:strRef>
          </c:cat>
          <c:val>
            <c:numRef>
              <c:f>Sheet1!$B$2:$B$3</c:f>
              <c:numCache>
                <c:formatCode>General</c:formatCode>
                <c:ptCount val="2"/>
                <c:pt idx="0">
                  <c:v>39.285000000000011</c:v>
                </c:pt>
                <c:pt idx="1">
                  <c:v>60.714000000000006</c:v>
                </c:pt>
              </c:numCache>
            </c:numRef>
          </c:val>
        </c:ser>
        <c:dLbls>
          <c:showPercent val="1"/>
        </c:dLbls>
      </c:pie3DChart>
      <c:spPr>
        <a:noFill/>
        <a:ln w="24905">
          <a:noFill/>
        </a:ln>
      </c:spPr>
    </c:plotArea>
    <c:legend>
      <c:legendPos val="t"/>
      <c:layout>
        <c:manualLayout>
          <c:xMode val="edge"/>
          <c:yMode val="edge"/>
          <c:x val="9.5758159641809518E-2"/>
          <c:y val="0.11739054676988912"/>
          <c:w val="0.808483433688436"/>
          <c:h val="7.2701206466838697E-2"/>
        </c:manualLayout>
      </c:layout>
    </c:legend>
    <c:plotVisOnly val="1"/>
    <c:dispBlanksAs val="zero"/>
  </c:chart>
  <c:txPr>
    <a:bodyPr/>
    <a:lstStyle/>
    <a:p>
      <a:pPr>
        <a:defRPr sz="1765"/>
      </a:pPr>
      <a:endParaRPr lang="tr-T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tr-TR"/>
  <c:style val="7"/>
  <c:chart>
    <c:title>
      <c:tx>
        <c:rich>
          <a:bodyPr/>
          <a:lstStyle/>
          <a:p>
            <a:pPr>
              <a:defRPr/>
            </a:pPr>
            <a:r>
              <a:rPr lang="tr-TR"/>
              <a:t>GENEL</a:t>
            </a:r>
          </a:p>
        </c:rich>
      </c:tx>
      <c:layout>
        <c:manualLayout>
          <c:xMode val="edge"/>
          <c:yMode val="edge"/>
          <c:x val="0.35873015873015873"/>
          <c:y val="1.9184652278177464E-2"/>
        </c:manualLayout>
      </c:layout>
    </c:title>
    <c:view3D>
      <c:perspective val="0"/>
    </c:view3D>
    <c:plotArea>
      <c:layout>
        <c:manualLayout>
          <c:layoutTarget val="inner"/>
          <c:xMode val="edge"/>
          <c:yMode val="edge"/>
          <c:x val="0.15079365079365079"/>
          <c:y val="0.51079136690647509"/>
          <c:w val="0.36666666666666686"/>
          <c:h val="0.22062350119904073"/>
        </c:manualLayout>
      </c:layout>
      <c:pie3DChart>
        <c:varyColors val="1"/>
        <c:ser>
          <c:idx val="0"/>
          <c:order val="0"/>
          <c:tx>
            <c:strRef>
              <c:f>Sheet1!$A$2</c:f>
              <c:strCache>
                <c:ptCount val="1"/>
                <c:pt idx="0">
                  <c:v>Doğu</c:v>
                </c:pt>
              </c:strCache>
            </c:strRef>
          </c:tx>
          <c:dLbls>
            <c:dLbl>
              <c:idx val="0"/>
              <c:layout>
                <c:manualLayout>
                  <c:x val="4.1363293224710634E-2"/>
                  <c:y val="5.7068147782910188E-2"/>
                </c:manualLayout>
              </c:layout>
              <c:dLblPos val="bestFit"/>
              <c:showPercent val="1"/>
            </c:dLbl>
            <c:dLbl>
              <c:idx val="1"/>
              <c:layout>
                <c:manualLayout>
                  <c:x val="-3.2802267898330892E-2"/>
                  <c:y val="-9.482507926289388E-2"/>
                </c:manualLayout>
              </c:layout>
              <c:dLblPos val="bestFit"/>
              <c:showPercent val="1"/>
            </c:dLbl>
            <c:dLbl>
              <c:idx val="2"/>
              <c:layout>
                <c:manualLayout>
                  <c:x val="4.3720153162672866E-2"/>
                  <c:y val="-0.15908487138164121"/>
                </c:manualLayout>
              </c:layout>
              <c:dLblPos val="bestFit"/>
              <c:showPercent val="1"/>
            </c:dLbl>
            <c:dLbl>
              <c:idx val="3"/>
              <c:delete val="1"/>
            </c:dLbl>
            <c:numFmt formatCode="0%" sourceLinked="0"/>
            <c:showPercent val="1"/>
            <c:showLeaderLines val="1"/>
          </c:dLbls>
          <c:cat>
            <c:strRef>
              <c:f>Sheet1!$B$1:$D$1</c:f>
              <c:strCache>
                <c:ptCount val="3"/>
                <c:pt idx="0">
                  <c:v>Ağrı Kesici Beklerim</c:v>
                </c:pt>
                <c:pt idx="1">
                  <c:v>Ateş Düşürücü</c:v>
                </c:pt>
                <c:pt idx="2">
                  <c:v>Antibiyotik</c:v>
                </c:pt>
              </c:strCache>
            </c:strRef>
          </c:cat>
          <c:val>
            <c:numRef>
              <c:f>Sheet1!$B$2:$D$2</c:f>
              <c:numCache>
                <c:formatCode>General</c:formatCode>
                <c:ptCount val="3"/>
                <c:pt idx="0" formatCode="0.00%">
                  <c:v>76.599999999999994</c:v>
                </c:pt>
                <c:pt idx="1">
                  <c:v>16.36</c:v>
                </c:pt>
                <c:pt idx="2">
                  <c:v>7.2700000000000014</c:v>
                </c:pt>
              </c:numCache>
            </c:numRef>
          </c:val>
        </c:ser>
        <c:ser>
          <c:idx val="1"/>
          <c:order val="1"/>
          <c:tx>
            <c:strRef>
              <c:f>Sheet1!$A$3</c:f>
              <c:strCache>
                <c:ptCount val="1"/>
                <c:pt idx="0">
                  <c:v>Batı</c:v>
                </c:pt>
              </c:strCache>
            </c:strRef>
          </c:tx>
          <c:cat>
            <c:strRef>
              <c:f>Sheet1!$B$1:$D$1</c:f>
              <c:strCache>
                <c:ptCount val="3"/>
                <c:pt idx="0">
                  <c:v>Ağrı Kesici Beklerim</c:v>
                </c:pt>
                <c:pt idx="1">
                  <c:v>Ateş Düşürücü</c:v>
                </c:pt>
                <c:pt idx="2">
                  <c:v>Antibiyotik</c:v>
                </c:pt>
              </c:strCache>
            </c:strRef>
          </c:cat>
          <c:val>
            <c:numRef>
              <c:f>Sheet1!$B$3:$D$3</c:f>
              <c:numCache>
                <c:formatCode>General</c:formatCode>
                <c:ptCount val="3"/>
                <c:pt idx="0">
                  <c:v>23.330000000000005</c:v>
                </c:pt>
                <c:pt idx="1">
                  <c:v>38.6</c:v>
                </c:pt>
                <c:pt idx="2">
                  <c:v>34.6</c:v>
                </c:pt>
              </c:numCache>
            </c:numRef>
          </c:val>
        </c:ser>
        <c:ser>
          <c:idx val="2"/>
          <c:order val="2"/>
          <c:tx>
            <c:strRef>
              <c:f>Sheet1!$A$4</c:f>
              <c:strCache>
                <c:ptCount val="1"/>
                <c:pt idx="0">
                  <c:v>Kuzey</c:v>
                </c:pt>
              </c:strCache>
            </c:strRef>
          </c:tx>
          <c:cat>
            <c:strRef>
              <c:f>Sheet1!$B$1:$D$1</c:f>
              <c:strCache>
                <c:ptCount val="3"/>
                <c:pt idx="0">
                  <c:v>Ağrı Kesici Beklerim</c:v>
                </c:pt>
                <c:pt idx="1">
                  <c:v>Ateş Düşürücü</c:v>
                </c:pt>
                <c:pt idx="2">
                  <c:v>Antibiyotik</c:v>
                </c:pt>
              </c:strCache>
            </c:strRef>
          </c:cat>
          <c:val>
            <c:numRef>
              <c:f>Sheet1!$B$4:$D$4</c:f>
              <c:numCache>
                <c:formatCode>General</c:formatCode>
                <c:ptCount val="3"/>
                <c:pt idx="0">
                  <c:v>45.9</c:v>
                </c:pt>
                <c:pt idx="1">
                  <c:v>46.9</c:v>
                </c:pt>
                <c:pt idx="2">
                  <c:v>45</c:v>
                </c:pt>
              </c:numCache>
            </c:numRef>
          </c:val>
        </c:ser>
      </c:pie3DChart>
    </c:plotArea>
    <c:legend>
      <c:legendPos val="r"/>
      <c:layout>
        <c:manualLayout>
          <c:xMode val="edge"/>
          <c:yMode val="edge"/>
          <c:x val="0.66666666666666663"/>
          <c:y val="0.39088729016786605"/>
          <c:w val="0.32698412698412721"/>
          <c:h val="0.45563549160671463"/>
        </c:manualLayout>
      </c:layout>
    </c:legend>
    <c:plotVisOnly val="1"/>
    <c:dispBlanksAs val="zero"/>
  </c:chart>
  <c:txPr>
    <a:bodyPr/>
    <a:lstStyle/>
    <a:p>
      <a:pPr>
        <a:defRPr sz="1800"/>
      </a:pPr>
      <a:endParaRPr lang="tr-TR"/>
    </a:p>
  </c:txPr>
  <c:externalData r:id="rId1"/>
</c:chartSpace>
</file>

<file path=ppt/charts/chart40.xml><?xml version="1.0" encoding="utf-8"?>
<c:chartSpace xmlns:c="http://schemas.openxmlformats.org/drawingml/2006/chart" xmlns:a="http://schemas.openxmlformats.org/drawingml/2006/main" xmlns:r="http://schemas.openxmlformats.org/officeDocument/2006/relationships">
  <c:date1904 val="1"/>
  <c:lang val="tr-TR"/>
  <c:style val="32"/>
  <c:chart>
    <c:title/>
    <c:view3D>
      <c:rotX val="20"/>
      <c:perspective val="30"/>
    </c:view3D>
    <c:plotArea>
      <c:layout/>
      <c:pie3DChart>
        <c:varyColors val="1"/>
        <c:ser>
          <c:idx val="0"/>
          <c:order val="0"/>
          <c:tx>
            <c:strRef>
              <c:f>Sheet1!$B$1</c:f>
              <c:strCache>
                <c:ptCount val="1"/>
                <c:pt idx="0">
                  <c:v>KADIN</c:v>
                </c:pt>
              </c:strCache>
            </c:strRef>
          </c:tx>
          <c:dLbls>
            <c:txPr>
              <a:bodyPr/>
              <a:lstStyle/>
              <a:p>
                <a:pPr>
                  <a:defRPr>
                    <a:solidFill>
                      <a:schemeClr val="bg1"/>
                    </a:solidFill>
                  </a:defRPr>
                </a:pPr>
                <a:endParaRPr lang="tr-TR"/>
              </a:p>
            </c:txPr>
            <c:showPercent val="1"/>
            <c:showLeaderLines val="1"/>
          </c:dLbls>
          <c:cat>
            <c:strRef>
              <c:f>Sheet1!$A$2:$A$3</c:f>
              <c:strCache>
                <c:ptCount val="2"/>
                <c:pt idx="0">
                  <c:v>Uygularım</c:v>
                </c:pt>
                <c:pt idx="1">
                  <c:v>Uygulamam</c:v>
                </c:pt>
              </c:strCache>
            </c:strRef>
          </c:cat>
          <c:val>
            <c:numRef>
              <c:f>Sheet1!$B$2:$B$3</c:f>
              <c:numCache>
                <c:formatCode>General</c:formatCode>
                <c:ptCount val="2"/>
                <c:pt idx="0">
                  <c:v>34.375</c:v>
                </c:pt>
                <c:pt idx="1">
                  <c:v>65.624999999999986</c:v>
                </c:pt>
              </c:numCache>
            </c:numRef>
          </c:val>
        </c:ser>
        <c:dLbls>
          <c:showPercent val="1"/>
        </c:dLbls>
      </c:pie3DChart>
      <c:spPr>
        <a:noFill/>
        <a:ln w="24905">
          <a:noFill/>
        </a:ln>
      </c:spPr>
    </c:plotArea>
    <c:legend>
      <c:legendPos val="t"/>
    </c:legend>
    <c:plotVisOnly val="1"/>
    <c:dispBlanksAs val="zero"/>
  </c:chart>
  <c:txPr>
    <a:bodyPr/>
    <a:lstStyle/>
    <a:p>
      <a:pPr>
        <a:defRPr sz="1765"/>
      </a:pPr>
      <a:endParaRPr lang="tr-TR"/>
    </a:p>
  </c:txPr>
  <c:externalData r:id="rId1"/>
</c:chartSpace>
</file>

<file path=ppt/charts/chart41.xml><?xml version="1.0" encoding="utf-8"?>
<c:chartSpace xmlns:c="http://schemas.openxmlformats.org/drawingml/2006/chart" xmlns:a="http://schemas.openxmlformats.org/drawingml/2006/main" xmlns:r="http://schemas.openxmlformats.org/officeDocument/2006/relationships">
  <c:date1904 val="1"/>
  <c:lang val="tr-TR"/>
  <c:style val="26"/>
  <c:chart>
    <c:title/>
    <c:view3D>
      <c:rotX val="20"/>
      <c:perspective val="30"/>
    </c:view3D>
    <c:plotArea>
      <c:layout/>
      <c:pie3DChart>
        <c:varyColors val="1"/>
        <c:ser>
          <c:idx val="0"/>
          <c:order val="0"/>
          <c:tx>
            <c:strRef>
              <c:f>Sheet1!$B$1</c:f>
              <c:strCache>
                <c:ptCount val="1"/>
                <c:pt idx="0">
                  <c:v>GENEL</c:v>
                </c:pt>
              </c:strCache>
            </c:strRef>
          </c:tx>
          <c:dLbls>
            <c:showPercent val="1"/>
            <c:showLeaderLines val="1"/>
          </c:dLbls>
          <c:cat>
            <c:strRef>
              <c:f>Sheet1!$A$2:$A$4</c:f>
              <c:strCache>
                <c:ptCount val="3"/>
                <c:pt idx="0">
                  <c:v>Evet</c:v>
                </c:pt>
                <c:pt idx="1">
                  <c:v>Hayır, etkisiz</c:v>
                </c:pt>
                <c:pt idx="2">
                  <c:v>Şikayetlerimi arttırdı</c:v>
                </c:pt>
              </c:strCache>
            </c:strRef>
          </c:cat>
          <c:val>
            <c:numRef>
              <c:f>Sheet1!$B$2:$B$4</c:f>
              <c:numCache>
                <c:formatCode>General</c:formatCode>
                <c:ptCount val="3"/>
                <c:pt idx="0">
                  <c:v>27.5</c:v>
                </c:pt>
                <c:pt idx="1">
                  <c:v>70</c:v>
                </c:pt>
                <c:pt idx="2">
                  <c:v>2.5</c:v>
                </c:pt>
              </c:numCache>
            </c:numRef>
          </c:val>
        </c:ser>
        <c:dLbls>
          <c:showPercent val="1"/>
        </c:dLbls>
      </c:pie3DChart>
      <c:spPr>
        <a:noFill/>
        <a:ln w="25095">
          <a:noFill/>
        </a:ln>
      </c:spPr>
    </c:plotArea>
    <c:legend>
      <c:legendPos val="r"/>
    </c:legend>
    <c:plotVisOnly val="1"/>
    <c:dispBlanksAs val="zero"/>
  </c:chart>
  <c:txPr>
    <a:bodyPr/>
    <a:lstStyle/>
    <a:p>
      <a:pPr>
        <a:defRPr sz="1778"/>
      </a:pPr>
      <a:endParaRPr lang="tr-TR"/>
    </a:p>
  </c:txPr>
  <c:externalData r:id="rId1"/>
</c:chartSpace>
</file>

<file path=ppt/charts/chart42.xml><?xml version="1.0" encoding="utf-8"?>
<c:chartSpace xmlns:c="http://schemas.openxmlformats.org/drawingml/2006/chart" xmlns:a="http://schemas.openxmlformats.org/drawingml/2006/main" xmlns:r="http://schemas.openxmlformats.org/officeDocument/2006/relationships">
  <c:date1904 val="1"/>
  <c:lang val="tr-TR"/>
  <c:style val="26"/>
  <c:chart>
    <c:title/>
    <c:view3D>
      <c:rotX val="20"/>
      <c:perspective val="30"/>
    </c:view3D>
    <c:plotArea>
      <c:layout/>
      <c:pie3DChart>
        <c:varyColors val="1"/>
        <c:ser>
          <c:idx val="0"/>
          <c:order val="0"/>
          <c:tx>
            <c:strRef>
              <c:f>Sheet1!$B$1</c:f>
              <c:strCache>
                <c:ptCount val="1"/>
                <c:pt idx="0">
                  <c:v>ERKEK</c:v>
                </c:pt>
              </c:strCache>
            </c:strRef>
          </c:tx>
          <c:dLbls>
            <c:showPercent val="1"/>
            <c:showLeaderLines val="1"/>
          </c:dLbls>
          <c:cat>
            <c:strRef>
              <c:f>Sheet1!$A$2:$A$4</c:f>
              <c:strCache>
                <c:ptCount val="3"/>
                <c:pt idx="0">
                  <c:v>Evet</c:v>
                </c:pt>
                <c:pt idx="1">
                  <c:v>Hayır, etkisiz</c:v>
                </c:pt>
                <c:pt idx="2">
                  <c:v>Şikayetlerimi arttırdı</c:v>
                </c:pt>
              </c:strCache>
            </c:strRef>
          </c:cat>
          <c:val>
            <c:numRef>
              <c:f>Sheet1!$B$2:$B$4</c:f>
              <c:numCache>
                <c:formatCode>General</c:formatCode>
                <c:ptCount val="3"/>
                <c:pt idx="0">
                  <c:v>31.25</c:v>
                </c:pt>
                <c:pt idx="1">
                  <c:v>62.5</c:v>
                </c:pt>
                <c:pt idx="2">
                  <c:v>6.25</c:v>
                </c:pt>
              </c:numCache>
            </c:numRef>
          </c:val>
        </c:ser>
        <c:dLbls>
          <c:showPercent val="1"/>
        </c:dLbls>
      </c:pie3DChart>
      <c:spPr>
        <a:noFill/>
        <a:ln w="24905">
          <a:noFill/>
        </a:ln>
      </c:spPr>
    </c:plotArea>
    <c:legend>
      <c:legendPos val="r"/>
    </c:legend>
    <c:plotVisOnly val="1"/>
    <c:dispBlanksAs val="zero"/>
  </c:chart>
  <c:txPr>
    <a:bodyPr/>
    <a:lstStyle/>
    <a:p>
      <a:pPr>
        <a:defRPr sz="1765"/>
      </a:pPr>
      <a:endParaRPr lang="tr-TR"/>
    </a:p>
  </c:txPr>
  <c:externalData r:id="rId1"/>
</c:chartSpace>
</file>

<file path=ppt/charts/chart43.xml><?xml version="1.0" encoding="utf-8"?>
<c:chartSpace xmlns:c="http://schemas.openxmlformats.org/drawingml/2006/chart" xmlns:a="http://schemas.openxmlformats.org/drawingml/2006/main" xmlns:r="http://schemas.openxmlformats.org/officeDocument/2006/relationships">
  <c:date1904 val="1"/>
  <c:lang val="tr-TR"/>
  <c:style val="26"/>
  <c:chart>
    <c:title/>
    <c:view3D>
      <c:rotX val="20"/>
      <c:perspective val="30"/>
    </c:view3D>
    <c:plotArea>
      <c:layout/>
      <c:pie3DChart>
        <c:varyColors val="1"/>
        <c:ser>
          <c:idx val="0"/>
          <c:order val="0"/>
          <c:tx>
            <c:strRef>
              <c:f>Sheet1!$B$1</c:f>
              <c:strCache>
                <c:ptCount val="1"/>
                <c:pt idx="0">
                  <c:v>KADIN</c:v>
                </c:pt>
              </c:strCache>
            </c:strRef>
          </c:tx>
          <c:dLbls>
            <c:showPercent val="1"/>
            <c:showLeaderLines val="1"/>
          </c:dLbls>
          <c:cat>
            <c:strRef>
              <c:f>Sheet1!$A$2:$A$4</c:f>
              <c:strCache>
                <c:ptCount val="3"/>
                <c:pt idx="0">
                  <c:v>Evet</c:v>
                </c:pt>
                <c:pt idx="1">
                  <c:v>Hayır, etkisiz</c:v>
                </c:pt>
                <c:pt idx="2">
                  <c:v>Şikayetlerimi arttırdı</c:v>
                </c:pt>
              </c:strCache>
            </c:strRef>
          </c:cat>
          <c:val>
            <c:numRef>
              <c:f>Sheet1!$B$2:$B$4</c:f>
              <c:numCache>
                <c:formatCode>General</c:formatCode>
                <c:ptCount val="3"/>
                <c:pt idx="0">
                  <c:v>25</c:v>
                </c:pt>
                <c:pt idx="1">
                  <c:v>75</c:v>
                </c:pt>
                <c:pt idx="2">
                  <c:v>0</c:v>
                </c:pt>
              </c:numCache>
            </c:numRef>
          </c:val>
        </c:ser>
        <c:dLbls>
          <c:showPercent val="1"/>
        </c:dLbls>
      </c:pie3DChart>
      <c:spPr>
        <a:noFill/>
        <a:ln w="24905">
          <a:noFill/>
        </a:ln>
      </c:spPr>
    </c:plotArea>
    <c:legend>
      <c:legendPos val="r"/>
    </c:legend>
    <c:plotVisOnly val="1"/>
    <c:dispBlanksAs val="zero"/>
  </c:chart>
  <c:txPr>
    <a:bodyPr/>
    <a:lstStyle/>
    <a:p>
      <a:pPr>
        <a:defRPr sz="1765"/>
      </a:pPr>
      <a:endParaRPr lang="tr-TR"/>
    </a:p>
  </c:txPr>
  <c:externalData r:id="rId1"/>
</c:chartSpace>
</file>

<file path=ppt/charts/chart44.xml><?xml version="1.0" encoding="utf-8"?>
<c:chartSpace xmlns:c="http://schemas.openxmlformats.org/drawingml/2006/chart" xmlns:a="http://schemas.openxmlformats.org/drawingml/2006/main" xmlns:r="http://schemas.openxmlformats.org/officeDocument/2006/relationships">
  <c:lang val="tr-TR"/>
  <c:style val="32"/>
  <c:chart>
    <c:title/>
    <c:view3D>
      <c:rotX val="20"/>
      <c:perspective val="30"/>
    </c:view3D>
    <c:plotArea>
      <c:layout>
        <c:manualLayout>
          <c:layoutTarget val="inner"/>
          <c:xMode val="edge"/>
          <c:yMode val="edge"/>
          <c:x val="0.15817901234567902"/>
          <c:y val="0.31963054050596534"/>
          <c:w val="0.68518518518518523"/>
          <c:h val="0.53399442284437648"/>
        </c:manualLayout>
      </c:layout>
      <c:pie3DChart>
        <c:varyColors val="1"/>
        <c:ser>
          <c:idx val="0"/>
          <c:order val="0"/>
          <c:tx>
            <c:strRef>
              <c:f>Sheet1!$B$1</c:f>
              <c:strCache>
                <c:ptCount val="1"/>
                <c:pt idx="0">
                  <c:v>GENEL</c:v>
                </c:pt>
              </c:strCache>
            </c:strRef>
          </c:tx>
          <c:dLbls>
            <c:txPr>
              <a:bodyPr/>
              <a:lstStyle/>
              <a:p>
                <a:pPr>
                  <a:defRPr>
                    <a:solidFill>
                      <a:schemeClr val="bg1"/>
                    </a:solidFill>
                  </a:defRPr>
                </a:pPr>
                <a:endParaRPr lang="tr-TR"/>
              </a:p>
            </c:txPr>
            <c:showPercent val="1"/>
            <c:showLeaderLines val="1"/>
          </c:dLbls>
          <c:cat>
            <c:strRef>
              <c:f>Sheet1!$A$2:$A$3</c:f>
              <c:strCache>
                <c:ptCount val="2"/>
                <c:pt idx="0">
                  <c:v>Hastalık belirtileri geçtiğinde bırakırım</c:v>
                </c:pt>
                <c:pt idx="1">
                  <c:v>İlaç bitene kadar kullanırım</c:v>
                </c:pt>
              </c:strCache>
            </c:strRef>
          </c:cat>
          <c:val>
            <c:numRef>
              <c:f>Sheet1!$B$2:$B$3</c:f>
              <c:numCache>
                <c:formatCode>General</c:formatCode>
                <c:ptCount val="2"/>
                <c:pt idx="0">
                  <c:v>55</c:v>
                </c:pt>
                <c:pt idx="1">
                  <c:v>45</c:v>
                </c:pt>
              </c:numCache>
            </c:numRef>
          </c:val>
        </c:ser>
        <c:dLbls>
          <c:showPercent val="1"/>
        </c:dLbls>
      </c:pie3DChart>
      <c:spPr>
        <a:noFill/>
        <a:ln w="25095">
          <a:noFill/>
        </a:ln>
      </c:spPr>
    </c:plotArea>
    <c:legend>
      <c:legendPos val="t"/>
    </c:legend>
    <c:plotVisOnly val="1"/>
    <c:dispBlanksAs val="zero"/>
  </c:chart>
  <c:txPr>
    <a:bodyPr/>
    <a:lstStyle/>
    <a:p>
      <a:pPr>
        <a:defRPr sz="1778"/>
      </a:pPr>
      <a:endParaRPr lang="tr-TR"/>
    </a:p>
  </c:txPr>
  <c:externalData r:id="rId1"/>
</c:chartSpace>
</file>

<file path=ppt/charts/chart45.xml><?xml version="1.0" encoding="utf-8"?>
<c:chartSpace xmlns:c="http://schemas.openxmlformats.org/drawingml/2006/chart" xmlns:a="http://schemas.openxmlformats.org/drawingml/2006/main" xmlns:r="http://schemas.openxmlformats.org/officeDocument/2006/relationships">
  <c:date1904 val="1"/>
  <c:lang val="tr-TR"/>
  <c:style val="26"/>
  <c:chart>
    <c:title/>
    <c:view3D>
      <c:rotX val="20"/>
      <c:perspective val="30"/>
    </c:view3D>
    <c:plotArea>
      <c:layout/>
      <c:pie3DChart>
        <c:varyColors val="1"/>
        <c:ser>
          <c:idx val="0"/>
          <c:order val="0"/>
          <c:tx>
            <c:strRef>
              <c:f>Sheet1!$B$1</c:f>
              <c:strCache>
                <c:ptCount val="1"/>
                <c:pt idx="0">
                  <c:v>ERKEK</c:v>
                </c:pt>
              </c:strCache>
            </c:strRef>
          </c:tx>
          <c:dLbls>
            <c:txPr>
              <a:bodyPr/>
              <a:lstStyle/>
              <a:p>
                <a:pPr>
                  <a:defRPr>
                    <a:solidFill>
                      <a:schemeClr val="bg1"/>
                    </a:solidFill>
                  </a:defRPr>
                </a:pPr>
                <a:endParaRPr lang="tr-TR"/>
              </a:p>
            </c:txPr>
            <c:showPercent val="1"/>
            <c:showLeaderLines val="1"/>
          </c:dLbls>
          <c:cat>
            <c:strRef>
              <c:f>Sheet1!$A$2:$A$3</c:f>
              <c:strCache>
                <c:ptCount val="2"/>
                <c:pt idx="0">
                  <c:v>Hastalık belirtileri geçtiğinde bırakırım</c:v>
                </c:pt>
                <c:pt idx="1">
                  <c:v>İlaç bitene kadar kullanırım</c:v>
                </c:pt>
              </c:strCache>
            </c:strRef>
          </c:cat>
          <c:val>
            <c:numRef>
              <c:f>Sheet1!$B$2:$B$3</c:f>
              <c:numCache>
                <c:formatCode>General</c:formatCode>
                <c:ptCount val="2"/>
                <c:pt idx="0">
                  <c:v>42</c:v>
                </c:pt>
                <c:pt idx="1">
                  <c:v>58</c:v>
                </c:pt>
              </c:numCache>
            </c:numRef>
          </c:val>
        </c:ser>
        <c:dLbls>
          <c:showPercent val="1"/>
        </c:dLbls>
      </c:pie3DChart>
      <c:spPr>
        <a:noFill/>
        <a:ln w="24905">
          <a:noFill/>
        </a:ln>
      </c:spPr>
    </c:plotArea>
    <c:legend>
      <c:legendPos val="t"/>
    </c:legend>
    <c:plotVisOnly val="1"/>
    <c:dispBlanksAs val="zero"/>
  </c:chart>
  <c:txPr>
    <a:bodyPr/>
    <a:lstStyle/>
    <a:p>
      <a:pPr>
        <a:defRPr sz="1765"/>
      </a:pPr>
      <a:endParaRPr lang="tr-TR"/>
    </a:p>
  </c:txPr>
  <c:externalData r:id="rId1"/>
</c:chartSpace>
</file>

<file path=ppt/charts/chart46.xml><?xml version="1.0" encoding="utf-8"?>
<c:chartSpace xmlns:c="http://schemas.openxmlformats.org/drawingml/2006/chart" xmlns:a="http://schemas.openxmlformats.org/drawingml/2006/main" xmlns:r="http://schemas.openxmlformats.org/officeDocument/2006/relationships">
  <c:lang val="tr-TR"/>
  <c:style val="26"/>
  <c:chart>
    <c:title/>
    <c:view3D>
      <c:rotX val="20"/>
      <c:perspective val="30"/>
    </c:view3D>
    <c:plotArea>
      <c:layout/>
      <c:pie3DChart>
        <c:varyColors val="1"/>
        <c:ser>
          <c:idx val="0"/>
          <c:order val="0"/>
          <c:tx>
            <c:strRef>
              <c:f>Sheet1!$B$1</c:f>
              <c:strCache>
                <c:ptCount val="1"/>
                <c:pt idx="0">
                  <c:v>KADIN</c:v>
                </c:pt>
              </c:strCache>
            </c:strRef>
          </c:tx>
          <c:dLbls>
            <c:txPr>
              <a:bodyPr/>
              <a:lstStyle/>
              <a:p>
                <a:pPr>
                  <a:defRPr>
                    <a:solidFill>
                      <a:schemeClr val="bg1"/>
                    </a:solidFill>
                  </a:defRPr>
                </a:pPr>
                <a:endParaRPr lang="tr-TR"/>
              </a:p>
            </c:txPr>
            <c:showPercent val="1"/>
            <c:showLeaderLines val="1"/>
          </c:dLbls>
          <c:cat>
            <c:strRef>
              <c:f>Sheet1!$A$2:$A$3</c:f>
              <c:strCache>
                <c:ptCount val="2"/>
                <c:pt idx="0">
                  <c:v>Hastalık belirtileri geçtiğinde bırakırım</c:v>
                </c:pt>
                <c:pt idx="1">
                  <c:v>İlaç bitene kadar kullanırım</c:v>
                </c:pt>
              </c:strCache>
            </c:strRef>
          </c:cat>
          <c:val>
            <c:numRef>
              <c:f>Sheet1!$B$2:$B$3</c:f>
              <c:numCache>
                <c:formatCode>General</c:formatCode>
                <c:ptCount val="2"/>
                <c:pt idx="0">
                  <c:v>65.599999999999994</c:v>
                </c:pt>
                <c:pt idx="1">
                  <c:v>34.4</c:v>
                </c:pt>
              </c:numCache>
            </c:numRef>
          </c:val>
        </c:ser>
        <c:dLbls>
          <c:showPercent val="1"/>
        </c:dLbls>
      </c:pie3DChart>
      <c:spPr>
        <a:noFill/>
        <a:ln w="24905">
          <a:noFill/>
        </a:ln>
      </c:spPr>
    </c:plotArea>
    <c:legend>
      <c:legendPos val="t"/>
    </c:legend>
    <c:plotVisOnly val="1"/>
    <c:dispBlanksAs val="zero"/>
  </c:chart>
  <c:txPr>
    <a:bodyPr/>
    <a:lstStyle/>
    <a:p>
      <a:pPr>
        <a:defRPr sz="1765"/>
      </a:pPr>
      <a:endParaRPr lang="tr-TR"/>
    </a:p>
  </c:txPr>
  <c:externalData r:id="rId1"/>
</c:chartSpace>
</file>

<file path=ppt/charts/chart47.xml><?xml version="1.0" encoding="utf-8"?>
<c:chartSpace xmlns:c="http://schemas.openxmlformats.org/drawingml/2006/chart" xmlns:a="http://schemas.openxmlformats.org/drawingml/2006/main" xmlns:r="http://schemas.openxmlformats.org/officeDocument/2006/relationships">
  <c:date1904 val="1"/>
  <c:lang val="tr-TR"/>
  <c:style val="26"/>
  <c:chart>
    <c:title/>
    <c:view3D>
      <c:rotX val="20"/>
      <c:perspective val="30"/>
    </c:view3D>
    <c:plotArea>
      <c:layout/>
      <c:pie3DChart>
        <c:varyColors val="1"/>
        <c:ser>
          <c:idx val="0"/>
          <c:order val="0"/>
          <c:tx>
            <c:strRef>
              <c:f>Sheet1!$B$1</c:f>
              <c:strCache>
                <c:ptCount val="1"/>
                <c:pt idx="0">
                  <c:v>GENEL</c:v>
                </c:pt>
              </c:strCache>
            </c:strRef>
          </c:tx>
          <c:dPt>
            <c:idx val="3"/>
            <c:spPr>
              <a:solidFill>
                <a:srgbClr val="00B050"/>
              </a:solidFill>
            </c:spPr>
          </c:dPt>
          <c:dLbls>
            <c:dLbl>
              <c:idx val="0"/>
              <c:layout>
                <c:manualLayout>
                  <c:x val="-1.0101645280451061E-2"/>
                  <c:y val="1.5988862480758242E-2"/>
                </c:manualLayout>
              </c:layout>
              <c:spPr/>
              <c:txPr>
                <a:bodyPr/>
                <a:lstStyle/>
                <a:p>
                  <a:pPr>
                    <a:defRPr/>
                  </a:pPr>
                  <a:endParaRPr lang="tr-TR"/>
                </a:p>
              </c:txPr>
              <c:dLblPos val="bestFit"/>
              <c:showPercent val="1"/>
            </c:dLbl>
            <c:dLbl>
              <c:idx val="1"/>
              <c:layout>
                <c:manualLayout>
                  <c:x val="1.0474445902595508E-2"/>
                  <c:y val="-4.3529962573710779E-2"/>
                </c:manualLayout>
              </c:layout>
              <c:spPr/>
              <c:txPr>
                <a:bodyPr/>
                <a:lstStyle/>
                <a:p>
                  <a:pPr>
                    <a:defRPr/>
                  </a:pPr>
                  <a:endParaRPr lang="tr-TR"/>
                </a:p>
              </c:txPr>
              <c:dLblPos val="bestFit"/>
              <c:showPercent val="1"/>
            </c:dLbl>
            <c:dLbl>
              <c:idx val="3"/>
              <c:layout>
                <c:manualLayout>
                  <c:x val="4.4161988432001593E-2"/>
                  <c:y val="1.0424300861496217E-3"/>
                </c:manualLayout>
              </c:layout>
              <c:spPr/>
              <c:txPr>
                <a:bodyPr/>
                <a:lstStyle/>
                <a:p>
                  <a:pPr>
                    <a:defRPr/>
                  </a:pPr>
                  <a:endParaRPr lang="tr-TR"/>
                </a:p>
              </c:txPr>
              <c:dLblPos val="bestFit"/>
              <c:showPercent val="1"/>
            </c:dLbl>
            <c:showPercent val="1"/>
            <c:showLeaderLines val="1"/>
          </c:dLbls>
          <c:cat>
            <c:strRef>
              <c:f>Sheet1!$A$2:$A$5</c:f>
              <c:strCache>
                <c:ptCount val="4"/>
                <c:pt idx="0">
                  <c:v>Kullanırım</c:v>
                </c:pt>
                <c:pt idx="1">
                  <c:v>Kullanırım, fakat eczacıya danışırım</c:v>
                </c:pt>
                <c:pt idx="2">
                  <c:v>Kullanırım, fakat yakınlarıma danışırım</c:v>
                </c:pt>
                <c:pt idx="3">
                  <c:v>Kullanmam</c:v>
                </c:pt>
              </c:strCache>
            </c:strRef>
          </c:cat>
          <c:val>
            <c:numRef>
              <c:f>Sheet1!$B$2:$B$5</c:f>
              <c:numCache>
                <c:formatCode>General</c:formatCode>
                <c:ptCount val="4"/>
                <c:pt idx="0">
                  <c:v>8.2000000000000011</c:v>
                </c:pt>
                <c:pt idx="1">
                  <c:v>3.2</c:v>
                </c:pt>
                <c:pt idx="2">
                  <c:v>1.4</c:v>
                </c:pt>
                <c:pt idx="3">
                  <c:v>1.2</c:v>
                </c:pt>
              </c:numCache>
            </c:numRef>
          </c:val>
        </c:ser>
        <c:dLbls>
          <c:showPercent val="1"/>
        </c:dLbls>
      </c:pie3DChart>
      <c:spPr>
        <a:noFill/>
        <a:ln w="25095">
          <a:noFill/>
        </a:ln>
      </c:spPr>
    </c:plotArea>
    <c:legend>
      <c:legendPos val="t"/>
    </c:legend>
    <c:plotVisOnly val="1"/>
    <c:dispBlanksAs val="zero"/>
  </c:chart>
  <c:txPr>
    <a:bodyPr/>
    <a:lstStyle/>
    <a:p>
      <a:pPr>
        <a:defRPr sz="1778"/>
      </a:pPr>
      <a:endParaRPr lang="tr-TR"/>
    </a:p>
  </c:txPr>
  <c:externalData r:id="rId1"/>
</c:chartSpace>
</file>

<file path=ppt/charts/chart48.xml><?xml version="1.0" encoding="utf-8"?>
<c:chartSpace xmlns:c="http://schemas.openxmlformats.org/drawingml/2006/chart" xmlns:a="http://schemas.openxmlformats.org/drawingml/2006/main" xmlns:r="http://schemas.openxmlformats.org/officeDocument/2006/relationships">
  <c:date1904 val="1"/>
  <c:lang val="tr-TR"/>
  <c:style val="26"/>
  <c:chart>
    <c:title/>
    <c:view3D>
      <c:rotX val="20"/>
      <c:perspective val="30"/>
    </c:view3D>
    <c:plotArea>
      <c:layout/>
      <c:pie3DChart>
        <c:varyColors val="1"/>
        <c:ser>
          <c:idx val="0"/>
          <c:order val="0"/>
          <c:tx>
            <c:strRef>
              <c:f>Sheet1!$B$1</c:f>
              <c:strCache>
                <c:ptCount val="1"/>
                <c:pt idx="0">
                  <c:v>ERKEK</c:v>
                </c:pt>
              </c:strCache>
            </c:strRef>
          </c:tx>
          <c:dPt>
            <c:idx val="3"/>
            <c:spPr>
              <a:solidFill>
                <a:srgbClr val="00B050"/>
              </a:solidFill>
            </c:spPr>
          </c:dPt>
          <c:dLbls>
            <c:dLbl>
              <c:idx val="0"/>
              <c:layout>
                <c:manualLayout>
                  <c:x val="-0.13584224731342556"/>
                  <c:y val="-4.9307075643349324E-2"/>
                </c:manualLayout>
              </c:layout>
              <c:spPr/>
              <c:txPr>
                <a:bodyPr/>
                <a:lstStyle/>
                <a:p>
                  <a:pPr>
                    <a:defRPr/>
                  </a:pPr>
                  <a:endParaRPr lang="tr-TR"/>
                </a:p>
              </c:txPr>
              <c:dLblPos val="bestFit"/>
              <c:showPercent val="1"/>
            </c:dLbl>
            <c:dLbl>
              <c:idx val="1"/>
              <c:layout>
                <c:manualLayout>
                  <c:x val="-7.8129797454563523E-3"/>
                  <c:y val="1.5357394658330173E-2"/>
                </c:manualLayout>
              </c:layout>
              <c:spPr/>
              <c:txPr>
                <a:bodyPr/>
                <a:lstStyle/>
                <a:p>
                  <a:pPr>
                    <a:defRPr/>
                  </a:pPr>
                  <a:endParaRPr lang="tr-TR"/>
                </a:p>
              </c:txPr>
              <c:dLblPos val="bestFit"/>
              <c:showPercent val="1"/>
            </c:dLbl>
            <c:dLbl>
              <c:idx val="2"/>
              <c:layout>
                <c:manualLayout>
                  <c:x val="1.7985440499182898E-2"/>
                  <c:y val="-7.6271060987462779E-4"/>
                </c:manualLayout>
              </c:layout>
              <c:spPr/>
              <c:txPr>
                <a:bodyPr/>
                <a:lstStyle/>
                <a:p>
                  <a:pPr>
                    <a:defRPr/>
                  </a:pPr>
                  <a:endParaRPr lang="tr-TR"/>
                </a:p>
              </c:txPr>
              <c:dLblPos val="bestFit"/>
              <c:showPercent val="1"/>
            </c:dLbl>
            <c:dLbl>
              <c:idx val="3"/>
              <c:layout>
                <c:manualLayout>
                  <c:x val="0.17055823800326858"/>
                  <c:y val="-8.565447839498487E-2"/>
                </c:manualLayout>
              </c:layout>
              <c:spPr/>
              <c:txPr>
                <a:bodyPr/>
                <a:lstStyle/>
                <a:p>
                  <a:pPr>
                    <a:defRPr/>
                  </a:pPr>
                  <a:endParaRPr lang="tr-TR"/>
                </a:p>
              </c:txPr>
              <c:dLblPos val="bestFit"/>
              <c:showPercent val="1"/>
            </c:dLbl>
            <c:showPercent val="1"/>
            <c:showLeaderLines val="1"/>
          </c:dLbls>
          <c:cat>
            <c:strRef>
              <c:f>Sheet1!$A$2:$A$5</c:f>
              <c:strCache>
                <c:ptCount val="4"/>
                <c:pt idx="0">
                  <c:v>Kullanırım</c:v>
                </c:pt>
                <c:pt idx="1">
                  <c:v>Kullanırım, fakat eczacıya danışırım</c:v>
                </c:pt>
                <c:pt idx="2">
                  <c:v>Kullanırım, fakat yakınlarıma danışırım</c:v>
                </c:pt>
                <c:pt idx="3">
                  <c:v>Kullanmam</c:v>
                </c:pt>
              </c:strCache>
            </c:strRef>
          </c:cat>
          <c:val>
            <c:numRef>
              <c:f>Sheet1!$B$2:$B$5</c:f>
              <c:numCache>
                <c:formatCode>General</c:formatCode>
                <c:ptCount val="4"/>
                <c:pt idx="0">
                  <c:v>25</c:v>
                </c:pt>
                <c:pt idx="1">
                  <c:v>21</c:v>
                </c:pt>
                <c:pt idx="2">
                  <c:v>6</c:v>
                </c:pt>
                <c:pt idx="3">
                  <c:v>45</c:v>
                </c:pt>
              </c:numCache>
            </c:numRef>
          </c:val>
        </c:ser>
        <c:dLbls>
          <c:showPercent val="1"/>
        </c:dLbls>
      </c:pie3DChart>
      <c:spPr>
        <a:noFill/>
        <a:ln w="24905">
          <a:noFill/>
        </a:ln>
      </c:spPr>
    </c:plotArea>
    <c:legend>
      <c:legendPos val="t"/>
    </c:legend>
    <c:plotVisOnly val="1"/>
    <c:dispBlanksAs val="zero"/>
  </c:chart>
  <c:txPr>
    <a:bodyPr/>
    <a:lstStyle/>
    <a:p>
      <a:pPr>
        <a:defRPr sz="1765"/>
      </a:pPr>
      <a:endParaRPr lang="tr-TR"/>
    </a:p>
  </c:txPr>
  <c:externalData r:id="rId1"/>
</c:chartSpace>
</file>

<file path=ppt/charts/chart49.xml><?xml version="1.0" encoding="utf-8"?>
<c:chartSpace xmlns:c="http://schemas.openxmlformats.org/drawingml/2006/chart" xmlns:a="http://schemas.openxmlformats.org/drawingml/2006/main" xmlns:r="http://schemas.openxmlformats.org/officeDocument/2006/relationships">
  <c:date1904 val="1"/>
  <c:lang val="tr-TR"/>
  <c:style val="26"/>
  <c:chart>
    <c:title/>
    <c:view3D>
      <c:rotX val="20"/>
      <c:perspective val="30"/>
    </c:view3D>
    <c:plotArea>
      <c:layout/>
      <c:pie3DChart>
        <c:varyColors val="1"/>
        <c:ser>
          <c:idx val="0"/>
          <c:order val="0"/>
          <c:tx>
            <c:strRef>
              <c:f>Sheet1!$B$1</c:f>
              <c:strCache>
                <c:ptCount val="1"/>
                <c:pt idx="0">
                  <c:v>KADIN</c:v>
                </c:pt>
              </c:strCache>
            </c:strRef>
          </c:tx>
          <c:dPt>
            <c:idx val="3"/>
            <c:spPr>
              <a:solidFill>
                <a:srgbClr val="00B050"/>
              </a:solidFill>
            </c:spPr>
          </c:dPt>
          <c:dLbls>
            <c:dLbl>
              <c:idx val="0"/>
              <c:layout>
                <c:manualLayout>
                  <c:x val="-0.18863999900955777"/>
                  <c:y val="-8.6781752303321913E-2"/>
                </c:manualLayout>
              </c:layout>
              <c:spPr/>
              <c:txPr>
                <a:bodyPr/>
                <a:lstStyle/>
                <a:p>
                  <a:pPr>
                    <a:defRPr/>
                  </a:pPr>
                  <a:endParaRPr lang="tr-TR"/>
                </a:p>
              </c:txPr>
              <c:dLblPos val="bestFit"/>
              <c:showPercent val="1"/>
            </c:dLbl>
            <c:dLbl>
              <c:idx val="1"/>
              <c:layout>
                <c:manualLayout>
                  <c:x val="1.5346035754964602E-2"/>
                  <c:y val="1.9305062812046851E-2"/>
                </c:manualLayout>
              </c:layout>
              <c:spPr/>
              <c:txPr>
                <a:bodyPr/>
                <a:lstStyle/>
                <a:p>
                  <a:pPr>
                    <a:defRPr/>
                  </a:pPr>
                  <a:endParaRPr lang="tr-TR"/>
                </a:p>
              </c:txPr>
              <c:dLblPos val="bestFit"/>
              <c:showPercent val="1"/>
            </c:dLbl>
            <c:dLbl>
              <c:idx val="3"/>
              <c:layout>
                <c:manualLayout>
                  <c:x val="1.362712326053585E-2"/>
                  <c:y val="1.1272960030826588E-2"/>
                </c:manualLayout>
              </c:layout>
              <c:spPr/>
              <c:txPr>
                <a:bodyPr/>
                <a:lstStyle/>
                <a:p>
                  <a:pPr>
                    <a:defRPr/>
                  </a:pPr>
                  <a:endParaRPr lang="tr-TR"/>
                </a:p>
              </c:txPr>
              <c:dLblPos val="bestFit"/>
              <c:showPercent val="1"/>
            </c:dLbl>
            <c:showPercent val="1"/>
            <c:showLeaderLines val="1"/>
          </c:dLbls>
          <c:cat>
            <c:strRef>
              <c:f>Sheet1!$A$2:$A$5</c:f>
              <c:strCache>
                <c:ptCount val="4"/>
                <c:pt idx="0">
                  <c:v>Kullanırım</c:v>
                </c:pt>
                <c:pt idx="1">
                  <c:v>Kullanırım, fakat eczacıya danışırım</c:v>
                </c:pt>
                <c:pt idx="2">
                  <c:v>Kullanırım, fakat yakınlarıma danışırım</c:v>
                </c:pt>
                <c:pt idx="3">
                  <c:v>Kullanmam</c:v>
                </c:pt>
              </c:strCache>
            </c:strRef>
          </c:cat>
          <c:val>
            <c:numRef>
              <c:f>Sheet1!$B$2:$B$5</c:f>
              <c:numCache>
                <c:formatCode>General</c:formatCode>
                <c:ptCount val="4"/>
                <c:pt idx="0">
                  <c:v>28</c:v>
                </c:pt>
                <c:pt idx="1">
                  <c:v>21</c:v>
                </c:pt>
                <c:pt idx="2">
                  <c:v>10</c:v>
                </c:pt>
                <c:pt idx="3">
                  <c:v>39</c:v>
                </c:pt>
              </c:numCache>
            </c:numRef>
          </c:val>
        </c:ser>
        <c:dLbls>
          <c:showPercent val="1"/>
        </c:dLbls>
      </c:pie3DChart>
      <c:spPr>
        <a:noFill/>
        <a:ln w="24905">
          <a:noFill/>
        </a:ln>
      </c:spPr>
    </c:plotArea>
    <c:legend>
      <c:legendPos val="t"/>
    </c:legend>
    <c:plotVisOnly val="1"/>
    <c:dispBlanksAs val="zero"/>
  </c:chart>
  <c:txPr>
    <a:bodyPr/>
    <a:lstStyle/>
    <a:p>
      <a:pPr>
        <a:defRPr sz="1765"/>
      </a:pPr>
      <a:endParaRPr lang="tr-TR"/>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tr-TR"/>
  <c:style val="7"/>
  <c:chart>
    <c:title>
      <c:tx>
        <c:rich>
          <a:bodyPr/>
          <a:lstStyle/>
          <a:p>
            <a:pPr>
              <a:defRPr/>
            </a:pPr>
            <a:r>
              <a:rPr lang="tr-TR"/>
              <a:t>KADIN</a:t>
            </a:r>
          </a:p>
        </c:rich>
      </c:tx>
      <c:layout/>
    </c:title>
    <c:view3D>
      <c:perspective val="0"/>
    </c:view3D>
    <c:plotArea>
      <c:layout>
        <c:manualLayout>
          <c:layoutTarget val="inner"/>
          <c:xMode val="edge"/>
          <c:yMode val="edge"/>
          <c:x val="0.24869044595232054"/>
          <c:y val="0.24265406824146984"/>
          <c:w val="0.52775155121738815"/>
          <c:h val="0.75734593175853038"/>
        </c:manualLayout>
      </c:layout>
      <c:pie3DChart>
        <c:varyColors val="1"/>
        <c:ser>
          <c:idx val="0"/>
          <c:order val="0"/>
          <c:tx>
            <c:strRef>
              <c:f>Sheet1!$A$2</c:f>
              <c:strCache>
                <c:ptCount val="1"/>
                <c:pt idx="0">
                  <c:v>Doğu</c:v>
                </c:pt>
              </c:strCache>
            </c:strRef>
          </c:tx>
          <c:dPt>
            <c:idx val="0"/>
          </c:dPt>
          <c:dPt>
            <c:idx val="1"/>
          </c:dPt>
          <c:dPt>
            <c:idx val="2"/>
          </c:dPt>
          <c:dPt>
            <c:idx val="3"/>
          </c:dPt>
          <c:dLbls>
            <c:numFmt formatCode="0%" sourceLinked="0"/>
            <c:showPercent val="1"/>
            <c:showLeaderLines val="1"/>
          </c:dLbls>
          <c:cat>
            <c:strRef>
              <c:f>Sheet1!$B$1:$D$1</c:f>
              <c:strCache>
                <c:ptCount val="3"/>
                <c:pt idx="0">
                  <c:v>Ağrı Kesici </c:v>
                </c:pt>
                <c:pt idx="1">
                  <c:v>Ateş Düşürücü</c:v>
                </c:pt>
                <c:pt idx="2">
                  <c:v>Antibiyotik</c:v>
                </c:pt>
              </c:strCache>
            </c:strRef>
          </c:cat>
          <c:val>
            <c:numRef>
              <c:f>Sheet1!$B$2:$D$2</c:f>
              <c:numCache>
                <c:formatCode>General</c:formatCode>
                <c:ptCount val="3"/>
                <c:pt idx="0" formatCode="0.00%">
                  <c:v>65.709999999999994</c:v>
                </c:pt>
                <c:pt idx="1">
                  <c:v>22.853750000000005</c:v>
                </c:pt>
                <c:pt idx="2">
                  <c:v>11.428000000000001</c:v>
                </c:pt>
              </c:numCache>
            </c:numRef>
          </c:val>
        </c:ser>
        <c:ser>
          <c:idx val="1"/>
          <c:order val="1"/>
          <c:tx>
            <c:strRef>
              <c:f>Sheet1!$A$3</c:f>
              <c:strCache>
                <c:ptCount val="1"/>
                <c:pt idx="0">
                  <c:v>Batı</c:v>
                </c:pt>
              </c:strCache>
            </c:strRef>
          </c:tx>
          <c:dLbls>
            <c:numFmt formatCode="0%" sourceLinked="0"/>
            <c:showPercent val="1"/>
            <c:showLeaderLines val="1"/>
          </c:dLbls>
          <c:cat>
            <c:strRef>
              <c:f>Sheet1!$B$1:$D$1</c:f>
              <c:strCache>
                <c:ptCount val="3"/>
                <c:pt idx="0">
                  <c:v>Ağrı Kesici </c:v>
                </c:pt>
                <c:pt idx="1">
                  <c:v>Ateş Düşürücü</c:v>
                </c:pt>
                <c:pt idx="2">
                  <c:v>Antibiyotik</c:v>
                </c:pt>
              </c:strCache>
            </c:strRef>
          </c:cat>
          <c:val>
            <c:numRef>
              <c:f>Sheet1!$B$3:$D$3</c:f>
              <c:numCache>
                <c:formatCode>General</c:formatCode>
                <c:ptCount val="3"/>
                <c:pt idx="0">
                  <c:v>23.330000000000005</c:v>
                </c:pt>
                <c:pt idx="1">
                  <c:v>38.6</c:v>
                </c:pt>
                <c:pt idx="2">
                  <c:v>34.6</c:v>
                </c:pt>
              </c:numCache>
            </c:numRef>
          </c:val>
        </c:ser>
        <c:ser>
          <c:idx val="2"/>
          <c:order val="2"/>
          <c:tx>
            <c:strRef>
              <c:f>Sheet1!$A$4</c:f>
              <c:strCache>
                <c:ptCount val="1"/>
                <c:pt idx="0">
                  <c:v>Kuzey</c:v>
                </c:pt>
              </c:strCache>
            </c:strRef>
          </c:tx>
          <c:dLbls>
            <c:numFmt formatCode="0%" sourceLinked="0"/>
            <c:showPercent val="1"/>
            <c:showLeaderLines val="1"/>
          </c:dLbls>
          <c:cat>
            <c:strRef>
              <c:f>Sheet1!$B$1:$D$1</c:f>
              <c:strCache>
                <c:ptCount val="3"/>
                <c:pt idx="0">
                  <c:v>Ağrı Kesici </c:v>
                </c:pt>
                <c:pt idx="1">
                  <c:v>Ateş Düşürücü</c:v>
                </c:pt>
                <c:pt idx="2">
                  <c:v>Antibiyotik</c:v>
                </c:pt>
              </c:strCache>
            </c:strRef>
          </c:cat>
          <c:val>
            <c:numRef>
              <c:f>Sheet1!$B$4:$D$4</c:f>
              <c:numCache>
                <c:formatCode>General</c:formatCode>
                <c:ptCount val="3"/>
                <c:pt idx="0">
                  <c:v>45.9</c:v>
                </c:pt>
                <c:pt idx="1">
                  <c:v>46.9</c:v>
                </c:pt>
                <c:pt idx="2">
                  <c:v>45</c:v>
                </c:pt>
              </c:numCache>
            </c:numRef>
          </c:val>
        </c:ser>
        <c:dLbls>
          <c:showPercent val="1"/>
        </c:dLbls>
      </c:pie3DChart>
    </c:plotArea>
    <c:legend>
      <c:legendPos val="r"/>
      <c:layout>
        <c:manualLayout>
          <c:xMode val="edge"/>
          <c:yMode val="edge"/>
          <c:x val="0.31545502376719037"/>
          <c:y val="0.10677707786526686"/>
          <c:w val="0.38500580572589727"/>
          <c:h val="0.28059020122484701"/>
        </c:manualLayout>
      </c:layout>
    </c:legend>
    <c:plotVisOnly val="1"/>
    <c:dispBlanksAs val="zero"/>
  </c:chart>
  <c:txPr>
    <a:bodyPr/>
    <a:lstStyle/>
    <a:p>
      <a:pPr>
        <a:defRPr sz="1800"/>
      </a:pPr>
      <a:endParaRPr lang="tr-TR"/>
    </a:p>
  </c:txPr>
  <c:externalData r:id="rId1"/>
</c:chartSpace>
</file>

<file path=ppt/charts/chart50.xml><?xml version="1.0" encoding="utf-8"?>
<c:chartSpace xmlns:c="http://schemas.openxmlformats.org/drawingml/2006/chart" xmlns:a="http://schemas.openxmlformats.org/drawingml/2006/main" xmlns:r="http://schemas.openxmlformats.org/officeDocument/2006/relationships">
  <c:lang val="tr-TR"/>
  <c:style val="26"/>
  <c:chart>
    <c:title/>
    <c:view3D>
      <c:rotX val="20"/>
      <c:perspective val="30"/>
    </c:view3D>
    <c:plotArea>
      <c:layout>
        <c:manualLayout>
          <c:layoutTarget val="inner"/>
          <c:xMode val="edge"/>
          <c:yMode val="edge"/>
          <c:x val="0.10174528531155835"/>
          <c:y val="0.20482292939646221"/>
          <c:w val="0.68369446874696216"/>
          <c:h val="0.67407223611859102"/>
        </c:manualLayout>
      </c:layout>
      <c:pie3DChart>
        <c:varyColors val="1"/>
        <c:ser>
          <c:idx val="0"/>
          <c:order val="0"/>
          <c:tx>
            <c:strRef>
              <c:f>Sheet1!$B$1</c:f>
              <c:strCache>
                <c:ptCount val="1"/>
                <c:pt idx="0">
                  <c:v>GENEL</c:v>
                </c:pt>
              </c:strCache>
            </c:strRef>
          </c:tx>
          <c:dLbls>
            <c:txPr>
              <a:bodyPr/>
              <a:lstStyle/>
              <a:p>
                <a:pPr>
                  <a:defRPr>
                    <a:solidFill>
                      <a:schemeClr val="bg1"/>
                    </a:solidFill>
                  </a:defRPr>
                </a:pPr>
                <a:endParaRPr lang="tr-TR"/>
              </a:p>
            </c:txPr>
            <c:showPercent val="1"/>
            <c:showLeaderLines val="1"/>
          </c:dLbls>
          <c:cat>
            <c:strRef>
              <c:f>Sheet1!$A$2:$A$3</c:f>
              <c:strCache>
                <c:ptCount val="2"/>
                <c:pt idx="0">
                  <c:v>Evet</c:v>
                </c:pt>
                <c:pt idx="1">
                  <c:v>Hayır</c:v>
                </c:pt>
              </c:strCache>
            </c:strRef>
          </c:cat>
          <c:val>
            <c:numRef>
              <c:f>Sheet1!$B$2:$B$3</c:f>
              <c:numCache>
                <c:formatCode>General</c:formatCode>
                <c:ptCount val="2"/>
                <c:pt idx="0">
                  <c:v>13.3</c:v>
                </c:pt>
                <c:pt idx="1">
                  <c:v>86.6</c:v>
                </c:pt>
              </c:numCache>
            </c:numRef>
          </c:val>
        </c:ser>
        <c:dLbls>
          <c:showPercent val="1"/>
        </c:dLbls>
      </c:pie3DChart>
      <c:spPr>
        <a:noFill/>
        <a:ln w="25095">
          <a:noFill/>
        </a:ln>
      </c:spPr>
    </c:plotArea>
    <c:legend>
      <c:legendPos val="r"/>
      <c:layout>
        <c:manualLayout>
          <c:xMode val="edge"/>
          <c:yMode val="edge"/>
          <c:x val="0.86095052569295871"/>
          <c:y val="0.45512759434482475"/>
          <c:w val="0.1020125316705357"/>
          <c:h val="0.14540241293367739"/>
        </c:manualLayout>
      </c:layout>
    </c:legend>
    <c:plotVisOnly val="1"/>
    <c:dispBlanksAs val="zero"/>
  </c:chart>
  <c:txPr>
    <a:bodyPr/>
    <a:lstStyle/>
    <a:p>
      <a:pPr>
        <a:defRPr sz="1778"/>
      </a:pPr>
      <a:endParaRPr lang="tr-TR"/>
    </a:p>
  </c:txPr>
  <c:externalData r:id="rId1"/>
</c:chartSpace>
</file>

<file path=ppt/charts/chart51.xml><?xml version="1.0" encoding="utf-8"?>
<c:chartSpace xmlns:c="http://schemas.openxmlformats.org/drawingml/2006/chart" xmlns:a="http://schemas.openxmlformats.org/drawingml/2006/main" xmlns:r="http://schemas.openxmlformats.org/officeDocument/2006/relationships">
  <c:date1904 val="1"/>
  <c:lang val="tr-TR"/>
  <c:style val="32"/>
  <c:chart>
    <c:title/>
    <c:view3D>
      <c:rotX val="20"/>
      <c:perspective val="30"/>
    </c:view3D>
    <c:plotArea>
      <c:layout/>
      <c:pie3DChart>
        <c:varyColors val="1"/>
        <c:ser>
          <c:idx val="0"/>
          <c:order val="0"/>
          <c:tx>
            <c:strRef>
              <c:f>Sheet1!$B$1</c:f>
              <c:strCache>
                <c:ptCount val="1"/>
                <c:pt idx="0">
                  <c:v>ERKEK</c:v>
                </c:pt>
              </c:strCache>
            </c:strRef>
          </c:tx>
          <c:dLbls>
            <c:dLbl>
              <c:idx val="1"/>
              <c:layout>
                <c:manualLayout>
                  <c:x val="7.5897093052047837E-2"/>
                  <c:y val="-0.16930761475513609"/>
                </c:manualLayout>
              </c:layout>
              <c:spPr/>
              <c:txPr>
                <a:bodyPr/>
                <a:lstStyle/>
                <a:p>
                  <a:pPr>
                    <a:defRPr/>
                  </a:pPr>
                  <a:endParaRPr lang="tr-TR"/>
                </a:p>
              </c:txPr>
              <c:dLblPos val="bestFit"/>
              <c:showPercent val="1"/>
            </c:dLbl>
            <c:showPercent val="1"/>
            <c:showLeaderLines val="1"/>
          </c:dLbls>
          <c:cat>
            <c:strRef>
              <c:f>Sheet1!$A$2:$A$3</c:f>
              <c:strCache>
                <c:ptCount val="2"/>
                <c:pt idx="0">
                  <c:v>Evet</c:v>
                </c:pt>
                <c:pt idx="1">
                  <c:v>Hayır</c:v>
                </c:pt>
              </c:strCache>
            </c:strRef>
          </c:cat>
          <c:val>
            <c:numRef>
              <c:f>Sheet1!$B$2:$B$3</c:f>
              <c:numCache>
                <c:formatCode>General</c:formatCode>
                <c:ptCount val="2"/>
                <c:pt idx="0">
                  <c:v>10.7</c:v>
                </c:pt>
                <c:pt idx="1">
                  <c:v>89.3</c:v>
                </c:pt>
              </c:numCache>
            </c:numRef>
          </c:val>
        </c:ser>
        <c:dLbls>
          <c:showPercent val="1"/>
        </c:dLbls>
      </c:pie3DChart>
      <c:spPr>
        <a:noFill/>
        <a:ln w="24905">
          <a:noFill/>
        </a:ln>
      </c:spPr>
    </c:plotArea>
    <c:legend>
      <c:legendPos val="t"/>
    </c:legend>
    <c:plotVisOnly val="1"/>
    <c:dispBlanksAs val="zero"/>
  </c:chart>
  <c:txPr>
    <a:bodyPr/>
    <a:lstStyle/>
    <a:p>
      <a:pPr>
        <a:defRPr sz="1765"/>
      </a:pPr>
      <a:endParaRPr lang="tr-TR"/>
    </a:p>
  </c:txPr>
  <c:externalData r:id="rId1"/>
</c:chartSpace>
</file>

<file path=ppt/charts/chart52.xml><?xml version="1.0" encoding="utf-8"?>
<c:chartSpace xmlns:c="http://schemas.openxmlformats.org/drawingml/2006/chart" xmlns:a="http://schemas.openxmlformats.org/drawingml/2006/main" xmlns:r="http://schemas.openxmlformats.org/officeDocument/2006/relationships">
  <c:date1904 val="1"/>
  <c:lang val="tr-TR"/>
  <c:style val="32"/>
  <c:chart>
    <c:title/>
    <c:view3D>
      <c:rotX val="20"/>
      <c:perspective val="30"/>
    </c:view3D>
    <c:plotArea>
      <c:layout/>
      <c:pie3DChart>
        <c:varyColors val="1"/>
        <c:ser>
          <c:idx val="0"/>
          <c:order val="0"/>
          <c:tx>
            <c:strRef>
              <c:f>Sheet1!$B$1</c:f>
              <c:strCache>
                <c:ptCount val="1"/>
                <c:pt idx="0">
                  <c:v>KADIN</c:v>
                </c:pt>
              </c:strCache>
            </c:strRef>
          </c:tx>
          <c:dLbls>
            <c:dLbl>
              <c:idx val="0"/>
              <c:layout>
                <c:manualLayout>
                  <c:x val="-6.4264844252958961E-2"/>
                  <c:y val="-2.16084400159701E-2"/>
                </c:manualLayout>
              </c:layout>
              <c:spPr/>
              <c:txPr>
                <a:bodyPr/>
                <a:lstStyle/>
                <a:p>
                  <a:pPr>
                    <a:defRPr/>
                  </a:pPr>
                  <a:endParaRPr lang="tr-TR"/>
                </a:p>
              </c:txPr>
              <c:dLblPos val="bestFit"/>
              <c:showPercent val="1"/>
            </c:dLbl>
            <c:showPercent val="1"/>
            <c:showLeaderLines val="1"/>
          </c:dLbls>
          <c:cat>
            <c:strRef>
              <c:f>Sheet1!$A$2:$A$3</c:f>
              <c:strCache>
                <c:ptCount val="2"/>
                <c:pt idx="0">
                  <c:v>Evet</c:v>
                </c:pt>
                <c:pt idx="1">
                  <c:v>Hayır</c:v>
                </c:pt>
              </c:strCache>
            </c:strRef>
          </c:cat>
          <c:val>
            <c:numRef>
              <c:f>Sheet1!$B$2:$B$3</c:f>
              <c:numCache>
                <c:formatCode>General</c:formatCode>
                <c:ptCount val="2"/>
                <c:pt idx="0">
                  <c:v>15.6</c:v>
                </c:pt>
                <c:pt idx="1">
                  <c:v>84.4</c:v>
                </c:pt>
              </c:numCache>
            </c:numRef>
          </c:val>
        </c:ser>
        <c:dLbls>
          <c:showPercent val="1"/>
        </c:dLbls>
      </c:pie3DChart>
      <c:spPr>
        <a:noFill/>
        <a:ln w="24905">
          <a:noFill/>
        </a:ln>
      </c:spPr>
    </c:plotArea>
    <c:legend>
      <c:legendPos val="t"/>
    </c:legend>
    <c:plotVisOnly val="1"/>
    <c:dispBlanksAs val="zero"/>
  </c:chart>
  <c:txPr>
    <a:bodyPr/>
    <a:lstStyle/>
    <a:p>
      <a:pPr>
        <a:defRPr sz="1765"/>
      </a:pPr>
      <a:endParaRPr lang="tr-TR"/>
    </a:p>
  </c:txPr>
  <c:externalData r:id="rId1"/>
</c:chartSpace>
</file>

<file path=ppt/charts/chart53.xml><?xml version="1.0" encoding="utf-8"?>
<c:chartSpace xmlns:c="http://schemas.openxmlformats.org/drawingml/2006/chart" xmlns:a="http://schemas.openxmlformats.org/drawingml/2006/main" xmlns:r="http://schemas.openxmlformats.org/officeDocument/2006/relationships">
  <c:date1904 val="1"/>
  <c:lang val="tr-TR"/>
  <c:style val="26"/>
  <c:chart>
    <c:title/>
    <c:view3D>
      <c:rotX val="20"/>
      <c:perspective val="30"/>
    </c:view3D>
    <c:plotArea>
      <c:layout/>
      <c:pie3DChart>
        <c:varyColors val="1"/>
        <c:ser>
          <c:idx val="0"/>
          <c:order val="0"/>
          <c:tx>
            <c:strRef>
              <c:f>Sheet1!$B$1</c:f>
              <c:strCache>
                <c:ptCount val="1"/>
                <c:pt idx="0">
                  <c:v>GENEL</c:v>
                </c:pt>
              </c:strCache>
            </c:strRef>
          </c:tx>
          <c:dPt>
            <c:idx val="1"/>
            <c:spPr>
              <a:solidFill>
                <a:srgbClr val="FF0000"/>
              </a:solidFill>
            </c:spPr>
          </c:dPt>
          <c:dLbls>
            <c:dLbl>
              <c:idx val="1"/>
              <c:layout>
                <c:manualLayout>
                  <c:x val="5.6195765585627996E-3"/>
                  <c:y val="-4.9004787043665003E-2"/>
                </c:manualLayout>
              </c:layout>
              <c:showPercent val="1"/>
            </c:dLbl>
            <c:showPercent val="1"/>
            <c:showLeaderLines val="1"/>
          </c:dLbls>
          <c:cat>
            <c:strRef>
              <c:f>Sheet1!$A$2:$A$5</c:f>
              <c:strCache>
                <c:ptCount val="4"/>
                <c:pt idx="0">
                  <c:v>Hekime başvururum</c:v>
                </c:pt>
                <c:pt idx="1">
                  <c:v>Kusarım</c:v>
                </c:pt>
                <c:pt idx="2">
                  <c:v>Önce kusarım, sonra hekime başvururum</c:v>
                </c:pt>
                <c:pt idx="3">
                  <c:v>Eczacıya danışırım</c:v>
                </c:pt>
              </c:strCache>
            </c:strRef>
          </c:cat>
          <c:val>
            <c:numRef>
              <c:f>Sheet1!$B$2:$B$5</c:f>
              <c:numCache>
                <c:formatCode>General</c:formatCode>
                <c:ptCount val="4"/>
                <c:pt idx="0">
                  <c:v>70</c:v>
                </c:pt>
                <c:pt idx="1">
                  <c:v>5</c:v>
                </c:pt>
                <c:pt idx="2">
                  <c:v>18.329999999999991</c:v>
                </c:pt>
                <c:pt idx="3">
                  <c:v>6.6599999999999984</c:v>
                </c:pt>
              </c:numCache>
            </c:numRef>
          </c:val>
        </c:ser>
        <c:dLbls>
          <c:showPercent val="1"/>
        </c:dLbls>
      </c:pie3DChart>
      <c:spPr>
        <a:noFill/>
        <a:ln w="25095">
          <a:noFill/>
        </a:ln>
      </c:spPr>
    </c:plotArea>
    <c:legend>
      <c:legendPos val="r"/>
    </c:legend>
    <c:plotVisOnly val="1"/>
    <c:dispBlanksAs val="zero"/>
  </c:chart>
  <c:txPr>
    <a:bodyPr/>
    <a:lstStyle/>
    <a:p>
      <a:pPr>
        <a:defRPr sz="1778"/>
      </a:pPr>
      <a:endParaRPr lang="tr-TR"/>
    </a:p>
  </c:txPr>
  <c:externalData r:id="rId1"/>
</c:chartSpace>
</file>

<file path=ppt/charts/chart54.xml><?xml version="1.0" encoding="utf-8"?>
<c:chartSpace xmlns:c="http://schemas.openxmlformats.org/drawingml/2006/chart" xmlns:a="http://schemas.openxmlformats.org/drawingml/2006/main" xmlns:r="http://schemas.openxmlformats.org/officeDocument/2006/relationships">
  <c:lang val="tr-TR"/>
  <c:style val="26"/>
  <c:chart>
    <c:title/>
    <c:view3D>
      <c:rotX val="20"/>
      <c:perspective val="30"/>
    </c:view3D>
    <c:plotArea>
      <c:layout/>
      <c:pie3DChart>
        <c:varyColors val="1"/>
        <c:ser>
          <c:idx val="0"/>
          <c:order val="0"/>
          <c:tx>
            <c:strRef>
              <c:f>Sheet1!$B$1</c:f>
              <c:strCache>
                <c:ptCount val="1"/>
                <c:pt idx="0">
                  <c:v>ERKEK</c:v>
                </c:pt>
              </c:strCache>
            </c:strRef>
          </c:tx>
          <c:dPt>
            <c:idx val="3"/>
            <c:spPr>
              <a:solidFill>
                <a:srgbClr val="00B050"/>
              </a:solidFill>
            </c:spPr>
          </c:dPt>
          <c:dLbls>
            <c:dLbl>
              <c:idx val="2"/>
              <c:layout>
                <c:manualLayout>
                  <c:x val="-1.2388575248848632E-2"/>
                  <c:y val="-7.74023119499652E-3"/>
                </c:manualLayout>
              </c:layout>
              <c:spPr/>
              <c:txPr>
                <a:bodyPr/>
                <a:lstStyle/>
                <a:p>
                  <a:pPr>
                    <a:defRPr/>
                  </a:pPr>
                  <a:endParaRPr lang="tr-TR"/>
                </a:p>
              </c:txPr>
              <c:dLblPos val="bestFit"/>
              <c:showPercent val="1"/>
            </c:dLbl>
            <c:showPercent val="1"/>
            <c:showLeaderLines val="1"/>
          </c:dLbls>
          <c:cat>
            <c:strRef>
              <c:f>Sheet1!$A$2:$A$5</c:f>
              <c:strCache>
                <c:ptCount val="4"/>
                <c:pt idx="0">
                  <c:v>Hekime başvururum</c:v>
                </c:pt>
                <c:pt idx="1">
                  <c:v>Kusarım</c:v>
                </c:pt>
                <c:pt idx="2">
                  <c:v>Önce kusarım, sonra hekime başvururum</c:v>
                </c:pt>
                <c:pt idx="3">
                  <c:v>Eczacıya danışırım</c:v>
                </c:pt>
              </c:strCache>
            </c:strRef>
          </c:cat>
          <c:val>
            <c:numRef>
              <c:f>Sheet1!$B$2:$B$5</c:f>
              <c:numCache>
                <c:formatCode>General</c:formatCode>
                <c:ptCount val="4"/>
                <c:pt idx="0">
                  <c:v>67.8</c:v>
                </c:pt>
                <c:pt idx="1">
                  <c:v>0</c:v>
                </c:pt>
                <c:pt idx="2">
                  <c:v>21.4</c:v>
                </c:pt>
                <c:pt idx="3">
                  <c:v>10.7</c:v>
                </c:pt>
              </c:numCache>
            </c:numRef>
          </c:val>
        </c:ser>
        <c:dLbls>
          <c:showPercent val="1"/>
        </c:dLbls>
      </c:pie3DChart>
      <c:spPr>
        <a:noFill/>
        <a:ln w="24905">
          <a:noFill/>
        </a:ln>
      </c:spPr>
    </c:plotArea>
    <c:legend>
      <c:legendPos val="t"/>
    </c:legend>
    <c:plotVisOnly val="1"/>
    <c:dispBlanksAs val="zero"/>
  </c:chart>
  <c:txPr>
    <a:bodyPr/>
    <a:lstStyle/>
    <a:p>
      <a:pPr>
        <a:defRPr sz="1765"/>
      </a:pPr>
      <a:endParaRPr lang="tr-TR"/>
    </a:p>
  </c:txPr>
  <c:externalData r:id="rId1"/>
</c:chartSpace>
</file>

<file path=ppt/charts/chart55.xml><?xml version="1.0" encoding="utf-8"?>
<c:chartSpace xmlns:c="http://schemas.openxmlformats.org/drawingml/2006/chart" xmlns:a="http://schemas.openxmlformats.org/drawingml/2006/main" xmlns:r="http://schemas.openxmlformats.org/officeDocument/2006/relationships">
  <c:date1904 val="1"/>
  <c:lang val="tr-TR"/>
  <c:style val="26"/>
  <c:chart>
    <c:title/>
    <c:view3D>
      <c:rotX val="20"/>
      <c:perspective val="30"/>
    </c:view3D>
    <c:plotArea>
      <c:layout/>
      <c:pie3DChart>
        <c:varyColors val="1"/>
        <c:ser>
          <c:idx val="0"/>
          <c:order val="0"/>
          <c:tx>
            <c:strRef>
              <c:f>Sheet1!$B$1</c:f>
              <c:strCache>
                <c:ptCount val="1"/>
                <c:pt idx="0">
                  <c:v>KADIN</c:v>
                </c:pt>
              </c:strCache>
            </c:strRef>
          </c:tx>
          <c:dPt>
            <c:idx val="1"/>
            <c:spPr>
              <a:solidFill>
                <a:srgbClr val="FF0000"/>
              </a:solidFill>
            </c:spPr>
          </c:dPt>
          <c:dPt>
            <c:idx val="3"/>
            <c:spPr>
              <a:solidFill>
                <a:srgbClr val="00B050"/>
              </a:solidFill>
            </c:spPr>
          </c:dPt>
          <c:dLbls>
            <c:showPercent val="1"/>
            <c:showLeaderLines val="1"/>
          </c:dLbls>
          <c:cat>
            <c:strRef>
              <c:f>Sheet1!$A$2:$A$5</c:f>
              <c:strCache>
                <c:ptCount val="4"/>
                <c:pt idx="0">
                  <c:v>Hekime başvururum</c:v>
                </c:pt>
                <c:pt idx="1">
                  <c:v>Kusarım</c:v>
                </c:pt>
                <c:pt idx="2">
                  <c:v>Önce kusarım, hekime başvururum</c:v>
                </c:pt>
                <c:pt idx="3">
                  <c:v>Eczacıya danışırım</c:v>
                </c:pt>
              </c:strCache>
            </c:strRef>
          </c:cat>
          <c:val>
            <c:numRef>
              <c:f>Sheet1!$B$2:$B$5</c:f>
              <c:numCache>
                <c:formatCode>General</c:formatCode>
                <c:ptCount val="4"/>
                <c:pt idx="0">
                  <c:v>71.8</c:v>
                </c:pt>
                <c:pt idx="1">
                  <c:v>9.3000000000000007</c:v>
                </c:pt>
                <c:pt idx="2">
                  <c:v>15.6</c:v>
                </c:pt>
                <c:pt idx="3">
                  <c:v>3.1</c:v>
                </c:pt>
              </c:numCache>
            </c:numRef>
          </c:val>
        </c:ser>
        <c:dLbls>
          <c:showPercent val="1"/>
        </c:dLbls>
      </c:pie3DChart>
      <c:spPr>
        <a:noFill/>
        <a:ln w="24905">
          <a:noFill/>
        </a:ln>
      </c:spPr>
    </c:plotArea>
    <c:legend>
      <c:legendPos val="t"/>
    </c:legend>
    <c:plotVisOnly val="1"/>
    <c:dispBlanksAs val="zero"/>
  </c:chart>
  <c:txPr>
    <a:bodyPr/>
    <a:lstStyle/>
    <a:p>
      <a:pPr>
        <a:defRPr sz="1765"/>
      </a:pPr>
      <a:endParaRPr lang="tr-TR"/>
    </a:p>
  </c:txPr>
  <c:externalData r:id="rId1"/>
</c:chartSpace>
</file>

<file path=ppt/charts/chart56.xml><?xml version="1.0" encoding="utf-8"?>
<c:chartSpace xmlns:c="http://schemas.openxmlformats.org/drawingml/2006/chart" xmlns:a="http://schemas.openxmlformats.org/drawingml/2006/main" xmlns:r="http://schemas.openxmlformats.org/officeDocument/2006/relationships">
  <c:date1904 val="1"/>
  <c:lang val="tr-TR"/>
  <c:style val="26"/>
  <c:chart>
    <c:title/>
    <c:view3D>
      <c:rotX val="20"/>
      <c:perspective val="30"/>
    </c:view3D>
    <c:plotArea>
      <c:layout>
        <c:manualLayout>
          <c:layoutTarget val="inner"/>
          <c:xMode val="edge"/>
          <c:yMode val="edge"/>
          <c:x val="0.10174528531155835"/>
          <c:y val="0.20201689673556777"/>
          <c:w val="0.66671916010498733"/>
          <c:h val="0.65723604015322268"/>
        </c:manualLayout>
      </c:layout>
      <c:pie3DChart>
        <c:varyColors val="1"/>
        <c:ser>
          <c:idx val="0"/>
          <c:order val="0"/>
          <c:tx>
            <c:strRef>
              <c:f>Sheet1!$B$1</c:f>
              <c:strCache>
                <c:ptCount val="1"/>
                <c:pt idx="0">
                  <c:v>GENEL</c:v>
                </c:pt>
              </c:strCache>
            </c:strRef>
          </c:tx>
          <c:dLbls>
            <c:dLbl>
              <c:idx val="0"/>
              <c:layout>
                <c:manualLayout>
                  <c:x val="-1.6560403907844853E-2"/>
                  <c:y val="7.0293990472303919E-2"/>
                </c:manualLayout>
              </c:layout>
              <c:spPr/>
              <c:txPr>
                <a:bodyPr/>
                <a:lstStyle/>
                <a:p>
                  <a:pPr>
                    <a:defRPr/>
                  </a:pPr>
                  <a:endParaRPr lang="tr-TR"/>
                </a:p>
              </c:txPr>
              <c:dLblPos val="bestFit"/>
              <c:showPercent val="1"/>
            </c:dLbl>
            <c:dLbl>
              <c:idx val="1"/>
              <c:layout>
                <c:manualLayout>
                  <c:x val="8.9172620783513224E-3"/>
                  <c:y val="-6.840975058788594E-2"/>
                </c:manualLayout>
              </c:layout>
              <c:spPr/>
              <c:txPr>
                <a:bodyPr/>
                <a:lstStyle/>
                <a:p>
                  <a:pPr>
                    <a:defRPr/>
                  </a:pPr>
                  <a:endParaRPr lang="tr-TR"/>
                </a:p>
              </c:txPr>
              <c:dLblPos val="bestFit"/>
              <c:showPercent val="1"/>
            </c:dLbl>
            <c:showPercent val="1"/>
            <c:showLeaderLines val="1"/>
          </c:dLbls>
          <c:cat>
            <c:strRef>
              <c:f>Sheet1!$A$2:$A$3</c:f>
              <c:strCache>
                <c:ptCount val="2"/>
                <c:pt idx="0">
                  <c:v>Evet</c:v>
                </c:pt>
                <c:pt idx="1">
                  <c:v>Hayır</c:v>
                </c:pt>
              </c:strCache>
            </c:strRef>
          </c:cat>
          <c:val>
            <c:numRef>
              <c:f>Sheet1!$B$2:$B$3</c:f>
              <c:numCache>
                <c:formatCode>General</c:formatCode>
                <c:ptCount val="2"/>
                <c:pt idx="0">
                  <c:v>63.33</c:v>
                </c:pt>
                <c:pt idx="1">
                  <c:v>36.660000000000011</c:v>
                </c:pt>
              </c:numCache>
            </c:numRef>
          </c:val>
        </c:ser>
        <c:dLbls>
          <c:showPercent val="1"/>
        </c:dLbls>
      </c:pie3DChart>
      <c:spPr>
        <a:noFill/>
        <a:ln w="25095">
          <a:noFill/>
        </a:ln>
      </c:spPr>
    </c:plotArea>
    <c:legend>
      <c:legendPos val="r"/>
    </c:legend>
    <c:plotVisOnly val="1"/>
    <c:dispBlanksAs val="zero"/>
  </c:chart>
  <c:txPr>
    <a:bodyPr/>
    <a:lstStyle/>
    <a:p>
      <a:pPr>
        <a:defRPr sz="1778"/>
      </a:pPr>
      <a:endParaRPr lang="tr-TR"/>
    </a:p>
  </c:txPr>
  <c:externalData r:id="rId1"/>
</c:chartSpace>
</file>

<file path=ppt/charts/chart57.xml><?xml version="1.0" encoding="utf-8"?>
<c:chartSpace xmlns:c="http://schemas.openxmlformats.org/drawingml/2006/chart" xmlns:a="http://schemas.openxmlformats.org/drawingml/2006/main" xmlns:r="http://schemas.openxmlformats.org/officeDocument/2006/relationships">
  <c:date1904 val="1"/>
  <c:lang val="tr-TR"/>
  <c:style val="26"/>
  <c:chart>
    <c:title/>
    <c:view3D>
      <c:rotX val="20"/>
      <c:perspective val="30"/>
    </c:view3D>
    <c:plotArea>
      <c:layout/>
      <c:pie3DChart>
        <c:varyColors val="1"/>
        <c:ser>
          <c:idx val="0"/>
          <c:order val="0"/>
          <c:tx>
            <c:strRef>
              <c:f>Sheet1!$B$1</c:f>
              <c:strCache>
                <c:ptCount val="1"/>
                <c:pt idx="0">
                  <c:v>ERKEK</c:v>
                </c:pt>
              </c:strCache>
            </c:strRef>
          </c:tx>
          <c:dLbls>
            <c:dLbl>
              <c:idx val="0"/>
              <c:layout>
                <c:manualLayout>
                  <c:x val="-0.11659523102065081"/>
                  <c:y val="5.6000457803123925E-2"/>
                </c:manualLayout>
              </c:layout>
              <c:spPr/>
              <c:txPr>
                <a:bodyPr/>
                <a:lstStyle/>
                <a:p>
                  <a:pPr>
                    <a:defRPr/>
                  </a:pPr>
                  <a:endParaRPr lang="tr-TR"/>
                </a:p>
              </c:txPr>
              <c:dLblPos val="bestFit"/>
              <c:showPercent val="1"/>
            </c:dLbl>
            <c:dLbl>
              <c:idx val="1"/>
              <c:layout>
                <c:manualLayout>
                  <c:x val="7.2059624622393993E-3"/>
                  <c:y val="-6.6824673555660977E-2"/>
                </c:manualLayout>
              </c:layout>
              <c:spPr/>
              <c:txPr>
                <a:bodyPr/>
                <a:lstStyle/>
                <a:p>
                  <a:pPr>
                    <a:defRPr/>
                  </a:pPr>
                  <a:endParaRPr lang="tr-TR"/>
                </a:p>
              </c:txPr>
              <c:dLblPos val="bestFit"/>
              <c:showPercent val="1"/>
            </c:dLbl>
            <c:showPercent val="1"/>
            <c:showLeaderLines val="1"/>
          </c:dLbls>
          <c:cat>
            <c:strRef>
              <c:f>Sheet1!$A$2:$A$3</c:f>
              <c:strCache>
                <c:ptCount val="2"/>
                <c:pt idx="0">
                  <c:v>Evet</c:v>
                </c:pt>
                <c:pt idx="1">
                  <c:v>Hayır</c:v>
                </c:pt>
              </c:strCache>
            </c:strRef>
          </c:cat>
          <c:val>
            <c:numRef>
              <c:f>Sheet1!$B$2:$B$3</c:f>
              <c:numCache>
                <c:formatCode>General</c:formatCode>
                <c:ptCount val="2"/>
                <c:pt idx="0">
                  <c:v>67.8</c:v>
                </c:pt>
                <c:pt idx="1">
                  <c:v>32.200000000000003</c:v>
                </c:pt>
              </c:numCache>
            </c:numRef>
          </c:val>
        </c:ser>
        <c:dLbls>
          <c:showPercent val="1"/>
        </c:dLbls>
      </c:pie3DChart>
      <c:spPr>
        <a:noFill/>
        <a:ln w="24905">
          <a:noFill/>
        </a:ln>
      </c:spPr>
    </c:plotArea>
    <c:legend>
      <c:legendPos val="r"/>
    </c:legend>
    <c:plotVisOnly val="1"/>
    <c:dispBlanksAs val="zero"/>
  </c:chart>
  <c:txPr>
    <a:bodyPr/>
    <a:lstStyle/>
    <a:p>
      <a:pPr>
        <a:defRPr sz="1765"/>
      </a:pPr>
      <a:endParaRPr lang="tr-TR"/>
    </a:p>
  </c:txPr>
  <c:externalData r:id="rId1"/>
</c:chartSpace>
</file>

<file path=ppt/charts/chart58.xml><?xml version="1.0" encoding="utf-8"?>
<c:chartSpace xmlns:c="http://schemas.openxmlformats.org/drawingml/2006/chart" xmlns:a="http://schemas.openxmlformats.org/drawingml/2006/main" xmlns:r="http://schemas.openxmlformats.org/officeDocument/2006/relationships">
  <c:date1904 val="1"/>
  <c:lang val="tr-TR"/>
  <c:style val="26"/>
  <c:chart>
    <c:title/>
    <c:view3D>
      <c:rotX val="20"/>
      <c:perspective val="30"/>
    </c:view3D>
    <c:plotArea>
      <c:layout/>
      <c:pie3DChart>
        <c:varyColors val="1"/>
        <c:ser>
          <c:idx val="0"/>
          <c:order val="0"/>
          <c:tx>
            <c:strRef>
              <c:f>Sheet1!$B$1</c:f>
              <c:strCache>
                <c:ptCount val="1"/>
                <c:pt idx="0">
                  <c:v>KADIN</c:v>
                </c:pt>
              </c:strCache>
            </c:strRef>
          </c:tx>
          <c:dLbls>
            <c:dLbl>
              <c:idx val="0"/>
              <c:layout>
                <c:manualLayout>
                  <c:x val="-6.7784504531273285E-2"/>
                  <c:y val="8.5022789625102985E-2"/>
                </c:manualLayout>
              </c:layout>
              <c:spPr/>
              <c:txPr>
                <a:bodyPr/>
                <a:lstStyle/>
                <a:p>
                  <a:pPr>
                    <a:defRPr/>
                  </a:pPr>
                  <a:endParaRPr lang="tr-TR"/>
                </a:p>
              </c:txPr>
              <c:dLblPos val="bestFit"/>
              <c:showPercent val="1"/>
            </c:dLbl>
            <c:dLbl>
              <c:idx val="1"/>
              <c:layout>
                <c:manualLayout>
                  <c:x val="7.5432451839746589E-2"/>
                  <c:y val="-7.1198549347398554E-2"/>
                </c:manualLayout>
              </c:layout>
              <c:spPr/>
              <c:txPr>
                <a:bodyPr/>
                <a:lstStyle/>
                <a:p>
                  <a:pPr>
                    <a:defRPr/>
                  </a:pPr>
                  <a:endParaRPr lang="tr-TR"/>
                </a:p>
              </c:txPr>
              <c:dLblPos val="bestFit"/>
              <c:showPercent val="1"/>
            </c:dLbl>
            <c:showPercent val="1"/>
            <c:showLeaderLines val="1"/>
          </c:dLbls>
          <c:cat>
            <c:strRef>
              <c:f>Sheet1!$A$2:$A$3</c:f>
              <c:strCache>
                <c:ptCount val="2"/>
                <c:pt idx="0">
                  <c:v>Evet</c:v>
                </c:pt>
                <c:pt idx="1">
                  <c:v>Hayır</c:v>
                </c:pt>
              </c:strCache>
            </c:strRef>
          </c:cat>
          <c:val>
            <c:numRef>
              <c:f>Sheet1!$B$2:$B$3</c:f>
              <c:numCache>
                <c:formatCode>General</c:formatCode>
                <c:ptCount val="2"/>
                <c:pt idx="0">
                  <c:v>59.3</c:v>
                </c:pt>
                <c:pt idx="1">
                  <c:v>40.700000000000003</c:v>
                </c:pt>
              </c:numCache>
            </c:numRef>
          </c:val>
        </c:ser>
        <c:dLbls>
          <c:showPercent val="1"/>
        </c:dLbls>
      </c:pie3DChart>
      <c:spPr>
        <a:noFill/>
        <a:ln w="24905">
          <a:noFill/>
        </a:ln>
      </c:spPr>
    </c:plotArea>
    <c:legend>
      <c:legendPos val="r"/>
    </c:legend>
    <c:plotVisOnly val="1"/>
    <c:dispBlanksAs val="zero"/>
  </c:chart>
  <c:txPr>
    <a:bodyPr/>
    <a:lstStyle/>
    <a:p>
      <a:pPr>
        <a:defRPr sz="1765"/>
      </a:pPr>
      <a:endParaRPr lang="tr-TR"/>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tr-TR"/>
  <c:chart>
    <c:title>
      <c:tx>
        <c:rich>
          <a:bodyPr/>
          <a:lstStyle/>
          <a:p>
            <a:pPr>
              <a:defRPr sz="1182" b="1" i="0" u="none" strike="noStrike" baseline="0">
                <a:solidFill>
                  <a:schemeClr val="tx1"/>
                </a:solidFill>
                <a:latin typeface="Arial"/>
                <a:ea typeface="Arial"/>
                <a:cs typeface="Arial"/>
              </a:defRPr>
            </a:pPr>
            <a:r>
              <a:rPr lang="tr-TR"/>
              <a:t>ERKEK</a:t>
            </a:r>
          </a:p>
        </c:rich>
      </c:tx>
      <c:layout>
        <c:manualLayout>
          <c:xMode val="edge"/>
          <c:yMode val="edge"/>
          <c:x val="0.41428571428571431"/>
          <c:y val="1.9184652278177464E-2"/>
        </c:manualLayout>
      </c:layout>
      <c:spPr>
        <a:noFill/>
        <a:ln w="13652">
          <a:noFill/>
        </a:ln>
      </c:spPr>
    </c:title>
    <c:view3D>
      <c:perspective val="0"/>
    </c:view3D>
    <c:plotArea>
      <c:layout>
        <c:manualLayout>
          <c:layoutTarget val="inner"/>
          <c:xMode val="edge"/>
          <c:yMode val="edge"/>
          <c:x val="1.7460317460317461E-2"/>
          <c:y val="0.31654676258992825"/>
          <c:w val="0.96825396825396826"/>
          <c:h val="0.66187050359712274"/>
        </c:manualLayout>
      </c:layout>
      <c:pie3DChart>
        <c:varyColors val="1"/>
        <c:dLbls>
          <c:showPercent val="1"/>
        </c:dLbls>
      </c:pie3DChart>
      <c:spPr>
        <a:noFill/>
        <a:ln w="6826">
          <a:solidFill>
            <a:schemeClr val="tx1"/>
          </a:solidFill>
          <a:prstDash val="solid"/>
        </a:ln>
      </c:spPr>
    </c:plotArea>
    <c:legend>
      <c:legendPos val="t"/>
      <c:layout>
        <c:manualLayout>
          <c:xMode val="edge"/>
          <c:yMode val="edge"/>
          <c:x val="0.2253968253968254"/>
          <c:y val="0.17026378896882494"/>
          <c:w val="0.54920634920634881"/>
          <c:h val="0.11750599520383696"/>
        </c:manualLayout>
      </c:layout>
      <c:spPr>
        <a:solidFill>
          <a:schemeClr val="bg1"/>
        </a:solidFill>
        <a:ln w="1707">
          <a:solidFill>
            <a:schemeClr val="tx1"/>
          </a:solidFill>
          <a:prstDash val="solid"/>
        </a:ln>
      </c:spPr>
      <c:txPr>
        <a:bodyPr/>
        <a:lstStyle/>
        <a:p>
          <a:pPr>
            <a:defRPr sz="890" b="1" i="0" u="none" strike="noStrike" baseline="0">
              <a:solidFill>
                <a:schemeClr val="tx1"/>
              </a:solidFill>
              <a:latin typeface="Arial"/>
              <a:ea typeface="Arial"/>
              <a:cs typeface="Arial"/>
            </a:defRPr>
          </a:pPr>
          <a:endParaRPr lang="tr-TR"/>
        </a:p>
      </c:txPr>
    </c:legend>
    <c:plotVisOnly val="1"/>
    <c:dispBlanksAs val="zero"/>
  </c:chart>
  <c:spPr>
    <a:noFill/>
    <a:ln>
      <a:noFill/>
    </a:ln>
  </c:spPr>
  <c:txPr>
    <a:bodyPr/>
    <a:lstStyle/>
    <a:p>
      <a:pPr>
        <a:defRPr sz="967" b="1" i="0" u="none" strike="noStrike" baseline="0">
          <a:solidFill>
            <a:schemeClr val="tx1"/>
          </a:solidFill>
          <a:latin typeface="Arial"/>
          <a:ea typeface="Arial"/>
          <a:cs typeface="Arial"/>
        </a:defRPr>
      </a:pPr>
      <a:endParaRPr lang="tr-TR"/>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tr-TR"/>
  <c:style val="7"/>
  <c:chart>
    <c:title>
      <c:tx>
        <c:rich>
          <a:bodyPr/>
          <a:lstStyle/>
          <a:p>
            <a:pPr>
              <a:defRPr/>
            </a:pPr>
            <a:r>
              <a:rPr lang="tr-TR"/>
              <a:t>ERKEK</a:t>
            </a:r>
          </a:p>
        </c:rich>
      </c:tx>
      <c:layout>
        <c:manualLayout>
          <c:xMode val="edge"/>
          <c:yMode val="edge"/>
          <c:x val="0.41428571428571431"/>
          <c:y val="1.9184652278177464E-2"/>
        </c:manualLayout>
      </c:layout>
    </c:title>
    <c:view3D>
      <c:perspective val="0"/>
    </c:view3D>
    <c:plotArea>
      <c:layout>
        <c:manualLayout>
          <c:layoutTarget val="inner"/>
          <c:xMode val="edge"/>
          <c:yMode val="edge"/>
          <c:x val="0.13957736981772309"/>
          <c:y val="0.4766102916712876"/>
          <c:w val="0.61904761904761929"/>
          <c:h val="0.37170263788968844"/>
        </c:manualLayout>
      </c:layout>
      <c:pie3DChart>
        <c:varyColors val="1"/>
        <c:ser>
          <c:idx val="0"/>
          <c:order val="0"/>
          <c:tx>
            <c:strRef>
              <c:f>Sheet1!$A$2</c:f>
              <c:strCache>
                <c:ptCount val="1"/>
                <c:pt idx="0">
                  <c:v>Doğu</c:v>
                </c:pt>
              </c:strCache>
            </c:strRef>
          </c:tx>
          <c:dPt>
            <c:idx val="0"/>
          </c:dPt>
          <c:dPt>
            <c:idx val="1"/>
          </c:dPt>
          <c:dPt>
            <c:idx val="2"/>
          </c:dPt>
          <c:dPt>
            <c:idx val="3"/>
          </c:dPt>
          <c:dLbls>
            <c:dLbl>
              <c:idx val="0"/>
              <c:layout>
                <c:manualLayout>
                  <c:x val="2.0846287964004676E-2"/>
                  <c:y val="2.8258162188728914E-2"/>
                </c:manualLayout>
              </c:layout>
              <c:dLblPos val="bestFit"/>
              <c:showPercent val="1"/>
            </c:dLbl>
            <c:dLbl>
              <c:idx val="1"/>
              <c:layout>
                <c:manualLayout>
                  <c:x val="-1.7330958630169436E-4"/>
                  <c:y val="-7.2598777837509787E-2"/>
                </c:manualLayout>
              </c:layout>
              <c:dLblPos val="bestFit"/>
              <c:showPercent val="1"/>
            </c:dLbl>
            <c:dLbl>
              <c:idx val="2"/>
              <c:layout>
                <c:manualLayout>
                  <c:x val="9.7459880014998303E-3"/>
                  <c:y val="-7.3719734244711205E-2"/>
                </c:manualLayout>
              </c:layout>
              <c:dLblPos val="bestFit"/>
              <c:showPercent val="1"/>
            </c:dLbl>
            <c:dLbl>
              <c:idx val="3"/>
              <c:layout>
                <c:manualLayout>
                  <c:xMode val="edge"/>
                  <c:yMode val="edge"/>
                  <c:x val="0.19206349206349219"/>
                  <c:y val="0.2637889688249403"/>
                </c:manualLayout>
              </c:layout>
              <c:dLblPos val="bestFit"/>
              <c:showPercent val="1"/>
            </c:dLbl>
            <c:numFmt formatCode="0%" sourceLinked="0"/>
            <c:showPercent val="1"/>
            <c:showLeaderLines val="1"/>
          </c:dLbls>
          <c:cat>
            <c:strRef>
              <c:f>Sheet1!$B$1:$D$1</c:f>
              <c:strCache>
                <c:ptCount val="3"/>
                <c:pt idx="0">
                  <c:v>Ağrı Kesici </c:v>
                </c:pt>
                <c:pt idx="1">
                  <c:v>Ateş Düşürücü</c:v>
                </c:pt>
                <c:pt idx="2">
                  <c:v>Antibiyotik</c:v>
                </c:pt>
              </c:strCache>
            </c:strRef>
          </c:cat>
          <c:val>
            <c:numRef>
              <c:f>Sheet1!$B$2:$D$2</c:f>
              <c:numCache>
                <c:formatCode>General</c:formatCode>
                <c:ptCount val="3"/>
                <c:pt idx="0" formatCode="0.00%">
                  <c:v>95</c:v>
                </c:pt>
                <c:pt idx="1">
                  <c:v>5</c:v>
                </c:pt>
                <c:pt idx="2">
                  <c:v>0</c:v>
                </c:pt>
              </c:numCache>
            </c:numRef>
          </c:val>
        </c:ser>
        <c:ser>
          <c:idx val="1"/>
          <c:order val="1"/>
          <c:tx>
            <c:strRef>
              <c:f>Sheet1!$A$3</c:f>
              <c:strCache>
                <c:ptCount val="1"/>
                <c:pt idx="0">
                  <c:v>Batı</c:v>
                </c:pt>
              </c:strCache>
            </c:strRef>
          </c:tx>
          <c:dLbls>
            <c:numFmt formatCode="0%" sourceLinked="0"/>
            <c:showPercent val="1"/>
            <c:showLeaderLines val="1"/>
          </c:dLbls>
          <c:cat>
            <c:strRef>
              <c:f>Sheet1!$B$1:$D$1</c:f>
              <c:strCache>
                <c:ptCount val="3"/>
                <c:pt idx="0">
                  <c:v>Ağrı Kesici </c:v>
                </c:pt>
                <c:pt idx="1">
                  <c:v>Ateş Düşürücü</c:v>
                </c:pt>
                <c:pt idx="2">
                  <c:v>Antibiyotik</c:v>
                </c:pt>
              </c:strCache>
            </c:strRef>
          </c:cat>
          <c:val>
            <c:numRef>
              <c:f>Sheet1!$B$3:$D$3</c:f>
              <c:numCache>
                <c:formatCode>General</c:formatCode>
                <c:ptCount val="3"/>
                <c:pt idx="0">
                  <c:v>23.330000000000005</c:v>
                </c:pt>
                <c:pt idx="1">
                  <c:v>38.6</c:v>
                </c:pt>
                <c:pt idx="2">
                  <c:v>34.6</c:v>
                </c:pt>
              </c:numCache>
            </c:numRef>
          </c:val>
        </c:ser>
        <c:ser>
          <c:idx val="2"/>
          <c:order val="2"/>
          <c:tx>
            <c:strRef>
              <c:f>Sheet1!$A$4</c:f>
              <c:strCache>
                <c:ptCount val="1"/>
                <c:pt idx="0">
                  <c:v>Kuzey</c:v>
                </c:pt>
              </c:strCache>
            </c:strRef>
          </c:tx>
          <c:dLbls>
            <c:numFmt formatCode="0%" sourceLinked="0"/>
            <c:showPercent val="1"/>
            <c:showLeaderLines val="1"/>
          </c:dLbls>
          <c:cat>
            <c:strRef>
              <c:f>Sheet1!$B$1:$D$1</c:f>
              <c:strCache>
                <c:ptCount val="3"/>
                <c:pt idx="0">
                  <c:v>Ağrı Kesici </c:v>
                </c:pt>
                <c:pt idx="1">
                  <c:v>Ateş Düşürücü</c:v>
                </c:pt>
                <c:pt idx="2">
                  <c:v>Antibiyotik</c:v>
                </c:pt>
              </c:strCache>
            </c:strRef>
          </c:cat>
          <c:val>
            <c:numRef>
              <c:f>Sheet1!$B$4:$D$4</c:f>
              <c:numCache>
                <c:formatCode>General</c:formatCode>
                <c:ptCount val="3"/>
                <c:pt idx="0">
                  <c:v>45.9</c:v>
                </c:pt>
                <c:pt idx="1">
                  <c:v>46.9</c:v>
                </c:pt>
                <c:pt idx="2">
                  <c:v>45</c:v>
                </c:pt>
              </c:numCache>
            </c:numRef>
          </c:val>
        </c:ser>
        <c:dLbls>
          <c:showPercent val="1"/>
        </c:dLbls>
      </c:pie3DChart>
    </c:plotArea>
    <c:legend>
      <c:legendPos val="t"/>
      <c:layout>
        <c:manualLayout>
          <c:xMode val="edge"/>
          <c:yMode val="edge"/>
          <c:x val="7.7777777777777779E-2"/>
          <c:y val="0.11157831503456431"/>
          <c:w val="0.56661395571409923"/>
          <c:h val="0.29616797900262476"/>
        </c:manualLayout>
      </c:layout>
    </c:legend>
    <c:plotVisOnly val="1"/>
    <c:dispBlanksAs val="zero"/>
  </c:chart>
  <c:txPr>
    <a:bodyPr/>
    <a:lstStyle/>
    <a:p>
      <a:pPr>
        <a:defRPr sz="1800"/>
      </a:pPr>
      <a:endParaRPr lang="tr-TR"/>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tr-TR"/>
  <c:style val="7"/>
  <c:chart>
    <c:title>
      <c:tx>
        <c:rich>
          <a:bodyPr/>
          <a:lstStyle/>
          <a:p>
            <a:pPr>
              <a:defRPr/>
            </a:pPr>
            <a:r>
              <a:rPr lang="tr-TR"/>
              <a:t>GENEL</a:t>
            </a:r>
          </a:p>
        </c:rich>
      </c:tx>
      <c:layout>
        <c:manualLayout>
          <c:xMode val="edge"/>
          <c:yMode val="edge"/>
          <c:x val="0.35873015873015873"/>
          <c:y val="1.9184652278177464E-2"/>
        </c:manualLayout>
      </c:layout>
    </c:title>
    <c:view3D>
      <c:perspective val="0"/>
    </c:view3D>
    <c:plotArea>
      <c:layout>
        <c:manualLayout>
          <c:layoutTarget val="inner"/>
          <c:xMode val="edge"/>
          <c:yMode val="edge"/>
          <c:x val="0.16349206349206358"/>
          <c:y val="0.47242206235012002"/>
          <c:w val="0.49523809523809531"/>
          <c:h val="0.29736211031175075"/>
        </c:manualLayout>
      </c:layout>
      <c:pie3DChart>
        <c:varyColors val="1"/>
        <c:ser>
          <c:idx val="0"/>
          <c:order val="0"/>
          <c:tx>
            <c:strRef>
              <c:f>Sheet1!$A$2</c:f>
              <c:strCache>
                <c:ptCount val="1"/>
                <c:pt idx="0">
                  <c:v>Doğu</c:v>
                </c:pt>
              </c:strCache>
            </c:strRef>
          </c:tx>
          <c:dLbls>
            <c:dLbl>
              <c:idx val="0"/>
              <c:layout>
                <c:manualLayout>
                  <c:x val="5.6395805397206615E-2"/>
                  <c:y val="6.7629331698520742E-2"/>
                </c:manualLayout>
              </c:layout>
              <c:dLblPos val="bestFit"/>
              <c:showPercent val="1"/>
            </c:dLbl>
            <c:dLbl>
              <c:idx val="1"/>
              <c:layout>
                <c:manualLayout>
                  <c:x val="-3.7718643220444902E-2"/>
                  <c:y val="-0.12819079478541576"/>
                </c:manualLayout>
              </c:layout>
              <c:dLblPos val="bestFit"/>
              <c:showPercent val="1"/>
            </c:dLbl>
            <c:dLbl>
              <c:idx val="2"/>
              <c:layout>
                <c:manualLayout>
                  <c:xMode val="edge"/>
                  <c:yMode val="edge"/>
                  <c:x val="0.26984126984126988"/>
                  <c:y val="0.28537170263788986"/>
                </c:manualLayout>
              </c:layout>
              <c:dLblPos val="bestFit"/>
              <c:showPercent val="1"/>
            </c:dLbl>
            <c:dLbl>
              <c:idx val="3"/>
              <c:delete val="1"/>
            </c:dLbl>
            <c:numFmt formatCode="0%" sourceLinked="0"/>
            <c:showPercent val="1"/>
            <c:showLeaderLines val="1"/>
          </c:dLbls>
          <c:cat>
            <c:strRef>
              <c:f>Sheet1!$B$1:$C$1</c:f>
              <c:strCache>
                <c:ptCount val="2"/>
                <c:pt idx="0">
                  <c:v>EVET</c:v>
                </c:pt>
                <c:pt idx="1">
                  <c:v>HAYIR</c:v>
                </c:pt>
              </c:strCache>
            </c:strRef>
          </c:cat>
          <c:val>
            <c:numRef>
              <c:f>Sheet1!$B$2:$C$2</c:f>
              <c:numCache>
                <c:formatCode>General</c:formatCode>
                <c:ptCount val="2"/>
                <c:pt idx="0" formatCode="0.00%">
                  <c:v>76.599999999999994</c:v>
                </c:pt>
                <c:pt idx="1">
                  <c:v>23.4</c:v>
                </c:pt>
              </c:numCache>
            </c:numRef>
          </c:val>
        </c:ser>
        <c:ser>
          <c:idx val="1"/>
          <c:order val="1"/>
          <c:tx>
            <c:strRef>
              <c:f>Sheet1!$A$3</c:f>
              <c:strCache>
                <c:ptCount val="1"/>
                <c:pt idx="0">
                  <c:v>Batı</c:v>
                </c:pt>
              </c:strCache>
            </c:strRef>
          </c:tx>
          <c:cat>
            <c:strRef>
              <c:f>Sheet1!$B$1:$C$1</c:f>
              <c:strCache>
                <c:ptCount val="2"/>
                <c:pt idx="0">
                  <c:v>EVET</c:v>
                </c:pt>
                <c:pt idx="1">
                  <c:v>HAYIR</c:v>
                </c:pt>
              </c:strCache>
            </c:strRef>
          </c:cat>
          <c:val>
            <c:numRef>
              <c:f>Sheet1!$B$3:$C$3</c:f>
              <c:numCache>
                <c:formatCode>General</c:formatCode>
                <c:ptCount val="2"/>
                <c:pt idx="0">
                  <c:v>23.330000000000005</c:v>
                </c:pt>
                <c:pt idx="1">
                  <c:v>38.6</c:v>
                </c:pt>
              </c:numCache>
            </c:numRef>
          </c:val>
        </c:ser>
        <c:ser>
          <c:idx val="2"/>
          <c:order val="2"/>
          <c:tx>
            <c:strRef>
              <c:f>Sheet1!$A$4</c:f>
              <c:strCache>
                <c:ptCount val="1"/>
                <c:pt idx="0">
                  <c:v>Kuzey</c:v>
                </c:pt>
              </c:strCache>
            </c:strRef>
          </c:tx>
          <c:cat>
            <c:strRef>
              <c:f>Sheet1!$B$1:$C$1</c:f>
              <c:strCache>
                <c:ptCount val="2"/>
                <c:pt idx="0">
                  <c:v>EVET</c:v>
                </c:pt>
                <c:pt idx="1">
                  <c:v>HAYIR</c:v>
                </c:pt>
              </c:strCache>
            </c:strRef>
          </c:cat>
          <c:val>
            <c:numRef>
              <c:f>Sheet1!$B$4:$C$4</c:f>
              <c:numCache>
                <c:formatCode>General</c:formatCode>
                <c:ptCount val="2"/>
                <c:pt idx="0">
                  <c:v>45.9</c:v>
                </c:pt>
                <c:pt idx="1">
                  <c:v>46.9</c:v>
                </c:pt>
              </c:numCache>
            </c:numRef>
          </c:val>
        </c:ser>
      </c:pie3DChart>
    </c:plotArea>
    <c:legend>
      <c:legendPos val="r"/>
      <c:layout>
        <c:manualLayout>
          <c:xMode val="edge"/>
          <c:yMode val="edge"/>
          <c:x val="0.82063492063492061"/>
          <c:y val="0.53477218225419665"/>
          <c:w val="0.17301587301587301"/>
          <c:h val="0.17026378896882494"/>
        </c:manualLayout>
      </c:layout>
    </c:legend>
    <c:plotVisOnly val="1"/>
    <c:dispBlanksAs val="zero"/>
  </c:chart>
  <c:txPr>
    <a:bodyPr/>
    <a:lstStyle/>
    <a:p>
      <a:pPr>
        <a:defRPr sz="1800"/>
      </a:pPr>
      <a:endParaRPr lang="tr-TR"/>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tr-TR"/>
  <c:style val="7"/>
  <c:chart>
    <c:title>
      <c:tx>
        <c:rich>
          <a:bodyPr/>
          <a:lstStyle/>
          <a:p>
            <a:pPr>
              <a:defRPr/>
            </a:pPr>
            <a:r>
              <a:rPr lang="tr-TR"/>
              <a:t>ERKEK</a:t>
            </a:r>
          </a:p>
        </c:rich>
      </c:tx>
      <c:layout/>
    </c:title>
    <c:view3D>
      <c:perspective val="0"/>
    </c:view3D>
    <c:plotArea>
      <c:layout/>
      <c:pie3DChart>
        <c:varyColors val="1"/>
        <c:ser>
          <c:idx val="0"/>
          <c:order val="0"/>
          <c:tx>
            <c:strRef>
              <c:f>Sheet1!$A$2</c:f>
              <c:strCache>
                <c:ptCount val="1"/>
                <c:pt idx="0">
                  <c:v>Doğu</c:v>
                </c:pt>
              </c:strCache>
            </c:strRef>
          </c:tx>
          <c:dLbls>
            <c:numFmt formatCode="0%" sourceLinked="0"/>
            <c:showPercent val="1"/>
            <c:showLeaderLines val="1"/>
          </c:dLbls>
          <c:cat>
            <c:strRef>
              <c:f>Sheet1!$B$1:$C$1</c:f>
              <c:strCache>
                <c:ptCount val="2"/>
                <c:pt idx="0">
                  <c:v>EVET</c:v>
                </c:pt>
                <c:pt idx="1">
                  <c:v>HAYIR</c:v>
                </c:pt>
              </c:strCache>
            </c:strRef>
          </c:cat>
          <c:val>
            <c:numRef>
              <c:f>Sheet1!$B$2:$C$2</c:f>
              <c:numCache>
                <c:formatCode>General</c:formatCode>
                <c:ptCount val="2"/>
                <c:pt idx="0" formatCode="0.00%">
                  <c:v>64.284999999999997</c:v>
                </c:pt>
                <c:pt idx="1">
                  <c:v>35.71</c:v>
                </c:pt>
              </c:numCache>
            </c:numRef>
          </c:val>
        </c:ser>
        <c:ser>
          <c:idx val="1"/>
          <c:order val="1"/>
          <c:tx>
            <c:strRef>
              <c:f>Sheet1!$A$3</c:f>
              <c:strCache>
                <c:ptCount val="1"/>
                <c:pt idx="0">
                  <c:v>Batı</c:v>
                </c:pt>
              </c:strCache>
            </c:strRef>
          </c:tx>
          <c:dLbls>
            <c:showPercent val="1"/>
            <c:showLeaderLines val="1"/>
          </c:dLbls>
          <c:cat>
            <c:strRef>
              <c:f>Sheet1!$B$1:$C$1</c:f>
              <c:strCache>
                <c:ptCount val="2"/>
                <c:pt idx="0">
                  <c:v>EVET</c:v>
                </c:pt>
                <c:pt idx="1">
                  <c:v>HAYIR</c:v>
                </c:pt>
              </c:strCache>
            </c:strRef>
          </c:cat>
          <c:val>
            <c:numRef>
              <c:f>Sheet1!$B$3:$C$3</c:f>
              <c:numCache>
                <c:formatCode>General</c:formatCode>
                <c:ptCount val="2"/>
                <c:pt idx="0">
                  <c:v>23.330000000000005</c:v>
                </c:pt>
                <c:pt idx="1">
                  <c:v>38.6</c:v>
                </c:pt>
              </c:numCache>
            </c:numRef>
          </c:val>
        </c:ser>
        <c:ser>
          <c:idx val="2"/>
          <c:order val="2"/>
          <c:tx>
            <c:strRef>
              <c:f>Sheet1!$A$4</c:f>
              <c:strCache>
                <c:ptCount val="1"/>
                <c:pt idx="0">
                  <c:v>Kuzey</c:v>
                </c:pt>
              </c:strCache>
            </c:strRef>
          </c:tx>
          <c:dLbls>
            <c:showPercent val="1"/>
            <c:showLeaderLines val="1"/>
          </c:dLbls>
          <c:cat>
            <c:strRef>
              <c:f>Sheet1!$B$1:$C$1</c:f>
              <c:strCache>
                <c:ptCount val="2"/>
                <c:pt idx="0">
                  <c:v>EVET</c:v>
                </c:pt>
                <c:pt idx="1">
                  <c:v>HAYIR</c:v>
                </c:pt>
              </c:strCache>
            </c:strRef>
          </c:cat>
          <c:val>
            <c:numRef>
              <c:f>Sheet1!$B$4:$C$4</c:f>
              <c:numCache>
                <c:formatCode>General</c:formatCode>
                <c:ptCount val="2"/>
                <c:pt idx="0">
                  <c:v>45.9</c:v>
                </c:pt>
                <c:pt idx="1">
                  <c:v>46.9</c:v>
                </c:pt>
              </c:numCache>
            </c:numRef>
          </c:val>
        </c:ser>
        <c:dLbls>
          <c:showPercent val="1"/>
        </c:dLbls>
      </c:pie3DChart>
    </c:plotArea>
    <c:legend>
      <c:legendPos val="t"/>
      <c:layout/>
    </c:legend>
    <c:plotVisOnly val="1"/>
    <c:dispBlanksAs val="zero"/>
  </c:chart>
  <c:txPr>
    <a:bodyPr/>
    <a:lstStyle/>
    <a:p>
      <a:pPr>
        <a:defRPr sz="1800"/>
      </a:pPr>
      <a:endParaRPr lang="tr-TR"/>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F363388-4803-4B91-A3A8-BA9428180988}" type="datetimeFigureOut">
              <a:rPr lang="tr-TR"/>
              <a:pPr>
                <a:defRPr/>
              </a:pPr>
              <a:t>19.01.2012</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BEE1A1B7-8C74-4ADC-B033-972EE9A49045}"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EA30D36F-2601-4475-AB27-10BD04663711}" type="slidenum">
              <a:rPr lang="tr-TR" smtClean="0"/>
              <a:pPr/>
              <a:t>1</a:t>
            </a:fld>
            <a:endParaRPr lang="tr-TR" smtClean="0"/>
          </a:p>
        </p:txBody>
      </p:sp>
      <p:sp>
        <p:nvSpPr>
          <p:cNvPr id="614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14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6246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r>
              <a:rPr lang="tr-TR" smtClean="0"/>
              <a:t>Dönmez L., Yüzgül N., Annaç CC., Ödemiş Y. , Özel F. Antalya merkez sağlık ocağı bölgesindeki hanelerde kullanılmayan ilaçların durumu. 8. halk sağlığı günleri, halk sağlığı ve sosyal bilimler bildiri özetleri, sivas s-60 , 23-25 haziran 2003</a:t>
            </a:r>
          </a:p>
        </p:txBody>
      </p:sp>
      <p:sp>
        <p:nvSpPr>
          <p:cNvPr id="62468"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6266FF6-A491-4A44-8D9C-E86C674CDBCE}" type="slidenum">
              <a:rPr lang="tr-TR" smtClean="0"/>
              <a:pPr/>
              <a:t>52</a:t>
            </a:fld>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cxnSp>
        <p:nvCxnSpPr>
          <p:cNvPr id="4" name="3 Düz Bağlayıcı"/>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4 Düz Bağlayıcı"/>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5 Oval"/>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a:defRPr/>
            </a:pPr>
            <a:endParaRPr lang="en-US"/>
          </a:p>
        </p:txBody>
      </p:sp>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28" name="27 Başlık"/>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tr-TR" smtClean="0"/>
              <a:t>Asıl başlık stili için tıklatın</a:t>
            </a:r>
            <a:endParaRPr lang="en-US"/>
          </a:p>
        </p:txBody>
      </p:sp>
      <p:sp>
        <p:nvSpPr>
          <p:cNvPr id="7" name="14 Veri Yer Tutucusu"/>
          <p:cNvSpPr>
            <a:spLocks noGrp="1"/>
          </p:cNvSpPr>
          <p:nvPr>
            <p:ph type="dt" sz="half" idx="10"/>
          </p:nvPr>
        </p:nvSpPr>
        <p:spPr/>
        <p:txBody>
          <a:bodyPr/>
          <a:lstStyle>
            <a:lvl1pPr>
              <a:defRPr/>
            </a:lvl1pPr>
          </a:lstStyle>
          <a:p>
            <a:pPr>
              <a:defRPr/>
            </a:pPr>
            <a:endParaRPr lang="tr-TR"/>
          </a:p>
        </p:txBody>
      </p:sp>
      <p:sp>
        <p:nvSpPr>
          <p:cNvPr id="8" name="15 Slayt Numarası Yer Tutucusu"/>
          <p:cNvSpPr>
            <a:spLocks noGrp="1"/>
          </p:cNvSpPr>
          <p:nvPr>
            <p:ph type="sldNum" sz="quarter" idx="11"/>
          </p:nvPr>
        </p:nvSpPr>
        <p:spPr/>
        <p:txBody>
          <a:bodyPr/>
          <a:lstStyle>
            <a:lvl1pPr>
              <a:defRPr/>
            </a:lvl1pPr>
          </a:lstStyle>
          <a:p>
            <a:pPr>
              <a:defRPr/>
            </a:pPr>
            <a:fld id="{032FE0E2-F354-4CDB-BD7D-826BAFB5168E}" type="slidenum">
              <a:rPr lang="tr-TR"/>
              <a:pPr>
                <a:defRPr/>
              </a:pPr>
              <a:t>‹#›</a:t>
            </a:fld>
            <a:endParaRPr lang="tr-TR"/>
          </a:p>
        </p:txBody>
      </p:sp>
      <p:sp>
        <p:nvSpPr>
          <p:cNvPr id="10" name="16 Altbilgi Yer Tutucusu"/>
          <p:cNvSpPr>
            <a:spLocks noGrp="1"/>
          </p:cNvSpPr>
          <p:nvPr>
            <p:ph type="ftr" sz="quarter" idx="12"/>
          </p:nvPr>
        </p:nvSpPr>
        <p:spPr/>
        <p:txBody>
          <a:bodyPr/>
          <a:lstStyle>
            <a:lvl1pPr>
              <a:defRPr/>
            </a:lvl1pPr>
          </a:lstStyle>
          <a:p>
            <a:pPr>
              <a:defRPr/>
            </a:pPr>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3 Veri Yer Tutucusu"/>
          <p:cNvSpPr>
            <a:spLocks noGrp="1"/>
          </p:cNvSpPr>
          <p:nvPr>
            <p:ph type="dt" sz="half" idx="10"/>
          </p:nvPr>
        </p:nvSpPr>
        <p:spPr/>
        <p:txBody>
          <a:bodyPr/>
          <a:lstStyle>
            <a:lvl1pPr>
              <a:defRPr/>
            </a:lvl1pPr>
          </a:lstStyle>
          <a:p>
            <a:pPr>
              <a:defRPr/>
            </a:pPr>
            <a:endParaRPr lang="tr-TR"/>
          </a:p>
        </p:txBody>
      </p:sp>
      <p:sp>
        <p:nvSpPr>
          <p:cNvPr id="5" name="9 Altbilgi Yer Tutucusu"/>
          <p:cNvSpPr>
            <a:spLocks noGrp="1"/>
          </p:cNvSpPr>
          <p:nvPr>
            <p:ph type="ftr" sz="quarter" idx="11"/>
          </p:nvPr>
        </p:nvSpPr>
        <p:spPr/>
        <p:txBody>
          <a:bodyPr/>
          <a:lstStyle>
            <a:lvl1pPr>
              <a:defRPr/>
            </a:lvl1pPr>
          </a:lstStyle>
          <a:p>
            <a:pPr>
              <a:defRPr/>
            </a:pPr>
            <a:endParaRPr lang="tr-TR"/>
          </a:p>
        </p:txBody>
      </p:sp>
      <p:sp>
        <p:nvSpPr>
          <p:cNvPr id="6" name="21 Slayt Numarası Yer Tutucusu"/>
          <p:cNvSpPr>
            <a:spLocks noGrp="1"/>
          </p:cNvSpPr>
          <p:nvPr>
            <p:ph type="sldNum" sz="quarter" idx="12"/>
          </p:nvPr>
        </p:nvSpPr>
        <p:spPr/>
        <p:txBody>
          <a:bodyPr/>
          <a:lstStyle>
            <a:lvl1pPr>
              <a:defRPr/>
            </a:lvl1pPr>
          </a:lstStyle>
          <a:p>
            <a:pPr>
              <a:defRPr/>
            </a:pPr>
            <a:fld id="{4F7AD1CA-AD2B-4080-9BEF-16F21CE10DF1}"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3 Veri Yer Tutucusu"/>
          <p:cNvSpPr>
            <a:spLocks noGrp="1"/>
          </p:cNvSpPr>
          <p:nvPr>
            <p:ph type="dt" sz="half" idx="10"/>
          </p:nvPr>
        </p:nvSpPr>
        <p:spPr/>
        <p:txBody>
          <a:bodyPr/>
          <a:lstStyle>
            <a:lvl1pPr>
              <a:defRPr/>
            </a:lvl1pPr>
          </a:lstStyle>
          <a:p>
            <a:pPr>
              <a:defRPr/>
            </a:pPr>
            <a:endParaRPr lang="tr-TR"/>
          </a:p>
        </p:txBody>
      </p:sp>
      <p:sp>
        <p:nvSpPr>
          <p:cNvPr id="5" name="9 Altbilgi Yer Tutucusu"/>
          <p:cNvSpPr>
            <a:spLocks noGrp="1"/>
          </p:cNvSpPr>
          <p:nvPr>
            <p:ph type="ftr" sz="quarter" idx="11"/>
          </p:nvPr>
        </p:nvSpPr>
        <p:spPr/>
        <p:txBody>
          <a:bodyPr/>
          <a:lstStyle>
            <a:lvl1pPr>
              <a:defRPr/>
            </a:lvl1pPr>
          </a:lstStyle>
          <a:p>
            <a:pPr>
              <a:defRPr/>
            </a:pPr>
            <a:endParaRPr lang="tr-TR"/>
          </a:p>
        </p:txBody>
      </p:sp>
      <p:sp>
        <p:nvSpPr>
          <p:cNvPr id="6" name="21 Slayt Numarası Yer Tutucusu"/>
          <p:cNvSpPr>
            <a:spLocks noGrp="1"/>
          </p:cNvSpPr>
          <p:nvPr>
            <p:ph type="sldNum" sz="quarter" idx="12"/>
          </p:nvPr>
        </p:nvSpPr>
        <p:spPr/>
        <p:txBody>
          <a:bodyPr/>
          <a:lstStyle>
            <a:lvl1pPr>
              <a:defRPr/>
            </a:lvl1pPr>
          </a:lstStyle>
          <a:p>
            <a:pPr>
              <a:defRPr/>
            </a:pPr>
            <a:fld id="{0C4142E8-A2DF-4C89-91BB-E4B5699EAB9E}" type="slidenum">
              <a:rPr lang="tr-TR"/>
              <a:pPr>
                <a:defRP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tr-TR"/>
          </a:p>
        </p:txBody>
      </p:sp>
      <p:sp>
        <p:nvSpPr>
          <p:cNvPr id="3" name="Chart Placeholder 2"/>
          <p:cNvSpPr>
            <a:spLocks noGrp="1"/>
          </p:cNvSpPr>
          <p:nvPr>
            <p:ph type="chart" idx="1"/>
          </p:nvPr>
        </p:nvSpPr>
        <p:spPr>
          <a:xfrm>
            <a:off x="457200" y="1600200"/>
            <a:ext cx="8229600" cy="4525963"/>
          </a:xfrm>
        </p:spPr>
        <p:txBody>
          <a:bodyPr>
            <a:normAutofit/>
          </a:bodyPr>
          <a:lstStyle/>
          <a:p>
            <a:pPr lvl="0"/>
            <a:endParaRPr lang="tr-TR" noProof="0" smtClean="0"/>
          </a:p>
        </p:txBody>
      </p:sp>
      <p:sp>
        <p:nvSpPr>
          <p:cNvPr id="4" name="23 Veri Yer Tutucusu"/>
          <p:cNvSpPr>
            <a:spLocks noGrp="1"/>
          </p:cNvSpPr>
          <p:nvPr>
            <p:ph type="dt" sz="half" idx="10"/>
          </p:nvPr>
        </p:nvSpPr>
        <p:spPr/>
        <p:txBody>
          <a:bodyPr/>
          <a:lstStyle>
            <a:lvl1pPr>
              <a:defRPr/>
            </a:lvl1pPr>
          </a:lstStyle>
          <a:p>
            <a:pPr>
              <a:defRPr/>
            </a:pPr>
            <a:endParaRPr lang="tr-TR"/>
          </a:p>
        </p:txBody>
      </p:sp>
      <p:sp>
        <p:nvSpPr>
          <p:cNvPr id="5" name="9 Altbilgi Yer Tutucusu"/>
          <p:cNvSpPr>
            <a:spLocks noGrp="1"/>
          </p:cNvSpPr>
          <p:nvPr>
            <p:ph type="ftr" sz="quarter" idx="11"/>
          </p:nvPr>
        </p:nvSpPr>
        <p:spPr/>
        <p:txBody>
          <a:bodyPr/>
          <a:lstStyle>
            <a:lvl1pPr>
              <a:defRPr/>
            </a:lvl1pPr>
          </a:lstStyle>
          <a:p>
            <a:pPr>
              <a:defRPr/>
            </a:pPr>
            <a:endParaRPr lang="tr-TR"/>
          </a:p>
        </p:txBody>
      </p:sp>
      <p:sp>
        <p:nvSpPr>
          <p:cNvPr id="6" name="21 Slayt Numarası Yer Tutucusu"/>
          <p:cNvSpPr>
            <a:spLocks noGrp="1"/>
          </p:cNvSpPr>
          <p:nvPr>
            <p:ph type="sldNum" sz="quarter" idx="12"/>
          </p:nvPr>
        </p:nvSpPr>
        <p:spPr/>
        <p:txBody>
          <a:bodyPr/>
          <a:lstStyle>
            <a:lvl1pPr>
              <a:defRPr/>
            </a:lvl1pPr>
          </a:lstStyle>
          <a:p>
            <a:pPr>
              <a:defRPr/>
            </a:pPr>
            <a:fld id="{943741D9-C8F4-47F6-BF5D-6DAEC1977A6F}" type="slidenum">
              <a:rPr lang="tr-TR"/>
              <a:pPr>
                <a:defRP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23 Veri Yer Tutucusu"/>
          <p:cNvSpPr>
            <a:spLocks noGrp="1"/>
          </p:cNvSpPr>
          <p:nvPr>
            <p:ph type="dt" sz="half" idx="10"/>
          </p:nvPr>
        </p:nvSpPr>
        <p:spPr/>
        <p:txBody>
          <a:bodyPr/>
          <a:lstStyle>
            <a:lvl1pPr>
              <a:defRPr/>
            </a:lvl1pPr>
          </a:lstStyle>
          <a:p>
            <a:pPr>
              <a:defRPr/>
            </a:pPr>
            <a:endParaRPr lang="tr-TR"/>
          </a:p>
        </p:txBody>
      </p:sp>
      <p:sp>
        <p:nvSpPr>
          <p:cNvPr id="7" name="9 Altbilgi Yer Tutucusu"/>
          <p:cNvSpPr>
            <a:spLocks noGrp="1"/>
          </p:cNvSpPr>
          <p:nvPr>
            <p:ph type="ftr" sz="quarter" idx="11"/>
          </p:nvPr>
        </p:nvSpPr>
        <p:spPr/>
        <p:txBody>
          <a:bodyPr/>
          <a:lstStyle>
            <a:lvl1pPr>
              <a:defRPr/>
            </a:lvl1pPr>
          </a:lstStyle>
          <a:p>
            <a:pPr>
              <a:defRPr/>
            </a:pPr>
            <a:endParaRPr lang="tr-TR"/>
          </a:p>
        </p:txBody>
      </p:sp>
      <p:sp>
        <p:nvSpPr>
          <p:cNvPr id="8" name="21 Slayt Numarası Yer Tutucusu"/>
          <p:cNvSpPr>
            <a:spLocks noGrp="1"/>
          </p:cNvSpPr>
          <p:nvPr>
            <p:ph type="sldNum" sz="quarter" idx="12"/>
          </p:nvPr>
        </p:nvSpPr>
        <p:spPr/>
        <p:txBody>
          <a:bodyPr/>
          <a:lstStyle>
            <a:lvl1pPr>
              <a:defRPr/>
            </a:lvl1pPr>
          </a:lstStyle>
          <a:p>
            <a:pPr>
              <a:defRPr/>
            </a:pPr>
            <a:fld id="{48DBCF67-DDE7-4339-BDDD-45C45DA3D722}"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7" name="16 Başlık"/>
          <p:cNvSpPr>
            <a:spLocks noGrp="1"/>
          </p:cNvSpPr>
          <p:nvPr>
            <p:ph type="title"/>
          </p:nvPr>
        </p:nvSpPr>
        <p:spPr/>
        <p:txBody>
          <a:bodyPr rtlCol="0"/>
          <a:lstStyle/>
          <a:p>
            <a:r>
              <a:rPr lang="tr-TR" smtClean="0"/>
              <a:t>Asıl başlık stili için tıklatın</a:t>
            </a:r>
            <a:endParaRPr lang="en-US"/>
          </a:p>
        </p:txBody>
      </p:sp>
      <p:sp>
        <p:nvSpPr>
          <p:cNvPr id="4" name="23 Veri Yer Tutucusu"/>
          <p:cNvSpPr>
            <a:spLocks noGrp="1"/>
          </p:cNvSpPr>
          <p:nvPr>
            <p:ph type="dt" sz="half" idx="10"/>
          </p:nvPr>
        </p:nvSpPr>
        <p:spPr/>
        <p:txBody>
          <a:bodyPr/>
          <a:lstStyle>
            <a:lvl1pPr>
              <a:defRPr/>
            </a:lvl1pPr>
          </a:lstStyle>
          <a:p>
            <a:pPr>
              <a:defRPr/>
            </a:pPr>
            <a:endParaRPr lang="tr-TR"/>
          </a:p>
        </p:txBody>
      </p:sp>
      <p:sp>
        <p:nvSpPr>
          <p:cNvPr id="5" name="9 Altbilgi Yer Tutucusu"/>
          <p:cNvSpPr>
            <a:spLocks noGrp="1"/>
          </p:cNvSpPr>
          <p:nvPr>
            <p:ph type="ftr" sz="quarter" idx="11"/>
          </p:nvPr>
        </p:nvSpPr>
        <p:spPr/>
        <p:txBody>
          <a:bodyPr/>
          <a:lstStyle>
            <a:lvl1pPr>
              <a:defRPr/>
            </a:lvl1pPr>
          </a:lstStyle>
          <a:p>
            <a:pPr>
              <a:defRPr/>
            </a:pPr>
            <a:endParaRPr lang="tr-TR"/>
          </a:p>
        </p:txBody>
      </p:sp>
      <p:sp>
        <p:nvSpPr>
          <p:cNvPr id="6" name="21 Slayt Numarası Yer Tutucusu"/>
          <p:cNvSpPr>
            <a:spLocks noGrp="1"/>
          </p:cNvSpPr>
          <p:nvPr>
            <p:ph type="sldNum" sz="quarter" idx="12"/>
          </p:nvPr>
        </p:nvSpPr>
        <p:spPr/>
        <p:txBody>
          <a:bodyPr/>
          <a:lstStyle>
            <a:lvl1pPr>
              <a:defRPr/>
            </a:lvl1pPr>
          </a:lstStyle>
          <a:p>
            <a:pPr>
              <a:defRPr/>
            </a:pPr>
            <a:fld id="{F0F9BC76-07CD-4F16-A0AB-4D0B0F3ACEF5}"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cxnSp>
        <p:nvCxnSpPr>
          <p:cNvPr id="4" name="3 Düz Bağlayıcı"/>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tr-TR" smtClean="0"/>
              <a:t>Asıl başlık stili için tıklatın</a:t>
            </a:r>
            <a:endParaRPr lang="en-US"/>
          </a:p>
        </p:txBody>
      </p:sp>
      <p:sp>
        <p:nvSpPr>
          <p:cNvPr id="3" name="2 Metin Yer Tutucusu"/>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BA3C6B02-932D-450D-9650-6067ECD09DE0}"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11" name="10 İçerik Yer Tutucusu"/>
          <p:cNvSpPr>
            <a:spLocks noGrp="1"/>
          </p:cNvSpPr>
          <p:nvPr>
            <p:ph sz="half" idx="1"/>
          </p:nvPr>
        </p:nvSpPr>
        <p:spPr>
          <a:xfrm>
            <a:off x="457200" y="1524000"/>
            <a:ext cx="4059936" cy="4572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3" name="12 İçerik Yer Tutucusu"/>
          <p:cNvSpPr>
            <a:spLocks noGrp="1"/>
          </p:cNvSpPr>
          <p:nvPr>
            <p:ph sz="half" idx="2"/>
          </p:nvPr>
        </p:nvSpPr>
        <p:spPr>
          <a:xfrm>
            <a:off x="4648200" y="1524000"/>
            <a:ext cx="4059936" cy="4572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3 Veri Yer Tutucusu"/>
          <p:cNvSpPr>
            <a:spLocks noGrp="1"/>
          </p:cNvSpPr>
          <p:nvPr>
            <p:ph type="dt" sz="half" idx="10"/>
          </p:nvPr>
        </p:nvSpPr>
        <p:spPr/>
        <p:txBody>
          <a:bodyPr/>
          <a:lstStyle>
            <a:lvl1pPr>
              <a:defRPr/>
            </a:lvl1pPr>
          </a:lstStyle>
          <a:p>
            <a:pPr>
              <a:defRPr/>
            </a:pPr>
            <a:endParaRPr lang="tr-TR"/>
          </a:p>
        </p:txBody>
      </p:sp>
      <p:sp>
        <p:nvSpPr>
          <p:cNvPr id="6" name="9 Altbilgi Yer Tutucusu"/>
          <p:cNvSpPr>
            <a:spLocks noGrp="1"/>
          </p:cNvSpPr>
          <p:nvPr>
            <p:ph type="ftr" sz="quarter" idx="11"/>
          </p:nvPr>
        </p:nvSpPr>
        <p:spPr/>
        <p:txBody>
          <a:bodyPr/>
          <a:lstStyle>
            <a:lvl1pPr>
              <a:defRPr/>
            </a:lvl1pPr>
          </a:lstStyle>
          <a:p>
            <a:pPr>
              <a:defRPr/>
            </a:pPr>
            <a:endParaRPr lang="tr-TR"/>
          </a:p>
        </p:txBody>
      </p:sp>
      <p:sp>
        <p:nvSpPr>
          <p:cNvPr id="7" name="21 Slayt Numarası Yer Tutucusu"/>
          <p:cNvSpPr>
            <a:spLocks noGrp="1"/>
          </p:cNvSpPr>
          <p:nvPr>
            <p:ph type="sldNum" sz="quarter" idx="12"/>
          </p:nvPr>
        </p:nvSpPr>
        <p:spPr/>
        <p:txBody>
          <a:bodyPr/>
          <a:lstStyle>
            <a:lvl1pPr>
              <a:defRPr/>
            </a:lvl1pPr>
          </a:lstStyle>
          <a:p>
            <a:pPr>
              <a:defRPr/>
            </a:pPr>
            <a:fld id="{75C78FE8-741C-459C-997B-2C6FE77DF183}"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7" name="6 Düz Bağlayıcı"/>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7 Düz Bağlayıcı"/>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34" name="33 İçerik Yer Tutucusu"/>
          <p:cNvSpPr>
            <a:spLocks noGrp="1"/>
          </p:cNvSpPr>
          <p:nvPr>
            <p:ph sz="quarter" idx="4"/>
          </p:nvPr>
        </p:nvSpPr>
        <p:spPr>
          <a:xfrm>
            <a:off x="4649788" y="2201896"/>
            <a:ext cx="4038600" cy="391363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2" name="1 Başlık"/>
          <p:cNvSpPr>
            <a:spLocks noGrp="1"/>
          </p:cNvSpPr>
          <p:nvPr>
            <p:ph type="title"/>
          </p:nvPr>
        </p:nvSpPr>
        <p:spPr>
          <a:xfrm>
            <a:off x="457200" y="155448"/>
            <a:ext cx="8229600" cy="1143000"/>
          </a:xfrm>
        </p:spPr>
        <p:txBody>
          <a:bodyPr/>
          <a:lstStyle>
            <a:lvl1pPr>
              <a:defRPr/>
            </a:lvl1pPr>
          </a:lstStyle>
          <a:p>
            <a:r>
              <a:rPr lang="tr-TR" smtClean="0"/>
              <a:t>Asıl başlık stili için tıklatın</a:t>
            </a:r>
            <a:endParaRPr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9" name="8 Slayt Numarası Yer Tutucusu"/>
          <p:cNvSpPr>
            <a:spLocks noGrp="1"/>
          </p:cNvSpPr>
          <p:nvPr>
            <p:ph type="sldNum" sz="quarter" idx="10"/>
          </p:nvPr>
        </p:nvSpPr>
        <p:spPr/>
        <p:txBody>
          <a:bodyPr/>
          <a:lstStyle>
            <a:lvl1pPr>
              <a:defRPr/>
            </a:lvl1pPr>
          </a:lstStyle>
          <a:p>
            <a:pPr>
              <a:defRPr/>
            </a:pPr>
            <a:fld id="{F1EDBF29-A6F1-48FB-A795-1EBC1BB25F1B}" type="slidenum">
              <a:rPr lang="tr-TR"/>
              <a:pPr>
                <a:defRPr/>
              </a:pPr>
              <a:t>‹#›</a:t>
            </a:fld>
            <a:endParaRPr lang="tr-TR"/>
          </a:p>
        </p:txBody>
      </p:sp>
      <p:sp>
        <p:nvSpPr>
          <p:cNvPr id="10" name="7 Altbilgi Yer Tutucusu"/>
          <p:cNvSpPr>
            <a:spLocks noGrp="1"/>
          </p:cNvSpPr>
          <p:nvPr>
            <p:ph type="ftr" sz="quarter" idx="11"/>
          </p:nvPr>
        </p:nvSpPr>
        <p:spPr/>
        <p:txBody>
          <a:bodyPr/>
          <a:lstStyle>
            <a:lvl1pPr>
              <a:defRPr/>
            </a:lvl1pPr>
          </a:lstStyle>
          <a:p>
            <a:pPr>
              <a:defRPr/>
            </a:pPr>
            <a:endParaRPr lang="tr-TR"/>
          </a:p>
        </p:txBody>
      </p:sp>
      <p:sp>
        <p:nvSpPr>
          <p:cNvPr id="11" name="6 Veri Yer Tutucusu"/>
          <p:cNvSpPr>
            <a:spLocks noGrp="1"/>
          </p:cNvSpPr>
          <p:nvPr>
            <p:ph type="dt" sz="half" idx="12"/>
          </p:nvPr>
        </p:nvSpPr>
        <p:spPr/>
        <p:txBody>
          <a:bodyPr/>
          <a:lstStyle>
            <a:lvl1pPr>
              <a:defRPr/>
            </a:lvl1pPr>
          </a:lstStyle>
          <a:p>
            <a:pPr>
              <a:defRPr/>
            </a:pPr>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3 Veri Yer Tutucusu"/>
          <p:cNvSpPr>
            <a:spLocks noGrp="1"/>
          </p:cNvSpPr>
          <p:nvPr>
            <p:ph type="dt" sz="half" idx="10"/>
          </p:nvPr>
        </p:nvSpPr>
        <p:spPr/>
        <p:txBody>
          <a:bodyPr/>
          <a:lstStyle>
            <a:lvl1pPr>
              <a:defRPr/>
            </a:lvl1pPr>
          </a:lstStyle>
          <a:p>
            <a:pPr>
              <a:defRPr/>
            </a:pPr>
            <a:endParaRPr lang="tr-TR"/>
          </a:p>
        </p:txBody>
      </p:sp>
      <p:sp>
        <p:nvSpPr>
          <p:cNvPr id="4" name="9 Altbilgi Yer Tutucusu"/>
          <p:cNvSpPr>
            <a:spLocks noGrp="1"/>
          </p:cNvSpPr>
          <p:nvPr>
            <p:ph type="ftr" sz="quarter" idx="11"/>
          </p:nvPr>
        </p:nvSpPr>
        <p:spPr/>
        <p:txBody>
          <a:bodyPr/>
          <a:lstStyle>
            <a:lvl1pPr>
              <a:defRPr/>
            </a:lvl1pPr>
          </a:lstStyle>
          <a:p>
            <a:pPr>
              <a:defRPr/>
            </a:pPr>
            <a:endParaRPr lang="tr-TR"/>
          </a:p>
        </p:txBody>
      </p:sp>
      <p:sp>
        <p:nvSpPr>
          <p:cNvPr id="5" name="21 Slayt Numarası Yer Tutucusu"/>
          <p:cNvSpPr>
            <a:spLocks noGrp="1"/>
          </p:cNvSpPr>
          <p:nvPr>
            <p:ph type="sldNum" sz="quarter" idx="12"/>
          </p:nvPr>
        </p:nvSpPr>
        <p:spPr/>
        <p:txBody>
          <a:bodyPr/>
          <a:lstStyle>
            <a:lvl1pPr>
              <a:defRPr/>
            </a:lvl1pPr>
          </a:lstStyle>
          <a:p>
            <a:pPr>
              <a:defRPr/>
            </a:pPr>
            <a:fld id="{A87DE98C-9CF9-4DE3-8F16-43FAF23C47F9}"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23 Veri Yer Tutucusu"/>
          <p:cNvSpPr>
            <a:spLocks noGrp="1"/>
          </p:cNvSpPr>
          <p:nvPr>
            <p:ph type="dt" sz="half" idx="10"/>
          </p:nvPr>
        </p:nvSpPr>
        <p:spPr/>
        <p:txBody>
          <a:bodyPr/>
          <a:lstStyle>
            <a:lvl1pPr>
              <a:defRPr/>
            </a:lvl1pPr>
          </a:lstStyle>
          <a:p>
            <a:pPr>
              <a:defRPr/>
            </a:pPr>
            <a:endParaRPr lang="tr-TR"/>
          </a:p>
        </p:txBody>
      </p:sp>
      <p:sp>
        <p:nvSpPr>
          <p:cNvPr id="3" name="9 Altbilgi Yer Tutucusu"/>
          <p:cNvSpPr>
            <a:spLocks noGrp="1"/>
          </p:cNvSpPr>
          <p:nvPr>
            <p:ph type="ftr" sz="quarter" idx="11"/>
          </p:nvPr>
        </p:nvSpPr>
        <p:spPr/>
        <p:txBody>
          <a:bodyPr/>
          <a:lstStyle>
            <a:lvl1pPr>
              <a:defRPr/>
            </a:lvl1pPr>
          </a:lstStyle>
          <a:p>
            <a:pPr>
              <a:defRPr/>
            </a:pPr>
            <a:endParaRPr lang="tr-TR"/>
          </a:p>
        </p:txBody>
      </p:sp>
      <p:sp>
        <p:nvSpPr>
          <p:cNvPr id="4" name="21 Slayt Numarası Yer Tutucusu"/>
          <p:cNvSpPr>
            <a:spLocks noGrp="1"/>
          </p:cNvSpPr>
          <p:nvPr>
            <p:ph type="sldNum" sz="quarter" idx="12"/>
          </p:nvPr>
        </p:nvSpPr>
        <p:spPr/>
        <p:txBody>
          <a:bodyPr/>
          <a:lstStyle>
            <a:lvl1pPr>
              <a:defRPr/>
            </a:lvl1pPr>
          </a:lstStyle>
          <a:p>
            <a:pPr>
              <a:defRPr/>
            </a:pPr>
            <a:fld id="{F200675F-DF45-49CC-B6DD-6473DFC03040}"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3" name="2 Metin Yer Tutucusu"/>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tr-TR" smtClean="0"/>
              <a:t>Asıl başlık stili için tıklatın</a:t>
            </a:r>
            <a:endParaRPr lang="en-US"/>
          </a:p>
        </p:txBody>
      </p:sp>
      <p:sp>
        <p:nvSpPr>
          <p:cNvPr id="5" name="23 Veri Yer Tutucusu"/>
          <p:cNvSpPr>
            <a:spLocks noGrp="1"/>
          </p:cNvSpPr>
          <p:nvPr>
            <p:ph type="dt" sz="half" idx="10"/>
          </p:nvPr>
        </p:nvSpPr>
        <p:spPr/>
        <p:txBody>
          <a:bodyPr/>
          <a:lstStyle>
            <a:lvl1pPr>
              <a:defRPr/>
            </a:lvl1pPr>
          </a:lstStyle>
          <a:p>
            <a:pPr>
              <a:defRPr/>
            </a:pPr>
            <a:endParaRPr lang="tr-TR"/>
          </a:p>
        </p:txBody>
      </p:sp>
      <p:sp>
        <p:nvSpPr>
          <p:cNvPr id="6" name="9 Altbilgi Yer Tutucusu"/>
          <p:cNvSpPr>
            <a:spLocks noGrp="1"/>
          </p:cNvSpPr>
          <p:nvPr>
            <p:ph type="ftr" sz="quarter" idx="11"/>
          </p:nvPr>
        </p:nvSpPr>
        <p:spPr/>
        <p:txBody>
          <a:bodyPr/>
          <a:lstStyle>
            <a:lvl1pPr>
              <a:defRPr/>
            </a:lvl1pPr>
          </a:lstStyle>
          <a:p>
            <a:pPr>
              <a:defRPr/>
            </a:pPr>
            <a:endParaRPr lang="tr-TR"/>
          </a:p>
        </p:txBody>
      </p:sp>
      <p:sp>
        <p:nvSpPr>
          <p:cNvPr id="7" name="21 Slayt Numarası Yer Tutucusu"/>
          <p:cNvSpPr>
            <a:spLocks noGrp="1"/>
          </p:cNvSpPr>
          <p:nvPr>
            <p:ph type="sldNum" sz="quarter" idx="12"/>
          </p:nvPr>
        </p:nvSpPr>
        <p:spPr/>
        <p:txBody>
          <a:bodyPr/>
          <a:lstStyle>
            <a:lvl1pPr>
              <a:defRPr/>
            </a:lvl1pPr>
          </a:lstStyle>
          <a:p>
            <a:pPr>
              <a:defRPr/>
            </a:pPr>
            <a:fld id="{65E2F3FD-75FD-4DED-81CC-37F26E09BF0C}"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tr-TR" smtClean="0"/>
              <a:t>Asıl başlık stili için tıklatın</a:t>
            </a:r>
            <a:endParaRPr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tr-TR" noProof="0" smtClean="0"/>
              <a:t>Resim eklemek için simgeyi tıklatın</a:t>
            </a:r>
            <a:endParaRPr lang="en-US" noProof="0"/>
          </a:p>
        </p:txBody>
      </p:sp>
      <p:sp>
        <p:nvSpPr>
          <p:cNvPr id="4" name="3 Metin Yer Tutucusu"/>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5" name="23 Veri Yer Tutucusu"/>
          <p:cNvSpPr>
            <a:spLocks noGrp="1"/>
          </p:cNvSpPr>
          <p:nvPr>
            <p:ph type="dt" sz="half" idx="10"/>
          </p:nvPr>
        </p:nvSpPr>
        <p:spPr/>
        <p:txBody>
          <a:bodyPr/>
          <a:lstStyle>
            <a:lvl1pPr>
              <a:defRPr/>
            </a:lvl1pPr>
          </a:lstStyle>
          <a:p>
            <a:pPr>
              <a:defRPr/>
            </a:pPr>
            <a:endParaRPr lang="tr-TR"/>
          </a:p>
        </p:txBody>
      </p:sp>
      <p:sp>
        <p:nvSpPr>
          <p:cNvPr id="6" name="9 Altbilgi Yer Tutucusu"/>
          <p:cNvSpPr>
            <a:spLocks noGrp="1"/>
          </p:cNvSpPr>
          <p:nvPr>
            <p:ph type="ftr" sz="quarter" idx="11"/>
          </p:nvPr>
        </p:nvSpPr>
        <p:spPr/>
        <p:txBody>
          <a:bodyPr/>
          <a:lstStyle>
            <a:lvl1pPr>
              <a:defRPr/>
            </a:lvl1pPr>
          </a:lstStyle>
          <a:p>
            <a:pPr>
              <a:defRPr/>
            </a:pPr>
            <a:endParaRPr lang="tr-TR"/>
          </a:p>
        </p:txBody>
      </p:sp>
      <p:sp>
        <p:nvSpPr>
          <p:cNvPr id="7" name="21 Slayt Numarası Yer Tutucusu"/>
          <p:cNvSpPr>
            <a:spLocks noGrp="1"/>
          </p:cNvSpPr>
          <p:nvPr>
            <p:ph type="sldNum" sz="quarter" idx="12"/>
          </p:nvPr>
        </p:nvSpPr>
        <p:spPr/>
        <p:txBody>
          <a:bodyPr/>
          <a:lstStyle>
            <a:lvl1pPr>
              <a:defRPr/>
            </a:lvl1pPr>
          </a:lstStyle>
          <a:p>
            <a:pPr>
              <a:defRPr/>
            </a:pPr>
            <a:fld id="{4ED119D1-76F4-4139-8385-B1A1716874F9}"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9938" name="8 Metin Yer Tutucusu"/>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24" name="23 Veri Yer Tutucusu"/>
          <p:cNvSpPr>
            <a:spLocks noGrp="1"/>
          </p:cNvSpPr>
          <p:nvPr>
            <p:ph type="dt" sz="half" idx="2"/>
          </p:nvPr>
        </p:nvSpPr>
        <p:spPr>
          <a:xfrm>
            <a:off x="5791200" y="6203950"/>
            <a:ext cx="2590800" cy="384175"/>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tr-TR"/>
          </a:p>
        </p:txBody>
      </p:sp>
      <p:sp>
        <p:nvSpPr>
          <p:cNvPr id="10" name="9 Altbilgi Yer Tutucusu"/>
          <p:cNvSpPr>
            <a:spLocks noGrp="1"/>
          </p:cNvSpPr>
          <p:nvPr>
            <p:ph type="ftr" sz="quarter" idx="3"/>
          </p:nvPr>
        </p:nvSpPr>
        <p:spPr>
          <a:xfrm>
            <a:off x="2133600" y="6203950"/>
            <a:ext cx="3581400" cy="384175"/>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tr-TR"/>
          </a:p>
        </p:txBody>
      </p:sp>
      <p:sp>
        <p:nvSpPr>
          <p:cNvPr id="22" name="21 Slayt Numarası Yer Tutucusu"/>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a:defRPr/>
            </a:pPr>
            <a:fld id="{2617EE6E-EC4F-4B0F-836A-71F8FF35714B}" type="slidenum">
              <a:rPr lang="tr-TR"/>
              <a:pPr>
                <a:defRPr/>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tr-TR" smtClean="0"/>
              <a:t>Asıl başlık stili için tıklatın</a:t>
            </a:r>
            <a:endParaRPr lang="en-US"/>
          </a:p>
        </p:txBody>
      </p:sp>
    </p:spTree>
  </p:cSld>
  <p:clrMap bg1="dk1" tx1="lt1" bg2="dk2" tx2="lt2" accent1="accent1" accent2="accent2" accent3="accent3" accent4="accent4" accent5="accent5" accent6="accent6" hlink="hlink" folHlink="folHlink"/>
  <p:sldLayoutIdLst>
    <p:sldLayoutId id="2147483725" r:id="rId1"/>
    <p:sldLayoutId id="2147483715" r:id="rId2"/>
    <p:sldLayoutId id="2147483726" r:id="rId3"/>
    <p:sldLayoutId id="2147483716" r:id="rId4"/>
    <p:sldLayoutId id="2147483727"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Lst>
  <p:txStyles>
    <p:titleStyle>
      <a:lvl1pPr algn="l" rtl="0"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eaLnBrk="0" fontAlgn="base" hangingPunct="0">
        <a:spcBef>
          <a:spcPct val="0"/>
        </a:spcBef>
        <a:spcAft>
          <a:spcPct val="0"/>
        </a:spcAft>
        <a:defRPr sz="4200">
          <a:solidFill>
            <a:srgbClr val="F9F9F9"/>
          </a:solidFill>
          <a:latin typeface="Constantia" pitchFamily="18" charset="0"/>
        </a:defRPr>
      </a:lvl2pPr>
      <a:lvl3pPr algn="l" rtl="0" eaLnBrk="0" fontAlgn="base" hangingPunct="0">
        <a:spcBef>
          <a:spcPct val="0"/>
        </a:spcBef>
        <a:spcAft>
          <a:spcPct val="0"/>
        </a:spcAft>
        <a:defRPr sz="4200">
          <a:solidFill>
            <a:srgbClr val="F9F9F9"/>
          </a:solidFill>
          <a:latin typeface="Constantia" pitchFamily="18" charset="0"/>
        </a:defRPr>
      </a:lvl3pPr>
      <a:lvl4pPr algn="l" rtl="0" eaLnBrk="0" fontAlgn="base" hangingPunct="0">
        <a:spcBef>
          <a:spcPct val="0"/>
        </a:spcBef>
        <a:spcAft>
          <a:spcPct val="0"/>
        </a:spcAft>
        <a:defRPr sz="4200">
          <a:solidFill>
            <a:srgbClr val="F9F9F9"/>
          </a:solidFill>
          <a:latin typeface="Constantia" pitchFamily="18" charset="0"/>
        </a:defRPr>
      </a:lvl4pPr>
      <a:lvl5pPr algn="l" rtl="0" eaLnBrk="0" fontAlgn="base" hangingPunct="0">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eaLnBrk="0" fontAlgn="base" hangingPunct="0">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eaLnBrk="0" fontAlgn="base" hangingPunct="0">
        <a:spcBef>
          <a:spcPts val="300"/>
        </a:spcBef>
        <a:spcAft>
          <a:spcPct val="0"/>
        </a:spcAft>
        <a:buClr>
          <a:srgbClr val="D6903D"/>
        </a:buClr>
        <a:buSzPct val="85000"/>
        <a:buFont typeface="Wingdings 2" pitchFamily="18" charset="2"/>
        <a:buChar char=""/>
        <a:defRPr sz="2400" kern="1200">
          <a:solidFill>
            <a:schemeClr val="tx2"/>
          </a:solidFill>
          <a:latin typeface="+mn-lt"/>
          <a:ea typeface="+mn-ea"/>
          <a:cs typeface="+mn-cs"/>
        </a:defRPr>
      </a:lvl2pPr>
      <a:lvl3pPr marL="1004888" indent="-228600" algn="l" rtl="0" eaLnBrk="0" fontAlgn="base" hangingPunct="0">
        <a:spcBef>
          <a:spcPts val="300"/>
        </a:spcBef>
        <a:spcAft>
          <a:spcPct val="0"/>
        </a:spcAft>
        <a:buClr>
          <a:srgbClr val="B37732"/>
        </a:buClr>
        <a:buSzPct val="85000"/>
        <a:buFont typeface="Wingdings 2" pitchFamily="18" charset="2"/>
        <a:buChar char=""/>
        <a:defRPr sz="2100" kern="1200">
          <a:solidFill>
            <a:schemeClr val="tx1"/>
          </a:solidFill>
          <a:latin typeface="+mn-lt"/>
          <a:ea typeface="+mn-ea"/>
          <a:cs typeface="+mn-cs"/>
        </a:defRPr>
      </a:lvl3pPr>
      <a:lvl4pPr marL="1279525" indent="-228600" algn="l" rtl="0" eaLnBrk="0" fontAlgn="base" hangingPunct="0">
        <a:spcBef>
          <a:spcPts val="300"/>
        </a:spcBef>
        <a:spcAft>
          <a:spcPct val="0"/>
        </a:spcAft>
        <a:buClr>
          <a:srgbClr val="D6903D"/>
        </a:buClr>
        <a:buSzPct val="85000"/>
        <a:buFont typeface="Wingdings 2" pitchFamily="18" charset="2"/>
        <a:buChar char=""/>
        <a:defRPr sz="1900" kern="1200">
          <a:solidFill>
            <a:schemeClr val="tx1"/>
          </a:solidFill>
          <a:latin typeface="+mn-lt"/>
          <a:ea typeface="+mn-ea"/>
          <a:cs typeface="+mn-cs"/>
        </a:defRPr>
      </a:lvl4pPr>
      <a:lvl5pPr marL="1554163" indent="-228600" algn="l" rtl="0" eaLnBrk="0" fontAlgn="base" hangingPunct="0">
        <a:spcBef>
          <a:spcPts val="338"/>
        </a:spcBef>
        <a:spcAft>
          <a:spcPct val="0"/>
        </a:spcAft>
        <a:buClr>
          <a:srgbClr val="D6903D"/>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video" Target="file:///C:\Users\G&#246;zde\Desktop\Ata.Demirer.Tek.Kisilik.Dev.kadro.2.DVDRip.MP4(01h30m26s-01h31m01s).mp4"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13.xml"/><Relationship Id="rId4" Type="http://schemas.openxmlformats.org/officeDocument/2006/relationships/chart" Target="../charts/chart7.xml"/></Relationships>
</file>

<file path=ppt/slides/_rels/slide1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chart" Target="../charts/chart21.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chart" Target="../charts/chart24.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chart" Target="../charts/chart27.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chart" Target="../charts/chart30.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chart" Target="../charts/chart33.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37.xml"/><Relationship Id="rId2" Type="http://schemas.openxmlformats.org/officeDocument/2006/relationships/chart" Target="../charts/chart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40.xml"/><Relationship Id="rId2" Type="http://schemas.openxmlformats.org/officeDocument/2006/relationships/chart" Target="../charts/chart39.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chart" Target="../charts/chart4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43.xml"/><Relationship Id="rId2" Type="http://schemas.openxmlformats.org/officeDocument/2006/relationships/chart" Target="../charts/chart42.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chart" Target="../charts/chart4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chart" Target="../charts/chart46.xml"/><Relationship Id="rId2" Type="http://schemas.openxmlformats.org/officeDocument/2006/relationships/chart" Target="../charts/chart45.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chart" Target="../charts/chart4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chart" Target="../charts/chart49.xml"/><Relationship Id="rId2" Type="http://schemas.openxmlformats.org/officeDocument/2006/relationships/chart" Target="../charts/chart48.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chart" Target="../charts/chart5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chart" Target="../charts/chart52.xml"/><Relationship Id="rId2" Type="http://schemas.openxmlformats.org/officeDocument/2006/relationships/chart" Target="../charts/chart51.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chart" Target="../charts/chart5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chart" Target="../charts/chart55.xml"/><Relationship Id="rId2" Type="http://schemas.openxmlformats.org/officeDocument/2006/relationships/chart" Target="../charts/chart54.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chart" Target="../charts/chart5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chart" Target="../charts/chart58.xml"/><Relationship Id="rId2" Type="http://schemas.openxmlformats.org/officeDocument/2006/relationships/chart" Target="../charts/chart57.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subTitle" idx="1"/>
          </p:nvPr>
        </p:nvSpPr>
        <p:spPr>
          <a:xfrm>
            <a:off x="304800" y="4495800"/>
            <a:ext cx="8382000" cy="1371600"/>
          </a:xfrm>
        </p:spPr>
        <p:txBody>
          <a:bodyPr/>
          <a:lstStyle/>
          <a:p>
            <a:pPr eaLnBrk="1" fontAlgn="auto" hangingPunct="1">
              <a:spcAft>
                <a:spcPts val="0"/>
              </a:spcAft>
              <a:buFont typeface="Wingdings 2"/>
              <a:buNone/>
              <a:defRPr/>
            </a:pPr>
            <a:r>
              <a:rPr lang="tr-TR" sz="3200" dirty="0" smtClean="0">
                <a:latin typeface="Arial" charset="0"/>
              </a:rPr>
              <a:t>TOPLUMSAL DUYARLILIK PROJESİ</a:t>
            </a:r>
          </a:p>
          <a:p>
            <a:pPr eaLnBrk="1" fontAlgn="auto" hangingPunct="1">
              <a:spcAft>
                <a:spcPts val="0"/>
              </a:spcAft>
              <a:buFont typeface="Wingdings 2"/>
              <a:buNone/>
              <a:defRPr/>
            </a:pPr>
            <a:r>
              <a:rPr lang="tr-TR" sz="3200" dirty="0" smtClean="0">
                <a:latin typeface="Arial" charset="0"/>
              </a:rPr>
              <a:t>2011-2012</a:t>
            </a:r>
            <a:endParaRPr lang="tr-TR" sz="3200" dirty="0">
              <a:latin typeface="Arial" charset="0"/>
            </a:endParaRPr>
          </a:p>
        </p:txBody>
      </p:sp>
      <p:sp>
        <p:nvSpPr>
          <p:cNvPr id="4098" name="Rectangle 2"/>
          <p:cNvSpPr>
            <a:spLocks noGrp="1" noChangeArrowheads="1"/>
          </p:cNvSpPr>
          <p:nvPr>
            <p:ph type="ctrTitle"/>
          </p:nvPr>
        </p:nvSpPr>
        <p:spPr>
          <a:xfrm>
            <a:off x="1066800" y="1676400"/>
            <a:ext cx="7772400" cy="1933575"/>
          </a:xfrm>
        </p:spPr>
        <p:txBody>
          <a:bodyPr>
            <a:normAutofit fontScale="90000"/>
          </a:bodyPr>
          <a:lstStyle/>
          <a:p>
            <a:pPr eaLnBrk="1" fontAlgn="auto" hangingPunct="1">
              <a:spcAft>
                <a:spcPts val="0"/>
              </a:spcAft>
              <a:defRPr/>
            </a:pPr>
            <a:r>
              <a:rPr lang="tr-TR" sz="6600">
                <a:solidFill>
                  <a:srgbClr val="FFC000"/>
                </a:solidFill>
              </a:rPr>
              <a:t>Kocaeli</a:t>
            </a:r>
            <a:r>
              <a:rPr lang="tr-TR">
                <a:solidFill>
                  <a:srgbClr val="FFC000"/>
                </a:solidFill>
              </a:rPr>
              <a:t> </a:t>
            </a:r>
            <a:r>
              <a:rPr lang="tr-TR" sz="6600">
                <a:solidFill>
                  <a:srgbClr val="FFC000"/>
                </a:solidFill>
              </a:rPr>
              <a:t>Üniversitesi</a:t>
            </a:r>
            <a:r>
              <a:rPr lang="tr-TR">
                <a:solidFill>
                  <a:srgbClr val="FFC000"/>
                </a:solidFill>
              </a:rPr>
              <a:t>              </a:t>
            </a:r>
            <a:r>
              <a:rPr lang="tr-TR" sz="6000" smtClean="0">
                <a:solidFill>
                  <a:srgbClr val="FFC000"/>
                </a:solidFill>
              </a:rPr>
              <a:t>Tıp </a:t>
            </a:r>
            <a:r>
              <a:rPr lang="tr-TR" sz="6000">
                <a:solidFill>
                  <a:srgbClr val="FFC000"/>
                </a:solidFill>
              </a:rPr>
              <a:t>Fakültesi</a:t>
            </a:r>
            <a:endParaRPr lang="tr-TR" sz="4400">
              <a:solidFill>
                <a:srgbClr val="FFC000"/>
              </a:solidFill>
            </a:endParaRPr>
          </a:p>
        </p:txBody>
      </p:sp>
      <p:pic>
        <p:nvPicPr>
          <p:cNvPr id="44036" name="Picture 5" descr="j0186002"/>
          <p:cNvPicPr>
            <a:picLocks noChangeAspect="1" noChangeArrowheads="1"/>
          </p:cNvPicPr>
          <p:nvPr/>
        </p:nvPicPr>
        <p:blipFill>
          <a:blip r:embed="rId3" cstate="print"/>
          <a:srcRect/>
          <a:stretch>
            <a:fillRect/>
          </a:stretch>
        </p:blipFill>
        <p:spPr bwMode="auto">
          <a:xfrm>
            <a:off x="2362200" y="0"/>
            <a:ext cx="1776413" cy="1825625"/>
          </a:xfrm>
          <a:prstGeom prst="rect">
            <a:avLst/>
          </a:prstGeom>
          <a:noFill/>
          <a:ln w="9525">
            <a:noFill/>
            <a:miter lim="800000"/>
            <a:headEnd/>
            <a:tailEnd/>
          </a:ln>
        </p:spPr>
      </p:pic>
      <p:pic>
        <p:nvPicPr>
          <p:cNvPr id="44037" name="Picture 2" descr="http://1.bp.blogspot.com/_6FPHW0yD4qg/SbwcCJa-QKI/AAAAAAAAAEE/C3Cm_EukzpU/s200/2.jpg"/>
          <p:cNvPicPr>
            <a:picLocks noChangeAspect="1" noChangeArrowheads="1"/>
          </p:cNvPicPr>
          <p:nvPr/>
        </p:nvPicPr>
        <p:blipFill>
          <a:blip r:embed="rId4" cstate="print"/>
          <a:srcRect/>
          <a:stretch>
            <a:fillRect/>
          </a:stretch>
        </p:blipFill>
        <p:spPr bwMode="auto">
          <a:xfrm>
            <a:off x="4953000" y="228600"/>
            <a:ext cx="1676400" cy="1676400"/>
          </a:xfrm>
          <a:prstGeom prst="ellipse">
            <a:avLst/>
          </a:prstGeom>
          <a:ln>
            <a:noFill/>
          </a:ln>
          <a:effectLst>
            <a:softEdge rad="112500"/>
          </a:effec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İçerik Yer Tutucusu"/>
          <p:cNvSpPr>
            <a:spLocks noGrp="1"/>
          </p:cNvSpPr>
          <p:nvPr>
            <p:ph idx="1"/>
          </p:nvPr>
        </p:nvSpPr>
        <p:spPr>
          <a:xfrm>
            <a:off x="457200" y="838200"/>
            <a:ext cx="8229600" cy="4572000"/>
          </a:xfrm>
        </p:spPr>
        <p:txBody>
          <a:bodyPr/>
          <a:lstStyle/>
          <a:p>
            <a:pPr eaLnBrk="1" hangingPunct="1"/>
            <a:r>
              <a:rPr lang="tr-TR" smtClean="0"/>
              <a:t>Akılcı ilaç kullanımının uygulanamamasının altında yatan sebeplerin temelinde iki başlık bulunmaktadır:</a:t>
            </a:r>
          </a:p>
          <a:p>
            <a:pPr eaLnBrk="1" hangingPunct="1"/>
            <a:r>
              <a:rPr lang="tr-TR" smtClean="0"/>
              <a:t>1)iyi eğitim almamış ve kendini yeterince geliştirmemiş hekimlerimizin yazdığı uygunsuz reçeler</a:t>
            </a:r>
          </a:p>
          <a:p>
            <a:pPr eaLnBrk="1" hangingPunct="1"/>
            <a:r>
              <a:rPr lang="tr-TR" smtClean="0"/>
              <a:t>2)hekiminin verdiği reçeteye uymayan ya da  hekime başvurmadan ilaç kullanan bilinçsiz yetişmiş halkımız </a:t>
            </a:r>
          </a:p>
        </p:txBody>
      </p:sp>
      <p:sp>
        <p:nvSpPr>
          <p:cNvPr id="3" name="2 Başlık"/>
          <p:cNvSpPr>
            <a:spLocks noGrp="1"/>
          </p:cNvSpPr>
          <p:nvPr>
            <p:ph type="title"/>
          </p:nvPr>
        </p:nvSpPr>
        <p:spPr>
          <a:xfrm>
            <a:off x="457200" y="-228600"/>
            <a:ext cx="8229600" cy="1219200"/>
          </a:xfrm>
        </p:spPr>
        <p:txBody>
          <a:bodyPr/>
          <a:lstStyle/>
          <a:p>
            <a:pPr eaLnBrk="1" fontAlgn="auto" hangingPunct="1">
              <a:spcAft>
                <a:spcPts val="0"/>
              </a:spcAft>
              <a:defRPr/>
            </a:pPr>
            <a:r>
              <a:rPr lang="tr-TR" smtClean="0">
                <a:solidFill>
                  <a:srgbClr val="FFC000"/>
                </a:solidFill>
              </a:rPr>
              <a:t>GİRİŞ:</a:t>
            </a:r>
            <a:endParaRPr lang="tr-TR">
              <a:solidFill>
                <a:srgbClr val="FFC000"/>
              </a:solidFill>
            </a:endParaRPr>
          </a:p>
        </p:txBody>
      </p:sp>
      <p:pic>
        <p:nvPicPr>
          <p:cNvPr id="53252" name="Picture 4" descr="C:\Users\Gözde\Desktop\TODUP\702721300961875_1261935509.gif"/>
          <p:cNvPicPr>
            <a:picLocks noChangeAspect="1" noChangeArrowheads="1"/>
          </p:cNvPicPr>
          <p:nvPr/>
        </p:nvPicPr>
        <p:blipFill>
          <a:blip r:embed="rId2" cstate="print"/>
          <a:srcRect/>
          <a:stretch>
            <a:fillRect/>
          </a:stretch>
        </p:blipFill>
        <p:spPr bwMode="auto">
          <a:xfrm>
            <a:off x="2514600" y="3429000"/>
            <a:ext cx="4284663" cy="32004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ta.Demirer.Tek.Kisilik.Dev.kadro.2.DVDRip.MP4(01h30m26s-01h31m01s).mp4">
            <a:hlinkClick r:id="" action="ppaction://media"/>
          </p:cNvPr>
          <p:cNvPicPr>
            <a:picLocks noGrp="1" noRot="1" noChangeAspect="1"/>
          </p:cNvPicPr>
          <p:nvPr>
            <p:ph idx="1"/>
            <a:videoFile r:link="rId1"/>
          </p:nvPr>
        </p:nvPicPr>
        <p:blipFill>
          <a:blip r:embed="rId3" cstate="print"/>
          <a:stretch>
            <a:fillRect/>
          </a:stretch>
        </p:blipFill>
        <p:spPr>
          <a:xfrm>
            <a:off x="1371600" y="1028700"/>
            <a:ext cx="6400800" cy="48006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İçerik Yer Tutucusu"/>
          <p:cNvSpPr>
            <a:spLocks noGrp="1"/>
          </p:cNvSpPr>
          <p:nvPr>
            <p:ph idx="1"/>
          </p:nvPr>
        </p:nvSpPr>
        <p:spPr>
          <a:xfrm>
            <a:off x="457200" y="1524000"/>
            <a:ext cx="5486400" cy="4572000"/>
          </a:xfrm>
        </p:spPr>
        <p:txBody>
          <a:bodyPr/>
          <a:lstStyle/>
          <a:p>
            <a:pPr eaLnBrk="1" hangingPunct="1"/>
            <a:r>
              <a:rPr lang="tr-TR" smtClean="0"/>
              <a:t>Bu iki an başlık altında bizim asıl üzerinde durmak istediğimiz madde halkın biliçlendirilmesidir.</a:t>
            </a:r>
          </a:p>
          <a:p>
            <a:pPr eaLnBrk="1" hangingPunct="1"/>
            <a:r>
              <a:rPr lang="tr-TR" smtClean="0"/>
              <a:t>Şimdi Kocaeli Üniversitesi Tıp Fakültesine gelmiş olan hastalarımız üzerinde uyguladığımız anket sonuçlarını hep birlikte değerlendirerek üzerinde durduğumuz konunun ciddiyetini sizlerle paylaşmak istedik. </a:t>
            </a:r>
          </a:p>
        </p:txBody>
      </p:sp>
      <p:sp>
        <p:nvSpPr>
          <p:cNvPr id="3" name="2 Başlık"/>
          <p:cNvSpPr>
            <a:spLocks noGrp="1"/>
          </p:cNvSpPr>
          <p:nvPr>
            <p:ph type="title"/>
          </p:nvPr>
        </p:nvSpPr>
        <p:spPr>
          <a:xfrm>
            <a:off x="457200" y="0"/>
            <a:ext cx="8229600" cy="1219200"/>
          </a:xfrm>
        </p:spPr>
        <p:txBody>
          <a:bodyPr/>
          <a:lstStyle/>
          <a:p>
            <a:pPr eaLnBrk="1" hangingPunct="1">
              <a:defRPr/>
            </a:pPr>
            <a:r>
              <a:rPr lang="tr-TR" smtClean="0">
                <a:solidFill>
                  <a:srgbClr val="FFC000"/>
                </a:solidFill>
              </a:rPr>
              <a:t>GİRİŞ:</a:t>
            </a:r>
            <a:endParaRPr lang="tr-TR">
              <a:solidFill>
                <a:srgbClr val="FFC000"/>
              </a:solidFill>
            </a:endParaRPr>
          </a:p>
        </p:txBody>
      </p:sp>
      <p:pic>
        <p:nvPicPr>
          <p:cNvPr id="54276" name="Picture 3" descr="C:\Users\Gözde\Desktop\TODUP\images (10).jpg"/>
          <p:cNvPicPr>
            <a:picLocks noChangeAspect="1" noChangeArrowheads="1"/>
          </p:cNvPicPr>
          <p:nvPr/>
        </p:nvPicPr>
        <p:blipFill>
          <a:blip r:embed="rId2" cstate="print"/>
          <a:srcRect/>
          <a:stretch>
            <a:fillRect/>
          </a:stretch>
        </p:blipFill>
        <p:spPr bwMode="auto">
          <a:xfrm>
            <a:off x="5791200" y="1752600"/>
            <a:ext cx="2433638" cy="3657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ctrTitle"/>
          </p:nvPr>
        </p:nvSpPr>
        <p:spPr>
          <a:xfrm>
            <a:off x="457200" y="0"/>
            <a:ext cx="8458200" cy="1470025"/>
          </a:xfrm>
        </p:spPr>
        <p:txBody>
          <a:bodyPr/>
          <a:lstStyle/>
          <a:p>
            <a:pPr eaLnBrk="1" fontAlgn="auto" hangingPunct="1">
              <a:spcAft>
                <a:spcPts val="0"/>
              </a:spcAft>
              <a:defRPr/>
            </a:pPr>
            <a:r>
              <a:rPr lang="tr-TR" sz="4000" smtClean="0">
                <a:latin typeface="Comic Sans MS" pitchFamily="66" charset="0"/>
              </a:rPr>
              <a:t>1.Ağrınız olduğunda ne yaparsınız ?</a:t>
            </a:r>
          </a:p>
        </p:txBody>
      </p:sp>
      <p:graphicFrame>
        <p:nvGraphicFramePr>
          <p:cNvPr id="5" name="Object 6"/>
          <p:cNvGraphicFramePr>
            <a:graphicFrameLocks noChangeAspect="1"/>
          </p:cNvGraphicFramePr>
          <p:nvPr/>
        </p:nvGraphicFramePr>
        <p:xfrm>
          <a:off x="-101600" y="1117600"/>
          <a:ext cx="8890000" cy="5897563"/>
        </p:xfrm>
        <a:graphic>
          <a:graphicData uri="http://schemas.openxmlformats.org/drawingml/2006/chart">
            <c:chart xmlns:c="http://schemas.openxmlformats.org/drawingml/2006/chart" xmlns:r="http://schemas.openxmlformats.org/officeDocument/2006/relationships" r:id="rId2"/>
          </a:graphicData>
        </a:graphic>
      </p:graphicFrame>
      <p:sp>
        <p:nvSpPr>
          <p:cNvPr id="1028" name="Text Box 7"/>
          <p:cNvSpPr txBox="1">
            <a:spLocks noChangeArrowheads="1"/>
          </p:cNvSpPr>
          <p:nvPr/>
        </p:nvSpPr>
        <p:spPr bwMode="auto">
          <a:xfrm>
            <a:off x="3276600" y="1524000"/>
            <a:ext cx="4191000" cy="641350"/>
          </a:xfrm>
          <a:prstGeom prst="rect">
            <a:avLst/>
          </a:prstGeom>
          <a:noFill/>
          <a:ln w="9525">
            <a:noFill/>
            <a:miter lim="800000"/>
            <a:headEnd/>
            <a:tailEnd/>
          </a:ln>
        </p:spPr>
        <p:txBody>
          <a:bodyPr>
            <a:spAutoFit/>
          </a:bodyPr>
          <a:lstStyle/>
          <a:p>
            <a:pPr>
              <a:spcBef>
                <a:spcPct val="50000"/>
              </a:spcBef>
            </a:pPr>
            <a:r>
              <a:rPr lang="tr-TR" sz="3600" b="1"/>
              <a:t>GENEL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10"/>
          <p:cNvSpPr txBox="1">
            <a:spLocks noChangeArrowheads="1"/>
          </p:cNvSpPr>
          <p:nvPr/>
        </p:nvSpPr>
        <p:spPr bwMode="auto">
          <a:xfrm>
            <a:off x="5318125" y="1789113"/>
            <a:ext cx="184150" cy="366712"/>
          </a:xfrm>
          <a:prstGeom prst="rect">
            <a:avLst/>
          </a:prstGeom>
          <a:noFill/>
          <a:ln w="9525">
            <a:noFill/>
            <a:miter lim="800000"/>
            <a:headEnd/>
            <a:tailEnd/>
          </a:ln>
        </p:spPr>
        <p:txBody>
          <a:bodyPr wrap="none">
            <a:spAutoFit/>
          </a:bodyPr>
          <a:lstStyle/>
          <a:p>
            <a:endParaRPr lang="tr-TR"/>
          </a:p>
        </p:txBody>
      </p:sp>
      <p:graphicFrame>
        <p:nvGraphicFramePr>
          <p:cNvPr id="5" name="Object 24"/>
          <p:cNvGraphicFramePr>
            <a:graphicFrameLocks noGrp="1" noChangeAspect="1"/>
          </p:cNvGraphicFramePr>
          <p:nvPr>
            <p:ph sz="half" idx="1"/>
          </p:nvPr>
        </p:nvGraphicFramePr>
        <p:xfrm>
          <a:off x="0" y="304800"/>
          <a:ext cx="5003800" cy="5943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Object 20"/>
          <p:cNvGraphicFramePr>
            <a:graphicFrameLocks noGrp="1" noChangeAspect="1"/>
          </p:cNvGraphicFramePr>
          <p:nvPr>
            <p:ph sz="half" idx="2"/>
          </p:nvPr>
        </p:nvGraphicFramePr>
        <p:xfrm>
          <a:off x="4267200" y="304800"/>
          <a:ext cx="5080000" cy="5638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normAutofit fontScale="90000"/>
          </a:bodyPr>
          <a:lstStyle/>
          <a:p>
            <a:pPr eaLnBrk="1" fontAlgn="auto" hangingPunct="1">
              <a:spcAft>
                <a:spcPts val="0"/>
              </a:spcAft>
              <a:defRPr/>
            </a:pPr>
            <a:r>
              <a:rPr lang="tr-TR" sz="4000" smtClean="0">
                <a:latin typeface="Comic Sans MS" pitchFamily="66" charset="0"/>
              </a:rPr>
              <a:t>2.Hekime başvurmadan aldığınız ilaç türleri nelerdir ?</a:t>
            </a:r>
          </a:p>
        </p:txBody>
      </p:sp>
      <p:graphicFrame>
        <p:nvGraphicFramePr>
          <p:cNvPr id="4" name="Object 4"/>
          <p:cNvGraphicFramePr>
            <a:graphicFrameLocks noGrp="1" noChangeAspect="1"/>
          </p:cNvGraphicFramePr>
          <p:nvPr>
            <p:ph type="chart" idx="1"/>
          </p:nvPr>
        </p:nvGraphicFramePr>
        <p:xfrm>
          <a:off x="812800" y="1346200"/>
          <a:ext cx="6985000" cy="46259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Grp="1" noChangeAspect="1"/>
          </p:cNvGraphicFramePr>
          <p:nvPr>
            <p:ph sz="half" idx="1"/>
          </p:nvPr>
        </p:nvGraphicFramePr>
        <p:xfrm>
          <a:off x="0" y="914400"/>
          <a:ext cx="5511800" cy="5715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Object 6"/>
          <p:cNvGraphicFramePr>
            <a:graphicFrameLocks noGrp="1" noChangeAspect="1"/>
          </p:cNvGraphicFramePr>
          <p:nvPr>
            <p:ph sz="quarter" idx="2"/>
          </p:nvPr>
        </p:nvGraphicFramePr>
        <p:xfrm>
          <a:off x="5080000" y="1651000"/>
          <a:ext cx="3175000" cy="20843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Object 9"/>
          <p:cNvGraphicFramePr>
            <a:graphicFrameLocks noGrp="1" noChangeAspect="1"/>
          </p:cNvGraphicFramePr>
          <p:nvPr>
            <p:ph sz="quarter" idx="3"/>
          </p:nvPr>
        </p:nvGraphicFramePr>
        <p:xfrm>
          <a:off x="4546600" y="838200"/>
          <a:ext cx="4597400" cy="5410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normAutofit fontScale="90000"/>
          </a:bodyPr>
          <a:lstStyle/>
          <a:p>
            <a:pPr eaLnBrk="1" fontAlgn="auto" hangingPunct="1">
              <a:spcAft>
                <a:spcPts val="0"/>
              </a:spcAft>
              <a:defRPr/>
            </a:pPr>
            <a:r>
              <a:rPr lang="tr-TR" sz="4000" smtClean="0"/>
              <a:t>3.Aldığınız ilaçların prospektüsünü okur musunuz ?</a:t>
            </a:r>
          </a:p>
        </p:txBody>
      </p:sp>
      <p:graphicFrame>
        <p:nvGraphicFramePr>
          <p:cNvPr id="4" name="Object 7"/>
          <p:cNvGraphicFramePr>
            <a:graphicFrameLocks noGrp="1" noChangeAspect="1"/>
          </p:cNvGraphicFramePr>
          <p:nvPr>
            <p:ph type="chart" idx="1"/>
          </p:nvPr>
        </p:nvGraphicFramePr>
        <p:xfrm>
          <a:off x="1574800" y="1881188"/>
          <a:ext cx="5994400" cy="39655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4"/>
          <p:cNvGraphicFramePr>
            <a:graphicFrameLocks noGrp="1" noChangeAspect="1"/>
          </p:cNvGraphicFramePr>
          <p:nvPr>
            <p:ph sz="half" idx="1"/>
          </p:nvPr>
        </p:nvGraphicFramePr>
        <p:xfrm>
          <a:off x="-101600" y="1955800"/>
          <a:ext cx="4927600" cy="32527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Object 6"/>
          <p:cNvGraphicFramePr>
            <a:graphicFrameLocks noGrp="1" noChangeAspect="1"/>
          </p:cNvGraphicFramePr>
          <p:nvPr>
            <p:ph sz="half" idx="2"/>
          </p:nvPr>
        </p:nvGraphicFramePr>
        <p:xfrm>
          <a:off x="4165600" y="1955800"/>
          <a:ext cx="4927600" cy="32527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normAutofit fontScale="90000"/>
          </a:bodyPr>
          <a:lstStyle/>
          <a:p>
            <a:pPr eaLnBrk="1" fontAlgn="auto" hangingPunct="1">
              <a:spcAft>
                <a:spcPts val="0"/>
              </a:spcAft>
              <a:defRPr/>
            </a:pPr>
            <a:r>
              <a:rPr lang="tr-TR" sz="3600" smtClean="0"/>
              <a:t>4.Yakınlarınızın Size Tavsiye Ettiği Bir İlacı hekime başvurmadan kullanır mısınız ?</a:t>
            </a:r>
          </a:p>
        </p:txBody>
      </p:sp>
      <p:graphicFrame>
        <p:nvGraphicFramePr>
          <p:cNvPr id="4" name="Object 4"/>
          <p:cNvGraphicFramePr>
            <a:graphicFrameLocks noGrp="1" noChangeAspect="1"/>
          </p:cNvGraphicFramePr>
          <p:nvPr>
            <p:ph type="chart" idx="1"/>
          </p:nvPr>
        </p:nvGraphicFramePr>
        <p:xfrm>
          <a:off x="1498600" y="1879600"/>
          <a:ext cx="5994400" cy="39655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533400" y="457200"/>
            <a:ext cx="8229600" cy="1219200"/>
          </a:xfrm>
        </p:spPr>
        <p:txBody>
          <a:bodyPr>
            <a:normAutofit fontScale="90000"/>
          </a:bodyPr>
          <a:lstStyle/>
          <a:p>
            <a:pPr eaLnBrk="1" fontAlgn="auto" hangingPunct="1">
              <a:spcAft>
                <a:spcPts val="0"/>
              </a:spcAft>
              <a:defRPr/>
            </a:pPr>
            <a:r>
              <a:rPr lang="tr-TR" smtClean="0"/>
              <a:t/>
            </a:r>
            <a:br>
              <a:rPr lang="tr-TR" smtClean="0"/>
            </a:br>
            <a:r>
              <a:rPr lang="tr-TR" smtClean="0"/>
              <a:t/>
            </a:r>
            <a:br>
              <a:rPr lang="tr-TR" smtClean="0"/>
            </a:br>
            <a:r>
              <a:rPr lang="tr-TR" smtClean="0"/>
              <a:t/>
            </a:r>
            <a:br>
              <a:rPr lang="tr-TR" smtClean="0"/>
            </a:br>
            <a:r>
              <a:rPr lang="tr-TR" smtClean="0"/>
              <a:t/>
            </a:r>
            <a:br>
              <a:rPr lang="tr-TR" smtClean="0"/>
            </a:br>
            <a:r>
              <a:rPr lang="tr-TR" smtClean="0"/>
              <a:t/>
            </a:r>
            <a:br>
              <a:rPr lang="tr-TR" smtClean="0"/>
            </a:br>
            <a:r>
              <a:rPr lang="tr-TR" smtClean="0"/>
              <a:t/>
            </a:r>
            <a:br>
              <a:rPr lang="tr-TR" smtClean="0"/>
            </a:br>
            <a:r>
              <a:rPr lang="tr-TR" smtClean="0"/>
              <a:t/>
            </a:r>
            <a:br>
              <a:rPr lang="tr-TR" smtClean="0"/>
            </a:br>
            <a:r>
              <a:rPr lang="tr-TR" smtClean="0"/>
              <a:t/>
            </a:r>
            <a:br>
              <a:rPr lang="tr-TR" smtClean="0"/>
            </a:br>
            <a:r>
              <a:rPr lang="tr-TR" smtClean="0"/>
              <a:t>                                                                   GRUP C1 : </a:t>
            </a:r>
            <a:br>
              <a:rPr lang="tr-TR" smtClean="0"/>
            </a:br>
            <a:r>
              <a:rPr lang="tr-TR" smtClean="0"/>
              <a:t>  </a:t>
            </a:r>
            <a:endParaRPr lang="tr-TR"/>
          </a:p>
        </p:txBody>
      </p:sp>
      <p:sp>
        <p:nvSpPr>
          <p:cNvPr id="5" name="4 Dikdörtgen"/>
          <p:cNvSpPr/>
          <p:nvPr/>
        </p:nvSpPr>
        <p:spPr>
          <a:xfrm>
            <a:off x="1600200" y="990600"/>
            <a:ext cx="5571077" cy="1200329"/>
          </a:xfrm>
          <a:prstGeom prst="rect">
            <a:avLst/>
          </a:prstGeom>
          <a:solidFill>
            <a:schemeClr val="bg1">
              <a:lumMod val="75000"/>
              <a:lumOff val="25000"/>
            </a:schemeClr>
          </a:solid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tr-TR" sz="7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FARMAKON</a:t>
            </a:r>
          </a:p>
        </p:txBody>
      </p:sp>
      <p:pic>
        <p:nvPicPr>
          <p:cNvPr id="45060" name="Picture 2" descr="C:\Users\Gözde\Desktop\TODUP\ilac.jpg"/>
          <p:cNvPicPr>
            <a:picLocks noChangeAspect="1" noChangeArrowheads="1"/>
          </p:cNvPicPr>
          <p:nvPr/>
        </p:nvPicPr>
        <p:blipFill>
          <a:blip r:embed="rId2" cstate="print"/>
          <a:srcRect/>
          <a:stretch>
            <a:fillRect/>
          </a:stretch>
        </p:blipFill>
        <p:spPr bwMode="auto">
          <a:xfrm>
            <a:off x="3124200" y="3429000"/>
            <a:ext cx="3009900" cy="3009900"/>
          </a:xfrm>
          <a:prstGeom prst="rect">
            <a:avLst/>
          </a:prstGeom>
          <a:noFill/>
          <a:ln w="9525">
            <a:noFill/>
            <a:miter lim="800000"/>
            <a:headEnd/>
            <a:tailEnd/>
          </a:ln>
        </p:spPr>
      </p:pic>
      <p:sp>
        <p:nvSpPr>
          <p:cNvPr id="7" name="6 Dikdörtgen"/>
          <p:cNvSpPr/>
          <p:nvPr/>
        </p:nvSpPr>
        <p:spPr>
          <a:xfrm>
            <a:off x="381000" y="2362200"/>
            <a:ext cx="8436926" cy="923330"/>
          </a:xfrm>
          <a:prstGeom prst="rect">
            <a:avLst/>
          </a:prstGeom>
          <a:solidFill>
            <a:schemeClr val="bg1">
              <a:lumMod val="75000"/>
              <a:lumOff val="25000"/>
            </a:schemeClr>
          </a:solid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tr-TR"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AKILCI İLAÇ KULLANIMI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4"/>
          <p:cNvGraphicFramePr>
            <a:graphicFrameLocks noGrp="1" noChangeAspect="1"/>
          </p:cNvGraphicFramePr>
          <p:nvPr>
            <p:ph sz="half" idx="1"/>
          </p:nvPr>
        </p:nvGraphicFramePr>
        <p:xfrm>
          <a:off x="279400" y="2032000"/>
          <a:ext cx="4622800" cy="30495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Object 6"/>
          <p:cNvGraphicFramePr>
            <a:graphicFrameLocks noGrp="1" noChangeAspect="1"/>
          </p:cNvGraphicFramePr>
          <p:nvPr>
            <p:ph sz="half" idx="2"/>
          </p:nvPr>
        </p:nvGraphicFramePr>
        <p:xfrm>
          <a:off x="4394200" y="2032000"/>
          <a:ext cx="4699000" cy="31003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normAutofit fontScale="90000"/>
          </a:bodyPr>
          <a:lstStyle/>
          <a:p>
            <a:pPr eaLnBrk="1" fontAlgn="auto" hangingPunct="1">
              <a:spcAft>
                <a:spcPts val="0"/>
              </a:spcAft>
              <a:defRPr/>
            </a:pPr>
            <a:r>
              <a:rPr lang="tr-TR" sz="4000" smtClean="0"/>
              <a:t>5.Antibiyotik kullanımını yarıda kestiğiniz oldu mu ?</a:t>
            </a:r>
          </a:p>
        </p:txBody>
      </p:sp>
      <p:graphicFrame>
        <p:nvGraphicFramePr>
          <p:cNvPr id="4" name="Object 4"/>
          <p:cNvGraphicFramePr>
            <a:graphicFrameLocks noGrp="1" noChangeAspect="1"/>
          </p:cNvGraphicFramePr>
          <p:nvPr>
            <p:ph type="chart" idx="1"/>
          </p:nvPr>
        </p:nvGraphicFramePr>
        <p:xfrm>
          <a:off x="1574800" y="1881188"/>
          <a:ext cx="5994400" cy="39655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4"/>
          <p:cNvGraphicFramePr>
            <a:graphicFrameLocks noGrp="1" noChangeAspect="1"/>
          </p:cNvGraphicFramePr>
          <p:nvPr>
            <p:ph sz="half" idx="1"/>
          </p:nvPr>
        </p:nvGraphicFramePr>
        <p:xfrm>
          <a:off x="-330200" y="2032000"/>
          <a:ext cx="4851400" cy="32019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Object 6"/>
          <p:cNvGraphicFramePr>
            <a:graphicFrameLocks noGrp="1" noChangeAspect="1"/>
          </p:cNvGraphicFramePr>
          <p:nvPr>
            <p:ph sz="half" idx="2"/>
          </p:nvPr>
        </p:nvGraphicFramePr>
        <p:xfrm>
          <a:off x="4064000" y="1981200"/>
          <a:ext cx="5080000" cy="33543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normAutofit fontScale="90000"/>
          </a:bodyPr>
          <a:lstStyle/>
          <a:p>
            <a:pPr eaLnBrk="1" fontAlgn="auto" hangingPunct="1">
              <a:spcAft>
                <a:spcPts val="0"/>
              </a:spcAft>
              <a:defRPr/>
            </a:pPr>
            <a:r>
              <a:rPr lang="tr-TR" sz="4000" smtClean="0"/>
              <a:t>6.Aldığınız ilacın hangi etkenleri sizi çok ilgilendirir ?</a:t>
            </a:r>
          </a:p>
        </p:txBody>
      </p:sp>
      <p:graphicFrame>
        <p:nvGraphicFramePr>
          <p:cNvPr id="4" name="Object 4"/>
          <p:cNvGraphicFramePr>
            <a:graphicFrameLocks noGrp="1" noChangeAspect="1"/>
          </p:cNvGraphicFramePr>
          <p:nvPr>
            <p:ph type="chart" idx="1"/>
          </p:nvPr>
        </p:nvGraphicFramePr>
        <p:xfrm>
          <a:off x="1574800" y="1881188"/>
          <a:ext cx="5994400" cy="39655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10"/>
          <p:cNvGraphicFramePr>
            <a:graphicFrameLocks noGrp="1" noChangeAspect="1"/>
          </p:cNvGraphicFramePr>
          <p:nvPr>
            <p:ph sz="half" idx="1"/>
          </p:nvPr>
        </p:nvGraphicFramePr>
        <p:xfrm>
          <a:off x="50800" y="2032000"/>
          <a:ext cx="5003800" cy="33035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Object 6"/>
          <p:cNvGraphicFramePr>
            <a:graphicFrameLocks noGrp="1" noChangeAspect="1"/>
          </p:cNvGraphicFramePr>
          <p:nvPr>
            <p:ph sz="half" idx="2"/>
          </p:nvPr>
        </p:nvGraphicFramePr>
        <p:xfrm>
          <a:off x="4394200" y="1955800"/>
          <a:ext cx="5156200" cy="34051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457200" y="304800"/>
            <a:ext cx="8229600" cy="1143000"/>
          </a:xfrm>
        </p:spPr>
        <p:txBody>
          <a:bodyPr/>
          <a:lstStyle/>
          <a:p>
            <a:pPr eaLnBrk="1" fontAlgn="auto" hangingPunct="1">
              <a:spcAft>
                <a:spcPts val="0"/>
              </a:spcAft>
              <a:defRPr/>
            </a:pPr>
            <a:r>
              <a:rPr lang="tr-TR" sz="3500" smtClean="0"/>
              <a:t>7.a İlacın şeklinin bir önemi var mı ? </a:t>
            </a:r>
          </a:p>
        </p:txBody>
      </p:sp>
      <p:graphicFrame>
        <p:nvGraphicFramePr>
          <p:cNvPr id="4" name="Object 4"/>
          <p:cNvGraphicFramePr>
            <a:graphicFrameLocks noGrp="1" noChangeAspect="1"/>
          </p:cNvGraphicFramePr>
          <p:nvPr>
            <p:ph type="chart" idx="1"/>
          </p:nvPr>
        </p:nvGraphicFramePr>
        <p:xfrm>
          <a:off x="1574800" y="1881188"/>
          <a:ext cx="5994400" cy="39655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7"/>
          <p:cNvSpPr>
            <a:spLocks noGrp="1" noChangeArrowheads="1"/>
          </p:cNvSpPr>
          <p:nvPr>
            <p:ph type="title"/>
          </p:nvPr>
        </p:nvSpPr>
        <p:spPr/>
        <p:txBody>
          <a:bodyPr/>
          <a:lstStyle/>
          <a:p>
            <a:pPr eaLnBrk="1" fontAlgn="auto" hangingPunct="1">
              <a:spcAft>
                <a:spcPts val="0"/>
              </a:spcAft>
              <a:defRPr/>
            </a:pPr>
            <a:endParaRPr lang="tr-TR" smtClean="0"/>
          </a:p>
        </p:txBody>
      </p:sp>
      <p:graphicFrame>
        <p:nvGraphicFramePr>
          <p:cNvPr id="5" name="Object 4"/>
          <p:cNvGraphicFramePr>
            <a:graphicFrameLocks noGrp="1" noChangeAspect="1"/>
          </p:cNvGraphicFramePr>
          <p:nvPr>
            <p:ph sz="half" idx="1"/>
          </p:nvPr>
        </p:nvGraphicFramePr>
        <p:xfrm>
          <a:off x="50800" y="2108200"/>
          <a:ext cx="4622800" cy="30495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Object 6"/>
          <p:cNvGraphicFramePr>
            <a:graphicFrameLocks noGrp="1" noChangeAspect="1"/>
          </p:cNvGraphicFramePr>
          <p:nvPr>
            <p:ph sz="half" idx="2"/>
          </p:nvPr>
        </p:nvGraphicFramePr>
        <p:xfrm>
          <a:off x="4394200" y="2184400"/>
          <a:ext cx="4470400" cy="29479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457200" y="304800"/>
            <a:ext cx="8229600" cy="1143000"/>
          </a:xfrm>
        </p:spPr>
        <p:txBody>
          <a:bodyPr>
            <a:normAutofit fontScale="90000"/>
          </a:bodyPr>
          <a:lstStyle/>
          <a:p>
            <a:pPr eaLnBrk="1" fontAlgn="auto" hangingPunct="1">
              <a:spcAft>
                <a:spcPts val="0"/>
              </a:spcAft>
              <a:defRPr/>
            </a:pPr>
            <a:r>
              <a:rPr lang="tr-TR" sz="4000" smtClean="0"/>
              <a:t>7.b Varsa en çok nesi/neleri sizi ilgilendirir ?</a:t>
            </a:r>
          </a:p>
        </p:txBody>
      </p:sp>
      <p:graphicFrame>
        <p:nvGraphicFramePr>
          <p:cNvPr id="4" name="Object 4"/>
          <p:cNvGraphicFramePr>
            <a:graphicFrameLocks noGrp="1" noChangeAspect="1"/>
          </p:cNvGraphicFramePr>
          <p:nvPr>
            <p:ph type="chart" idx="1"/>
          </p:nvPr>
        </p:nvGraphicFramePr>
        <p:xfrm>
          <a:off x="1574800" y="1881188"/>
          <a:ext cx="5994400" cy="39655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4"/>
          <p:cNvGraphicFramePr>
            <a:graphicFrameLocks noGrp="1" noChangeAspect="1"/>
          </p:cNvGraphicFramePr>
          <p:nvPr>
            <p:ph sz="half" idx="1"/>
          </p:nvPr>
        </p:nvGraphicFramePr>
        <p:xfrm>
          <a:off x="50800" y="2108200"/>
          <a:ext cx="4699000" cy="31003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Object 6"/>
          <p:cNvGraphicFramePr>
            <a:graphicFrameLocks noGrp="1" noChangeAspect="1"/>
          </p:cNvGraphicFramePr>
          <p:nvPr>
            <p:ph sz="half" idx="2"/>
          </p:nvPr>
        </p:nvGraphicFramePr>
        <p:xfrm>
          <a:off x="4241800" y="2108200"/>
          <a:ext cx="4622800" cy="30495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457200" y="685800"/>
            <a:ext cx="8229600" cy="1143000"/>
          </a:xfrm>
        </p:spPr>
        <p:txBody>
          <a:bodyPr>
            <a:normAutofit fontScale="90000"/>
          </a:bodyPr>
          <a:lstStyle/>
          <a:p>
            <a:pPr eaLnBrk="1" fontAlgn="auto" hangingPunct="1">
              <a:spcAft>
                <a:spcPts val="0"/>
              </a:spcAft>
              <a:defRPr/>
            </a:pPr>
            <a:r>
              <a:rPr lang="tr-TR" sz="4000" dirty="0" smtClean="0"/>
              <a:t>8.İlaç kullandığınız halde sorununuz/ağrınız geçmiyorsa ne yaparsınız ?</a:t>
            </a:r>
          </a:p>
        </p:txBody>
      </p:sp>
      <p:graphicFrame>
        <p:nvGraphicFramePr>
          <p:cNvPr id="4" name="Object 4"/>
          <p:cNvGraphicFramePr>
            <a:graphicFrameLocks noGrp="1" noChangeAspect="1"/>
          </p:cNvGraphicFramePr>
          <p:nvPr>
            <p:ph type="chart" idx="1"/>
          </p:nvPr>
        </p:nvGraphicFramePr>
        <p:xfrm>
          <a:off x="1117600" y="1955800"/>
          <a:ext cx="6527800" cy="43211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524000"/>
            <a:ext cx="4114800" cy="4572000"/>
          </a:xfrm>
        </p:spPr>
        <p:txBody>
          <a:bodyPr>
            <a:normAutofit fontScale="92500" lnSpcReduction="20000"/>
          </a:bodyPr>
          <a:lstStyle/>
          <a:p>
            <a:pPr marL="274320" indent="-274320" eaLnBrk="1" fontAlgn="auto" hangingPunct="1">
              <a:spcAft>
                <a:spcPts val="0"/>
              </a:spcAft>
              <a:defRPr/>
            </a:pPr>
            <a:r>
              <a:rPr lang="tr-TR" b="1" dirty="0" smtClean="0">
                <a:solidFill>
                  <a:schemeClr val="bg1">
                    <a:lumMod val="75000"/>
                    <a:lumOff val="25000"/>
                  </a:schemeClr>
                </a:solidFill>
                <a:latin typeface="Comic Sans MS" pitchFamily="66" charset="0"/>
              </a:rPr>
              <a:t>Öğretim üyesi :           </a:t>
            </a:r>
            <a:endParaRPr lang="tr-TR" sz="2200" b="1" dirty="0" smtClean="0">
              <a:solidFill>
                <a:schemeClr val="bg1">
                  <a:lumMod val="75000"/>
                  <a:lumOff val="25000"/>
                </a:schemeClr>
              </a:solidFill>
              <a:latin typeface="Comic Sans MS" pitchFamily="66" charset="0"/>
            </a:endParaRPr>
          </a:p>
          <a:p>
            <a:pPr marL="274320" indent="-274320" eaLnBrk="1" fontAlgn="auto" hangingPunct="1">
              <a:spcAft>
                <a:spcPts val="0"/>
              </a:spcAft>
              <a:buFont typeface="Wingdings 2" pitchFamily="18" charset="2"/>
              <a:buNone/>
              <a:defRPr/>
            </a:pPr>
            <a:r>
              <a:rPr lang="tr-TR" b="1" dirty="0" smtClean="0">
                <a:latin typeface="Comic Sans MS" pitchFamily="66" charset="0"/>
              </a:rPr>
              <a:t>  Yrd.</a:t>
            </a:r>
            <a:r>
              <a:rPr lang="tr-TR" b="1" dirty="0" err="1" smtClean="0">
                <a:latin typeface="Comic Sans MS" pitchFamily="66" charset="0"/>
              </a:rPr>
              <a:t>Doç.Dr</a:t>
            </a:r>
            <a:r>
              <a:rPr lang="tr-TR" b="1" dirty="0" smtClean="0">
                <a:latin typeface="Comic Sans MS" pitchFamily="66" charset="0"/>
              </a:rPr>
              <a:t>. İPEK </a:t>
            </a:r>
          </a:p>
          <a:p>
            <a:pPr marL="274320" indent="-274320" eaLnBrk="1" fontAlgn="auto" hangingPunct="1">
              <a:spcAft>
                <a:spcPts val="0"/>
              </a:spcAft>
              <a:buFont typeface="Wingdings 2" pitchFamily="18" charset="2"/>
              <a:buNone/>
              <a:defRPr/>
            </a:pPr>
            <a:r>
              <a:rPr lang="tr-TR" b="1" dirty="0" smtClean="0">
                <a:latin typeface="Comic Sans MS" pitchFamily="66" charset="0"/>
              </a:rPr>
              <a:t>            ÇELİKYURT                  </a:t>
            </a:r>
          </a:p>
          <a:p>
            <a:pPr marL="274320" indent="-274320" eaLnBrk="1" fontAlgn="auto" hangingPunct="1">
              <a:spcAft>
                <a:spcPts val="0"/>
              </a:spcAft>
              <a:buFont typeface="Wingdings 2"/>
              <a:buChar char=""/>
              <a:defRPr/>
            </a:pPr>
            <a:r>
              <a:rPr lang="tr-TR" b="1" dirty="0" smtClean="0">
                <a:solidFill>
                  <a:schemeClr val="bg1">
                    <a:lumMod val="75000"/>
                    <a:lumOff val="25000"/>
                  </a:schemeClr>
                </a:solidFill>
                <a:latin typeface="Comic Sans MS" pitchFamily="66" charset="0"/>
              </a:rPr>
              <a:t>Lider öğrenci:               </a:t>
            </a:r>
          </a:p>
          <a:p>
            <a:pPr marL="274320" indent="-274320" eaLnBrk="1" fontAlgn="auto" hangingPunct="1">
              <a:spcAft>
                <a:spcPts val="0"/>
              </a:spcAft>
              <a:buFont typeface="Wingdings 2"/>
              <a:buNone/>
              <a:defRPr/>
            </a:pPr>
            <a:r>
              <a:rPr lang="tr-TR" b="1" dirty="0" smtClean="0">
                <a:latin typeface="Comic Sans MS" pitchFamily="66" charset="0"/>
              </a:rPr>
              <a:t>   </a:t>
            </a:r>
            <a:r>
              <a:rPr lang="tr-TR" b="1" dirty="0" err="1" smtClean="0">
                <a:latin typeface="Comic Sans MS" pitchFamily="66" charset="0"/>
              </a:rPr>
              <a:t>M.Zahid</a:t>
            </a:r>
            <a:r>
              <a:rPr lang="tr-TR" b="1" dirty="0" smtClean="0">
                <a:latin typeface="Comic Sans MS" pitchFamily="66" charset="0"/>
              </a:rPr>
              <a:t> YAVUZ           </a:t>
            </a:r>
            <a:endParaRPr lang="tr-TR" b="1" u="sng" dirty="0" smtClean="0">
              <a:latin typeface="Comic Sans MS" pitchFamily="66" charset="0"/>
            </a:endParaRPr>
          </a:p>
          <a:p>
            <a:pPr marL="274320" indent="-274320" eaLnBrk="1" fontAlgn="auto" hangingPunct="1">
              <a:spcAft>
                <a:spcPts val="0"/>
              </a:spcAft>
              <a:buFont typeface="Wingdings 2"/>
              <a:buChar char=""/>
              <a:defRPr/>
            </a:pPr>
            <a:endParaRPr lang="tr-TR" b="1" u="sng" dirty="0" smtClean="0">
              <a:latin typeface="Comic Sans MS" pitchFamily="66" charset="0"/>
            </a:endParaRPr>
          </a:p>
          <a:p>
            <a:pPr marL="274320" indent="-274320" eaLnBrk="1" fontAlgn="auto" hangingPunct="1">
              <a:spcAft>
                <a:spcPts val="0"/>
              </a:spcAft>
              <a:buFont typeface="Wingdings 2"/>
              <a:buChar char=""/>
              <a:defRPr/>
            </a:pPr>
            <a:endParaRPr lang="tr-TR" b="1" u="sng" dirty="0" smtClean="0">
              <a:latin typeface="Comic Sans MS" pitchFamily="66" charset="0"/>
            </a:endParaRPr>
          </a:p>
          <a:p>
            <a:pPr marL="274320" indent="-274320" eaLnBrk="1" fontAlgn="auto" hangingPunct="1">
              <a:spcAft>
                <a:spcPts val="0"/>
              </a:spcAft>
              <a:buFont typeface="Wingdings 2"/>
              <a:buNone/>
              <a:defRPr/>
            </a:pPr>
            <a:endParaRPr lang="tr-TR" b="1" u="sng" dirty="0" smtClean="0">
              <a:latin typeface="Comic Sans MS" pitchFamily="66" charset="0"/>
            </a:endParaRPr>
          </a:p>
          <a:p>
            <a:pPr marL="274320" indent="-274320" eaLnBrk="1" fontAlgn="auto" hangingPunct="1">
              <a:spcAft>
                <a:spcPts val="0"/>
              </a:spcAft>
              <a:buFont typeface="Wingdings 2"/>
              <a:buNone/>
              <a:defRPr/>
            </a:pPr>
            <a:endParaRPr lang="tr-TR" b="1" u="sng" dirty="0" smtClean="0">
              <a:latin typeface="Comic Sans MS" pitchFamily="66" charset="0"/>
            </a:endParaRPr>
          </a:p>
          <a:p>
            <a:pPr marL="274320" indent="-274320" eaLnBrk="1" fontAlgn="auto" hangingPunct="1">
              <a:spcAft>
                <a:spcPts val="0"/>
              </a:spcAft>
              <a:buFont typeface="Wingdings 2"/>
              <a:buNone/>
              <a:defRPr/>
            </a:pPr>
            <a:endParaRPr lang="tr-TR" b="1" u="sng" dirty="0" smtClean="0">
              <a:latin typeface="Comic Sans MS" pitchFamily="66" charset="0"/>
            </a:endParaRPr>
          </a:p>
          <a:p>
            <a:pPr marL="274320" indent="-274320" eaLnBrk="1" fontAlgn="auto" hangingPunct="1">
              <a:spcAft>
                <a:spcPts val="0"/>
              </a:spcAft>
              <a:buFont typeface="Wingdings 2"/>
              <a:buNone/>
              <a:defRPr/>
            </a:pPr>
            <a:endParaRPr lang="tr-TR" b="1" u="sng" dirty="0" smtClean="0">
              <a:latin typeface="Comic Sans MS" pitchFamily="66" charset="0"/>
            </a:endParaRPr>
          </a:p>
          <a:p>
            <a:pPr marL="274320" indent="-274320" eaLnBrk="1" fontAlgn="auto" hangingPunct="1">
              <a:spcAft>
                <a:spcPts val="0"/>
              </a:spcAft>
              <a:buFont typeface="Wingdings 2"/>
              <a:buNone/>
              <a:defRPr/>
            </a:pPr>
            <a:r>
              <a:rPr lang="tr-TR" dirty="0" smtClean="0"/>
              <a:t>  </a:t>
            </a:r>
            <a:endParaRPr lang="tr-TR" dirty="0"/>
          </a:p>
        </p:txBody>
      </p:sp>
      <p:sp>
        <p:nvSpPr>
          <p:cNvPr id="3" name="2 Başlık"/>
          <p:cNvSpPr>
            <a:spLocks noGrp="1"/>
          </p:cNvSpPr>
          <p:nvPr>
            <p:ph type="title"/>
          </p:nvPr>
        </p:nvSpPr>
        <p:spPr/>
        <p:txBody>
          <a:bodyPr/>
          <a:lstStyle/>
          <a:p>
            <a:pPr eaLnBrk="1" fontAlgn="auto" hangingPunct="1">
              <a:spcAft>
                <a:spcPts val="0"/>
              </a:spcAft>
              <a:defRPr/>
            </a:pPr>
            <a:r>
              <a:rPr lang="tr-TR" sz="4000" smtClean="0">
                <a:solidFill>
                  <a:schemeClr val="tx2">
                    <a:lumMod val="50000"/>
                  </a:schemeClr>
                </a:solidFill>
              </a:rPr>
              <a:t>ÇALIŞMAYI YÜRÜTENLER:</a:t>
            </a:r>
            <a:endParaRPr lang="tr-TR" sz="4000">
              <a:solidFill>
                <a:schemeClr val="tx2">
                  <a:lumMod val="50000"/>
                </a:schemeClr>
              </a:solidFill>
            </a:endParaRPr>
          </a:p>
        </p:txBody>
      </p:sp>
      <p:pic>
        <p:nvPicPr>
          <p:cNvPr id="46084" name="Picture 5" descr="C:\Users\Gözde\Desktop\TODUP\images.jpg"/>
          <p:cNvPicPr>
            <a:picLocks noChangeAspect="1" noChangeArrowheads="1"/>
          </p:cNvPicPr>
          <p:nvPr/>
        </p:nvPicPr>
        <p:blipFill>
          <a:blip r:embed="rId2" cstate="print"/>
          <a:srcRect/>
          <a:stretch>
            <a:fillRect/>
          </a:stretch>
        </p:blipFill>
        <p:spPr bwMode="auto">
          <a:xfrm>
            <a:off x="990600" y="3581400"/>
            <a:ext cx="2819400" cy="2111375"/>
          </a:xfrm>
          <a:prstGeom prst="rect">
            <a:avLst/>
          </a:prstGeom>
          <a:noFill/>
          <a:ln w="9525">
            <a:noFill/>
            <a:miter lim="800000"/>
            <a:headEnd/>
            <a:tailEnd/>
          </a:ln>
        </p:spPr>
      </p:pic>
      <p:sp>
        <p:nvSpPr>
          <p:cNvPr id="5" name="4 Metin kutusu"/>
          <p:cNvSpPr txBox="1"/>
          <p:nvPr/>
        </p:nvSpPr>
        <p:spPr>
          <a:xfrm>
            <a:off x="4495800" y="1447800"/>
            <a:ext cx="3886200" cy="4154488"/>
          </a:xfrm>
          <a:prstGeom prst="rect">
            <a:avLst/>
          </a:prstGeom>
          <a:noFill/>
        </p:spPr>
        <p:txBody>
          <a:bodyPr>
            <a:spAutoFit/>
          </a:bodyPr>
          <a:lstStyle/>
          <a:p>
            <a:pPr>
              <a:defRPr/>
            </a:pPr>
            <a:r>
              <a:rPr lang="tr-TR" sz="2400" b="1" dirty="0">
                <a:solidFill>
                  <a:schemeClr val="bg1">
                    <a:lumMod val="75000"/>
                    <a:lumOff val="25000"/>
                  </a:schemeClr>
                </a:solidFill>
                <a:latin typeface="Comic Sans MS" pitchFamily="66" charset="0"/>
              </a:rPr>
              <a:t>Grup üyeleri:</a:t>
            </a:r>
          </a:p>
          <a:p>
            <a:pPr>
              <a:defRPr/>
            </a:pPr>
            <a:r>
              <a:rPr lang="tr-TR" sz="2400" b="1" dirty="0">
                <a:solidFill>
                  <a:schemeClr val="bg1">
                    <a:lumMod val="75000"/>
                    <a:lumOff val="25000"/>
                  </a:schemeClr>
                </a:solidFill>
                <a:latin typeface="Comic Sans MS" pitchFamily="66" charset="0"/>
              </a:rPr>
              <a:t>   </a:t>
            </a:r>
            <a:r>
              <a:rPr lang="tr-TR" sz="2400" b="1" dirty="0">
                <a:solidFill>
                  <a:schemeClr val="tx1">
                    <a:lumMod val="95000"/>
                  </a:schemeClr>
                </a:solidFill>
                <a:latin typeface="Comic Sans MS" pitchFamily="66" charset="0"/>
              </a:rPr>
              <a:t>Gözde CEBECİ</a:t>
            </a:r>
          </a:p>
          <a:p>
            <a:pPr>
              <a:defRPr/>
            </a:pPr>
            <a:r>
              <a:rPr lang="tr-TR" sz="2400" b="1" dirty="0">
                <a:solidFill>
                  <a:schemeClr val="tx1">
                    <a:lumMod val="95000"/>
                  </a:schemeClr>
                </a:solidFill>
                <a:latin typeface="Comic Sans MS" pitchFamily="66" charset="0"/>
              </a:rPr>
              <a:t>   Melih GÖNEN</a:t>
            </a:r>
          </a:p>
          <a:p>
            <a:pPr>
              <a:defRPr/>
            </a:pPr>
            <a:r>
              <a:rPr lang="tr-TR" sz="2400" b="1" dirty="0">
                <a:solidFill>
                  <a:schemeClr val="tx1">
                    <a:lumMod val="95000"/>
                  </a:schemeClr>
                </a:solidFill>
                <a:latin typeface="Comic Sans MS" pitchFamily="66" charset="0"/>
              </a:rPr>
              <a:t>   Hasan ÖZDEMİR</a:t>
            </a:r>
          </a:p>
          <a:p>
            <a:pPr>
              <a:defRPr/>
            </a:pPr>
            <a:r>
              <a:rPr lang="tr-TR" sz="2400" b="1" dirty="0">
                <a:solidFill>
                  <a:schemeClr val="tx1">
                    <a:lumMod val="95000"/>
                  </a:schemeClr>
                </a:solidFill>
                <a:latin typeface="Comic Sans MS" pitchFamily="66" charset="0"/>
              </a:rPr>
              <a:t>   Esra ARSLAN</a:t>
            </a:r>
          </a:p>
          <a:p>
            <a:pPr>
              <a:defRPr/>
            </a:pPr>
            <a:r>
              <a:rPr lang="tr-TR" sz="2400" b="1" dirty="0">
                <a:solidFill>
                  <a:schemeClr val="tx1">
                    <a:lumMod val="95000"/>
                  </a:schemeClr>
                </a:solidFill>
                <a:latin typeface="Comic Sans MS" pitchFamily="66" charset="0"/>
              </a:rPr>
              <a:t>   </a:t>
            </a:r>
            <a:r>
              <a:rPr lang="tr-TR" sz="2400" b="1" dirty="0" err="1">
                <a:solidFill>
                  <a:schemeClr val="tx1">
                    <a:lumMod val="95000"/>
                  </a:schemeClr>
                </a:solidFill>
                <a:latin typeface="Comic Sans MS" pitchFamily="66" charset="0"/>
              </a:rPr>
              <a:t>Nimethan</a:t>
            </a:r>
            <a:r>
              <a:rPr lang="tr-TR" sz="2400" b="1" dirty="0">
                <a:solidFill>
                  <a:schemeClr val="tx1">
                    <a:lumMod val="95000"/>
                  </a:schemeClr>
                </a:solidFill>
                <a:latin typeface="Comic Sans MS" pitchFamily="66" charset="0"/>
              </a:rPr>
              <a:t> TAŞTAN</a:t>
            </a:r>
          </a:p>
          <a:p>
            <a:pPr>
              <a:defRPr/>
            </a:pPr>
            <a:r>
              <a:rPr lang="tr-TR" sz="2400" b="1" dirty="0">
                <a:solidFill>
                  <a:schemeClr val="tx1">
                    <a:lumMod val="95000"/>
                  </a:schemeClr>
                </a:solidFill>
                <a:latin typeface="Comic Sans MS" pitchFamily="66" charset="0"/>
              </a:rPr>
              <a:t>   Burak DEĞİRMENCİ</a:t>
            </a:r>
          </a:p>
          <a:p>
            <a:pPr>
              <a:defRPr/>
            </a:pPr>
            <a:r>
              <a:rPr lang="tr-TR" sz="2400" b="1" dirty="0">
                <a:solidFill>
                  <a:schemeClr val="tx1">
                    <a:lumMod val="95000"/>
                  </a:schemeClr>
                </a:solidFill>
                <a:latin typeface="Comic Sans MS" pitchFamily="66" charset="0"/>
              </a:rPr>
              <a:t>   </a:t>
            </a:r>
            <a:r>
              <a:rPr lang="tr-TR" sz="2400" b="1" dirty="0" err="1">
                <a:solidFill>
                  <a:schemeClr val="tx1">
                    <a:lumMod val="95000"/>
                  </a:schemeClr>
                </a:solidFill>
                <a:latin typeface="Comic Sans MS" pitchFamily="66" charset="0"/>
              </a:rPr>
              <a:t>Marwa</a:t>
            </a:r>
            <a:r>
              <a:rPr lang="tr-TR" sz="2400" b="1" dirty="0">
                <a:solidFill>
                  <a:schemeClr val="tx1">
                    <a:lumMod val="95000"/>
                  </a:schemeClr>
                </a:solidFill>
                <a:latin typeface="Comic Sans MS" pitchFamily="66" charset="0"/>
              </a:rPr>
              <a:t> AMİN</a:t>
            </a:r>
          </a:p>
          <a:p>
            <a:pPr>
              <a:defRPr/>
            </a:pPr>
            <a:r>
              <a:rPr lang="tr-TR" sz="2400" b="1" dirty="0">
                <a:solidFill>
                  <a:schemeClr val="tx1">
                    <a:lumMod val="95000"/>
                  </a:schemeClr>
                </a:solidFill>
                <a:latin typeface="Comic Sans MS" pitchFamily="66" charset="0"/>
              </a:rPr>
              <a:t>   </a:t>
            </a:r>
            <a:r>
              <a:rPr lang="tr-TR" sz="2400" b="1" dirty="0" err="1">
                <a:solidFill>
                  <a:schemeClr val="tx1">
                    <a:lumMod val="95000"/>
                  </a:schemeClr>
                </a:solidFill>
                <a:latin typeface="Comic Sans MS" pitchFamily="66" charset="0"/>
              </a:rPr>
              <a:t>Işıkgül</a:t>
            </a:r>
            <a:r>
              <a:rPr lang="tr-TR" sz="2400" b="1" dirty="0">
                <a:solidFill>
                  <a:schemeClr val="tx1">
                    <a:lumMod val="95000"/>
                  </a:schemeClr>
                </a:solidFill>
                <a:latin typeface="Comic Sans MS" pitchFamily="66" charset="0"/>
              </a:rPr>
              <a:t> IŞIK</a:t>
            </a:r>
          </a:p>
          <a:p>
            <a:pPr>
              <a:defRPr/>
            </a:pPr>
            <a:r>
              <a:rPr lang="tr-TR" sz="2400" b="1" dirty="0">
                <a:solidFill>
                  <a:schemeClr val="tx1">
                    <a:lumMod val="95000"/>
                  </a:schemeClr>
                </a:solidFill>
                <a:latin typeface="Comic Sans MS" pitchFamily="66" charset="0"/>
              </a:rPr>
              <a:t>   İbrahim Halil KILIÇ</a:t>
            </a:r>
          </a:p>
          <a:p>
            <a:pPr>
              <a:defRPr/>
            </a:pPr>
            <a:r>
              <a:rPr lang="tr-TR" sz="2400" b="1" dirty="0">
                <a:solidFill>
                  <a:schemeClr val="tx1">
                    <a:lumMod val="95000"/>
                  </a:schemeClr>
                </a:solidFill>
                <a:latin typeface="Comic Sans MS" pitchFamily="66" charset="0"/>
              </a:rPr>
              <a:t>   Burak ALYANAK</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4"/>
          <p:cNvGraphicFramePr>
            <a:graphicFrameLocks noGrp="1" noChangeAspect="1"/>
          </p:cNvGraphicFramePr>
          <p:nvPr>
            <p:ph sz="half" idx="1"/>
          </p:nvPr>
        </p:nvGraphicFramePr>
        <p:xfrm>
          <a:off x="-101600" y="838200"/>
          <a:ext cx="4546600" cy="56403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Object 6"/>
          <p:cNvGraphicFramePr>
            <a:graphicFrameLocks noGrp="1" noChangeAspect="1"/>
          </p:cNvGraphicFramePr>
          <p:nvPr>
            <p:ph sz="half" idx="2"/>
          </p:nvPr>
        </p:nvGraphicFramePr>
        <p:xfrm>
          <a:off x="4191000" y="914400"/>
          <a:ext cx="4699000" cy="5105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08000" y="1574800"/>
          <a:ext cx="8126413" cy="4470400"/>
        </p:xfrm>
        <a:graphic>
          <a:graphicData uri="http://schemas.openxmlformats.org/drawingml/2006/chart">
            <c:chart xmlns:c="http://schemas.openxmlformats.org/drawingml/2006/chart" xmlns:r="http://schemas.openxmlformats.org/officeDocument/2006/relationships" r:id="rId2"/>
          </a:graphicData>
        </a:graphic>
      </p:graphicFrame>
      <p:sp>
        <p:nvSpPr>
          <p:cNvPr id="19459" name="Title 1"/>
          <p:cNvSpPr>
            <a:spLocks noGrp="1"/>
          </p:cNvSpPr>
          <p:nvPr>
            <p:ph type="title"/>
          </p:nvPr>
        </p:nvSpPr>
        <p:spPr/>
        <p:txBody>
          <a:bodyPr/>
          <a:lstStyle/>
          <a:p>
            <a:pPr eaLnBrk="1" fontAlgn="auto" hangingPunct="1">
              <a:spcAft>
                <a:spcPts val="0"/>
              </a:spcAft>
              <a:defRPr/>
            </a:pPr>
            <a:r>
              <a:rPr lang="tr-TR" sz="3400" smtClean="0"/>
              <a:t>9.Sorununuzun psikolojik olduğuna karar verip doktora gitmekten vazgeçtiniz mi?</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itle 3"/>
          <p:cNvSpPr>
            <a:spLocks noGrp="1"/>
          </p:cNvSpPr>
          <p:nvPr>
            <p:ph type="title"/>
          </p:nvPr>
        </p:nvSpPr>
        <p:spPr/>
        <p:txBody>
          <a:bodyPr/>
          <a:lstStyle/>
          <a:p>
            <a:pPr eaLnBrk="1" fontAlgn="auto" hangingPunct="1">
              <a:spcAft>
                <a:spcPts val="0"/>
              </a:spcAft>
              <a:defRPr/>
            </a:pPr>
            <a:endParaRPr lang="tr-TR" smtClean="0"/>
          </a:p>
        </p:txBody>
      </p:sp>
      <p:graphicFrame>
        <p:nvGraphicFramePr>
          <p:cNvPr id="5" name="Content Placeholder 6"/>
          <p:cNvGraphicFramePr>
            <a:graphicFrameLocks noGrp="1"/>
          </p:cNvGraphicFramePr>
          <p:nvPr>
            <p:ph sz="half" idx="1"/>
          </p:nvPr>
        </p:nvGraphicFramePr>
        <p:xfrm>
          <a:off x="508000" y="1592263"/>
          <a:ext cx="3957638" cy="44354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7"/>
          <p:cNvGraphicFramePr>
            <a:graphicFrameLocks noGrp="1"/>
          </p:cNvGraphicFramePr>
          <p:nvPr>
            <p:ph sz="half" idx="2"/>
          </p:nvPr>
        </p:nvGraphicFramePr>
        <p:xfrm>
          <a:off x="4699000" y="1592263"/>
          <a:ext cx="3957638" cy="44354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6"/>
          <p:cNvGraphicFramePr>
            <a:graphicFrameLocks noGrp="1"/>
          </p:cNvGraphicFramePr>
          <p:nvPr>
            <p:ph idx="1"/>
          </p:nvPr>
        </p:nvGraphicFramePr>
        <p:xfrm>
          <a:off x="508000" y="1574800"/>
          <a:ext cx="8126413" cy="4470400"/>
        </p:xfrm>
        <a:graphic>
          <a:graphicData uri="http://schemas.openxmlformats.org/drawingml/2006/chart">
            <c:chart xmlns:c="http://schemas.openxmlformats.org/drawingml/2006/chart" xmlns:r="http://schemas.openxmlformats.org/officeDocument/2006/relationships" r:id="rId2"/>
          </a:graphicData>
        </a:graphic>
      </p:graphicFrame>
      <p:sp>
        <p:nvSpPr>
          <p:cNvPr id="21507" name="Title 4"/>
          <p:cNvSpPr>
            <a:spLocks noGrp="1"/>
          </p:cNvSpPr>
          <p:nvPr>
            <p:ph type="title"/>
          </p:nvPr>
        </p:nvSpPr>
        <p:spPr/>
        <p:txBody>
          <a:bodyPr/>
          <a:lstStyle/>
          <a:p>
            <a:pPr eaLnBrk="1" fontAlgn="auto" hangingPunct="1">
              <a:spcAft>
                <a:spcPts val="0"/>
              </a:spcAft>
              <a:defRPr/>
            </a:pPr>
            <a:r>
              <a:rPr lang="tr-TR" sz="3600" smtClean="0"/>
              <a:t>10.Kendinize özel karışımlarınız var mı?</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Title 3"/>
          <p:cNvSpPr>
            <a:spLocks noGrp="1"/>
          </p:cNvSpPr>
          <p:nvPr>
            <p:ph type="title"/>
          </p:nvPr>
        </p:nvSpPr>
        <p:spPr/>
        <p:txBody>
          <a:bodyPr/>
          <a:lstStyle/>
          <a:p>
            <a:pPr eaLnBrk="1" fontAlgn="auto" hangingPunct="1">
              <a:spcAft>
                <a:spcPts val="0"/>
              </a:spcAft>
              <a:defRPr/>
            </a:pPr>
            <a:endParaRPr lang="tr-TR" smtClean="0"/>
          </a:p>
        </p:txBody>
      </p:sp>
      <p:graphicFrame>
        <p:nvGraphicFramePr>
          <p:cNvPr id="5" name="Content Placeholder 6"/>
          <p:cNvGraphicFramePr>
            <a:graphicFrameLocks noGrp="1"/>
          </p:cNvGraphicFramePr>
          <p:nvPr>
            <p:ph sz="half" idx="1"/>
          </p:nvPr>
        </p:nvGraphicFramePr>
        <p:xfrm>
          <a:off x="228600" y="1600200"/>
          <a:ext cx="40386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7"/>
          <p:cNvGraphicFramePr>
            <a:graphicFrameLocks noGrp="1"/>
          </p:cNvGraphicFramePr>
          <p:nvPr>
            <p:ph sz="half" idx="2"/>
          </p:nvPr>
        </p:nvGraphicFramePr>
        <p:xfrm>
          <a:off x="4699000" y="1592263"/>
          <a:ext cx="3957638" cy="44354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1676400"/>
          <a:ext cx="8229600" cy="4524375"/>
        </p:xfrm>
        <a:graphic>
          <a:graphicData uri="http://schemas.openxmlformats.org/drawingml/2006/chart">
            <c:chart xmlns:c="http://schemas.openxmlformats.org/drawingml/2006/chart" xmlns:r="http://schemas.openxmlformats.org/officeDocument/2006/relationships" r:id="rId2"/>
          </a:graphicData>
        </a:graphic>
      </p:graphicFrame>
      <p:sp>
        <p:nvSpPr>
          <p:cNvPr id="23555" name="Title 1"/>
          <p:cNvSpPr>
            <a:spLocks noGrp="1"/>
          </p:cNvSpPr>
          <p:nvPr>
            <p:ph type="title"/>
          </p:nvPr>
        </p:nvSpPr>
        <p:spPr/>
        <p:txBody>
          <a:bodyPr>
            <a:normAutofit fontScale="90000"/>
          </a:bodyPr>
          <a:lstStyle/>
          <a:p>
            <a:pPr eaLnBrk="1" fontAlgn="auto" hangingPunct="1">
              <a:spcAft>
                <a:spcPts val="0"/>
              </a:spcAft>
              <a:defRPr/>
            </a:pPr>
            <a:r>
              <a:rPr lang="tr-TR" sz="3600" smtClean="0"/>
              <a:t>11.a. Tv/radyo/internet’te gördüğünüz duyduğunuz tedavi yöntemlerine güvenir misiniz?</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Title 3"/>
          <p:cNvSpPr>
            <a:spLocks noGrp="1"/>
          </p:cNvSpPr>
          <p:nvPr>
            <p:ph type="title"/>
          </p:nvPr>
        </p:nvSpPr>
        <p:spPr/>
        <p:txBody>
          <a:bodyPr/>
          <a:lstStyle/>
          <a:p>
            <a:pPr eaLnBrk="1" fontAlgn="auto" hangingPunct="1">
              <a:spcAft>
                <a:spcPts val="0"/>
              </a:spcAft>
              <a:defRPr/>
            </a:pPr>
            <a:endParaRPr lang="tr-TR" smtClean="0"/>
          </a:p>
        </p:txBody>
      </p:sp>
      <p:graphicFrame>
        <p:nvGraphicFramePr>
          <p:cNvPr id="5" name="Content Placeholder 6"/>
          <p:cNvGraphicFramePr>
            <a:graphicFrameLocks noGrp="1"/>
          </p:cNvGraphicFramePr>
          <p:nvPr>
            <p:ph sz="half" idx="1"/>
          </p:nvPr>
        </p:nvGraphicFramePr>
        <p:xfrm>
          <a:off x="508000" y="1592263"/>
          <a:ext cx="3957638" cy="44354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7"/>
          <p:cNvGraphicFramePr>
            <a:graphicFrameLocks noGrp="1"/>
          </p:cNvGraphicFramePr>
          <p:nvPr>
            <p:ph sz="half" idx="2"/>
          </p:nvPr>
        </p:nvGraphicFramePr>
        <p:xfrm>
          <a:off x="4699000" y="1592263"/>
          <a:ext cx="3957638" cy="44354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6"/>
          <p:cNvGraphicFramePr>
            <a:graphicFrameLocks noGrp="1"/>
          </p:cNvGraphicFramePr>
          <p:nvPr>
            <p:ph idx="1"/>
          </p:nvPr>
        </p:nvGraphicFramePr>
        <p:xfrm>
          <a:off x="508000" y="1574800"/>
          <a:ext cx="8126413" cy="4470400"/>
        </p:xfrm>
        <a:graphic>
          <a:graphicData uri="http://schemas.openxmlformats.org/drawingml/2006/chart">
            <c:chart xmlns:c="http://schemas.openxmlformats.org/drawingml/2006/chart" xmlns:r="http://schemas.openxmlformats.org/officeDocument/2006/relationships" r:id="rId2"/>
          </a:graphicData>
        </a:graphic>
      </p:graphicFrame>
      <p:sp>
        <p:nvSpPr>
          <p:cNvPr id="25603" name="Title 4"/>
          <p:cNvSpPr>
            <a:spLocks noGrp="1"/>
          </p:cNvSpPr>
          <p:nvPr>
            <p:ph type="title"/>
          </p:nvPr>
        </p:nvSpPr>
        <p:spPr/>
        <p:txBody>
          <a:bodyPr/>
          <a:lstStyle/>
          <a:p>
            <a:pPr eaLnBrk="1" fontAlgn="auto" hangingPunct="1">
              <a:spcAft>
                <a:spcPts val="0"/>
              </a:spcAft>
              <a:defRPr/>
            </a:pPr>
            <a:r>
              <a:rPr lang="tr-TR" sz="3600" smtClean="0"/>
              <a:t>11.b. Uygular mısınız?</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Title 3"/>
          <p:cNvSpPr>
            <a:spLocks noGrp="1"/>
          </p:cNvSpPr>
          <p:nvPr>
            <p:ph type="title"/>
          </p:nvPr>
        </p:nvSpPr>
        <p:spPr/>
        <p:txBody>
          <a:bodyPr/>
          <a:lstStyle/>
          <a:p>
            <a:pPr eaLnBrk="1" fontAlgn="auto" hangingPunct="1">
              <a:spcAft>
                <a:spcPts val="0"/>
              </a:spcAft>
              <a:defRPr/>
            </a:pPr>
            <a:endParaRPr lang="tr-TR" smtClean="0"/>
          </a:p>
        </p:txBody>
      </p:sp>
      <p:graphicFrame>
        <p:nvGraphicFramePr>
          <p:cNvPr id="5" name="Content Placeholder 6"/>
          <p:cNvGraphicFramePr>
            <a:graphicFrameLocks noGrp="1"/>
          </p:cNvGraphicFramePr>
          <p:nvPr>
            <p:ph sz="half" idx="1"/>
          </p:nvPr>
        </p:nvGraphicFramePr>
        <p:xfrm>
          <a:off x="508000" y="1592263"/>
          <a:ext cx="3957638" cy="44354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7"/>
          <p:cNvGraphicFramePr>
            <a:graphicFrameLocks noGrp="1"/>
          </p:cNvGraphicFramePr>
          <p:nvPr>
            <p:ph sz="half" idx="2"/>
          </p:nvPr>
        </p:nvGraphicFramePr>
        <p:xfrm>
          <a:off x="4699000" y="1592263"/>
          <a:ext cx="3957638" cy="44354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6"/>
          <p:cNvGraphicFramePr>
            <a:graphicFrameLocks noGrp="1"/>
          </p:cNvGraphicFramePr>
          <p:nvPr>
            <p:ph idx="1"/>
          </p:nvPr>
        </p:nvGraphicFramePr>
        <p:xfrm>
          <a:off x="508000" y="1574800"/>
          <a:ext cx="8126413" cy="4470400"/>
        </p:xfrm>
        <a:graphic>
          <a:graphicData uri="http://schemas.openxmlformats.org/drawingml/2006/chart">
            <c:chart xmlns:c="http://schemas.openxmlformats.org/drawingml/2006/chart" xmlns:r="http://schemas.openxmlformats.org/officeDocument/2006/relationships" r:id="rId2"/>
          </a:graphicData>
        </a:graphic>
      </p:graphicFrame>
      <p:sp>
        <p:nvSpPr>
          <p:cNvPr id="27651" name="Title 4"/>
          <p:cNvSpPr>
            <a:spLocks noGrp="1"/>
          </p:cNvSpPr>
          <p:nvPr>
            <p:ph type="title"/>
          </p:nvPr>
        </p:nvSpPr>
        <p:spPr/>
        <p:txBody>
          <a:bodyPr/>
          <a:lstStyle/>
          <a:p>
            <a:pPr eaLnBrk="1" fontAlgn="auto" hangingPunct="1">
              <a:spcAft>
                <a:spcPts val="0"/>
              </a:spcAft>
              <a:defRPr/>
            </a:pPr>
            <a:r>
              <a:rPr lang="tr-TR" sz="3600" smtClean="0"/>
              <a:t>11.c. Etkisini görür müsünüz?</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İçerik Yer Tutucusu"/>
          <p:cNvSpPr>
            <a:spLocks noGrp="1"/>
          </p:cNvSpPr>
          <p:nvPr>
            <p:ph idx="1"/>
          </p:nvPr>
        </p:nvSpPr>
        <p:spPr/>
        <p:txBody>
          <a:bodyPr/>
          <a:lstStyle/>
          <a:p>
            <a:pPr eaLnBrk="1" hangingPunct="1"/>
            <a:r>
              <a:rPr lang="tr-TR" smtClean="0"/>
              <a:t>Gelişmekte olan toplumların en büyük sorunlarından biri haline gelen ve yeterince üzerinde durulmayan uygunsuz ilaç kullanımına dikkat çekmek , sorunun ciddiyeti hakkında hekimleri ve halkı bilinçlendirmek.</a:t>
            </a:r>
          </a:p>
        </p:txBody>
      </p:sp>
      <p:sp>
        <p:nvSpPr>
          <p:cNvPr id="3" name="2 Başlık"/>
          <p:cNvSpPr>
            <a:spLocks noGrp="1"/>
          </p:cNvSpPr>
          <p:nvPr>
            <p:ph type="title"/>
          </p:nvPr>
        </p:nvSpPr>
        <p:spPr/>
        <p:txBody>
          <a:bodyPr/>
          <a:lstStyle/>
          <a:p>
            <a:pPr eaLnBrk="1" hangingPunct="1">
              <a:defRPr/>
            </a:pPr>
            <a:r>
              <a:rPr lang="tr-TR" smtClean="0">
                <a:solidFill>
                  <a:srgbClr val="FFC000"/>
                </a:solidFill>
              </a:rPr>
              <a:t>AMAÇ:</a:t>
            </a:r>
            <a:endParaRPr lang="tr-TR">
              <a:solidFill>
                <a:srgbClr val="FFC000"/>
              </a:solidFill>
            </a:endParaRPr>
          </a:p>
        </p:txBody>
      </p:sp>
      <p:pic>
        <p:nvPicPr>
          <p:cNvPr id="47108" name="Picture 3" descr="C:\Users\Gözde\Desktop\TODUP\images (5).jpg"/>
          <p:cNvPicPr>
            <a:picLocks noChangeAspect="1" noChangeArrowheads="1"/>
          </p:cNvPicPr>
          <p:nvPr/>
        </p:nvPicPr>
        <p:blipFill>
          <a:blip r:embed="rId2" cstate="print"/>
          <a:srcRect/>
          <a:stretch>
            <a:fillRect/>
          </a:stretch>
        </p:blipFill>
        <p:spPr bwMode="auto">
          <a:xfrm>
            <a:off x="3048000" y="3657600"/>
            <a:ext cx="3022600" cy="1943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Title 3"/>
          <p:cNvSpPr>
            <a:spLocks noGrp="1"/>
          </p:cNvSpPr>
          <p:nvPr>
            <p:ph type="title"/>
          </p:nvPr>
        </p:nvSpPr>
        <p:spPr/>
        <p:txBody>
          <a:bodyPr/>
          <a:lstStyle/>
          <a:p>
            <a:pPr eaLnBrk="1" fontAlgn="auto" hangingPunct="1">
              <a:spcAft>
                <a:spcPts val="0"/>
              </a:spcAft>
              <a:defRPr/>
            </a:pPr>
            <a:endParaRPr lang="tr-TR" smtClean="0"/>
          </a:p>
        </p:txBody>
      </p:sp>
      <p:graphicFrame>
        <p:nvGraphicFramePr>
          <p:cNvPr id="5" name="Content Placeholder 6"/>
          <p:cNvGraphicFramePr>
            <a:graphicFrameLocks noGrp="1"/>
          </p:cNvGraphicFramePr>
          <p:nvPr>
            <p:ph sz="half" idx="1"/>
          </p:nvPr>
        </p:nvGraphicFramePr>
        <p:xfrm>
          <a:off x="508000" y="1592263"/>
          <a:ext cx="3957638" cy="44354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7"/>
          <p:cNvGraphicFramePr>
            <a:graphicFrameLocks noGrp="1"/>
          </p:cNvGraphicFramePr>
          <p:nvPr>
            <p:ph sz="half" idx="2"/>
          </p:nvPr>
        </p:nvGraphicFramePr>
        <p:xfrm>
          <a:off x="4699000" y="1592263"/>
          <a:ext cx="3957638" cy="44354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6"/>
          <p:cNvGraphicFramePr>
            <a:graphicFrameLocks noGrp="1"/>
          </p:cNvGraphicFramePr>
          <p:nvPr>
            <p:ph idx="1"/>
          </p:nvPr>
        </p:nvGraphicFramePr>
        <p:xfrm>
          <a:off x="508000" y="1574800"/>
          <a:ext cx="8126413" cy="4470400"/>
        </p:xfrm>
        <a:graphic>
          <a:graphicData uri="http://schemas.openxmlformats.org/drawingml/2006/chart">
            <c:chart xmlns:c="http://schemas.openxmlformats.org/drawingml/2006/chart" xmlns:r="http://schemas.openxmlformats.org/officeDocument/2006/relationships" r:id="rId2"/>
          </a:graphicData>
        </a:graphic>
      </p:graphicFrame>
      <p:sp>
        <p:nvSpPr>
          <p:cNvPr id="29699" name="Title 4"/>
          <p:cNvSpPr>
            <a:spLocks noGrp="1"/>
          </p:cNvSpPr>
          <p:nvPr>
            <p:ph type="title"/>
          </p:nvPr>
        </p:nvSpPr>
        <p:spPr/>
        <p:txBody>
          <a:bodyPr/>
          <a:lstStyle/>
          <a:p>
            <a:pPr eaLnBrk="1" fontAlgn="auto" hangingPunct="1">
              <a:spcAft>
                <a:spcPts val="0"/>
              </a:spcAft>
              <a:defRPr/>
            </a:pPr>
            <a:r>
              <a:rPr lang="tr-TR" sz="3600" smtClean="0"/>
              <a:t>12. İlacı kullanma süreniz?</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Title 3"/>
          <p:cNvSpPr>
            <a:spLocks noGrp="1"/>
          </p:cNvSpPr>
          <p:nvPr>
            <p:ph type="title"/>
          </p:nvPr>
        </p:nvSpPr>
        <p:spPr/>
        <p:txBody>
          <a:bodyPr/>
          <a:lstStyle/>
          <a:p>
            <a:pPr eaLnBrk="1" fontAlgn="auto" hangingPunct="1">
              <a:spcAft>
                <a:spcPts val="0"/>
              </a:spcAft>
              <a:defRPr/>
            </a:pPr>
            <a:endParaRPr lang="tr-TR" smtClean="0"/>
          </a:p>
        </p:txBody>
      </p:sp>
      <p:graphicFrame>
        <p:nvGraphicFramePr>
          <p:cNvPr id="5" name="Content Placeholder 6"/>
          <p:cNvGraphicFramePr>
            <a:graphicFrameLocks noGrp="1"/>
          </p:cNvGraphicFramePr>
          <p:nvPr>
            <p:ph sz="half" idx="1"/>
          </p:nvPr>
        </p:nvGraphicFramePr>
        <p:xfrm>
          <a:off x="508000" y="1592263"/>
          <a:ext cx="3957638" cy="44354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7"/>
          <p:cNvGraphicFramePr>
            <a:graphicFrameLocks noGrp="1"/>
          </p:cNvGraphicFramePr>
          <p:nvPr>
            <p:ph sz="half" idx="2"/>
          </p:nvPr>
        </p:nvGraphicFramePr>
        <p:xfrm>
          <a:off x="4699000" y="1592263"/>
          <a:ext cx="3957638" cy="44354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6"/>
          <p:cNvGraphicFramePr>
            <a:graphicFrameLocks noGrp="1"/>
          </p:cNvGraphicFramePr>
          <p:nvPr>
            <p:ph idx="1"/>
          </p:nvPr>
        </p:nvGraphicFramePr>
        <p:xfrm>
          <a:off x="508000" y="1574800"/>
          <a:ext cx="8126413" cy="4470400"/>
        </p:xfrm>
        <a:graphic>
          <a:graphicData uri="http://schemas.openxmlformats.org/drawingml/2006/chart">
            <c:chart xmlns:c="http://schemas.openxmlformats.org/drawingml/2006/chart" xmlns:r="http://schemas.openxmlformats.org/officeDocument/2006/relationships" r:id="rId2"/>
          </a:graphicData>
        </a:graphic>
      </p:graphicFrame>
      <p:sp>
        <p:nvSpPr>
          <p:cNvPr id="31747" name="Title 4"/>
          <p:cNvSpPr>
            <a:spLocks noGrp="1"/>
          </p:cNvSpPr>
          <p:nvPr>
            <p:ph type="title"/>
          </p:nvPr>
        </p:nvSpPr>
        <p:spPr/>
        <p:txBody>
          <a:bodyPr/>
          <a:lstStyle/>
          <a:p>
            <a:pPr eaLnBrk="1" fontAlgn="auto" hangingPunct="1">
              <a:spcAft>
                <a:spcPts val="0"/>
              </a:spcAft>
              <a:defRPr/>
            </a:pPr>
            <a:r>
              <a:rPr lang="tr-TR" sz="3600" smtClean="0"/>
              <a:t>13. Hekim tavsiyesi olmadan ilaç kullanır mısınız?</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Title 3"/>
          <p:cNvSpPr>
            <a:spLocks noGrp="1"/>
          </p:cNvSpPr>
          <p:nvPr>
            <p:ph type="title"/>
          </p:nvPr>
        </p:nvSpPr>
        <p:spPr/>
        <p:txBody>
          <a:bodyPr/>
          <a:lstStyle/>
          <a:p>
            <a:pPr eaLnBrk="1" fontAlgn="auto" hangingPunct="1">
              <a:spcAft>
                <a:spcPts val="0"/>
              </a:spcAft>
              <a:defRPr/>
            </a:pPr>
            <a:endParaRPr lang="tr-TR" smtClean="0"/>
          </a:p>
        </p:txBody>
      </p:sp>
      <p:graphicFrame>
        <p:nvGraphicFramePr>
          <p:cNvPr id="5" name="Content Placeholder 6"/>
          <p:cNvGraphicFramePr>
            <a:graphicFrameLocks noGrp="1"/>
          </p:cNvGraphicFramePr>
          <p:nvPr>
            <p:ph sz="half" idx="1"/>
          </p:nvPr>
        </p:nvGraphicFramePr>
        <p:xfrm>
          <a:off x="508000" y="1592263"/>
          <a:ext cx="3957638" cy="44354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7"/>
          <p:cNvGraphicFramePr>
            <a:graphicFrameLocks noGrp="1"/>
          </p:cNvGraphicFramePr>
          <p:nvPr>
            <p:ph sz="half" idx="2"/>
          </p:nvPr>
        </p:nvGraphicFramePr>
        <p:xfrm>
          <a:off x="4699000" y="1592263"/>
          <a:ext cx="3957638" cy="44354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6"/>
          <p:cNvGraphicFramePr>
            <a:graphicFrameLocks noGrp="1"/>
          </p:cNvGraphicFramePr>
          <p:nvPr>
            <p:ph idx="1"/>
          </p:nvPr>
        </p:nvGraphicFramePr>
        <p:xfrm>
          <a:off x="508000" y="1574800"/>
          <a:ext cx="8126413" cy="4470400"/>
        </p:xfrm>
        <a:graphic>
          <a:graphicData uri="http://schemas.openxmlformats.org/drawingml/2006/chart">
            <c:chart xmlns:c="http://schemas.openxmlformats.org/drawingml/2006/chart" xmlns:r="http://schemas.openxmlformats.org/officeDocument/2006/relationships" r:id="rId2"/>
          </a:graphicData>
        </a:graphic>
      </p:graphicFrame>
      <p:sp>
        <p:nvSpPr>
          <p:cNvPr id="33795" name="Title 4"/>
          <p:cNvSpPr>
            <a:spLocks noGrp="1"/>
          </p:cNvSpPr>
          <p:nvPr>
            <p:ph type="title"/>
          </p:nvPr>
        </p:nvSpPr>
        <p:spPr/>
        <p:txBody>
          <a:bodyPr/>
          <a:lstStyle/>
          <a:p>
            <a:pPr eaLnBrk="1" fontAlgn="auto" hangingPunct="1">
              <a:spcAft>
                <a:spcPts val="0"/>
              </a:spcAft>
              <a:defRPr/>
            </a:pPr>
            <a:r>
              <a:rPr lang="tr-TR" sz="3600" smtClean="0"/>
              <a:t>14. Hekim tavsiyesi olmadan yanlış ilaç kullandınız mı?</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Title 3"/>
          <p:cNvSpPr>
            <a:spLocks noGrp="1"/>
          </p:cNvSpPr>
          <p:nvPr>
            <p:ph type="title"/>
          </p:nvPr>
        </p:nvSpPr>
        <p:spPr/>
        <p:txBody>
          <a:bodyPr/>
          <a:lstStyle/>
          <a:p>
            <a:pPr eaLnBrk="1" fontAlgn="auto" hangingPunct="1">
              <a:spcAft>
                <a:spcPts val="0"/>
              </a:spcAft>
              <a:defRPr/>
            </a:pPr>
            <a:endParaRPr lang="tr-TR" smtClean="0"/>
          </a:p>
        </p:txBody>
      </p:sp>
      <p:graphicFrame>
        <p:nvGraphicFramePr>
          <p:cNvPr id="5" name="Content Placeholder 6"/>
          <p:cNvGraphicFramePr>
            <a:graphicFrameLocks noGrp="1"/>
          </p:cNvGraphicFramePr>
          <p:nvPr>
            <p:ph sz="half" idx="1"/>
          </p:nvPr>
        </p:nvGraphicFramePr>
        <p:xfrm>
          <a:off x="508000" y="1592263"/>
          <a:ext cx="3957638" cy="44354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7"/>
          <p:cNvGraphicFramePr>
            <a:graphicFrameLocks noGrp="1"/>
          </p:cNvGraphicFramePr>
          <p:nvPr>
            <p:ph sz="half" idx="2"/>
          </p:nvPr>
        </p:nvGraphicFramePr>
        <p:xfrm>
          <a:off x="4699000" y="1592263"/>
          <a:ext cx="3957638" cy="44354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6"/>
          <p:cNvGraphicFramePr>
            <a:graphicFrameLocks noGrp="1"/>
          </p:cNvGraphicFramePr>
          <p:nvPr>
            <p:ph idx="1"/>
          </p:nvPr>
        </p:nvGraphicFramePr>
        <p:xfrm>
          <a:off x="508000" y="1574800"/>
          <a:ext cx="8126413" cy="4470400"/>
        </p:xfrm>
        <a:graphic>
          <a:graphicData uri="http://schemas.openxmlformats.org/drawingml/2006/chart">
            <c:chart xmlns:c="http://schemas.openxmlformats.org/drawingml/2006/chart" xmlns:r="http://schemas.openxmlformats.org/officeDocument/2006/relationships" r:id="rId2"/>
          </a:graphicData>
        </a:graphic>
      </p:graphicFrame>
      <p:sp>
        <p:nvSpPr>
          <p:cNvPr id="35843" name="Title 4"/>
          <p:cNvSpPr>
            <a:spLocks noGrp="1"/>
          </p:cNvSpPr>
          <p:nvPr>
            <p:ph type="title"/>
          </p:nvPr>
        </p:nvSpPr>
        <p:spPr/>
        <p:txBody>
          <a:bodyPr/>
          <a:lstStyle/>
          <a:p>
            <a:pPr eaLnBrk="1" fontAlgn="auto" hangingPunct="1">
              <a:spcAft>
                <a:spcPts val="0"/>
              </a:spcAft>
              <a:defRPr/>
            </a:pPr>
            <a:r>
              <a:rPr lang="tr-TR" sz="3600" smtClean="0"/>
              <a:t>15. Yanlış ilaç kullandığınızı anlayınca ne yaparsınız?</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Title 3"/>
          <p:cNvSpPr>
            <a:spLocks noGrp="1"/>
          </p:cNvSpPr>
          <p:nvPr>
            <p:ph type="title"/>
          </p:nvPr>
        </p:nvSpPr>
        <p:spPr/>
        <p:txBody>
          <a:bodyPr/>
          <a:lstStyle/>
          <a:p>
            <a:pPr eaLnBrk="1" fontAlgn="auto" hangingPunct="1">
              <a:spcAft>
                <a:spcPts val="0"/>
              </a:spcAft>
              <a:defRPr/>
            </a:pPr>
            <a:endParaRPr lang="tr-TR" smtClean="0"/>
          </a:p>
        </p:txBody>
      </p:sp>
      <p:graphicFrame>
        <p:nvGraphicFramePr>
          <p:cNvPr id="5" name="Content Placeholder 6"/>
          <p:cNvGraphicFramePr>
            <a:graphicFrameLocks noGrp="1"/>
          </p:cNvGraphicFramePr>
          <p:nvPr>
            <p:ph sz="half" idx="1"/>
          </p:nvPr>
        </p:nvGraphicFramePr>
        <p:xfrm>
          <a:off x="508000" y="1295401"/>
          <a:ext cx="3957638" cy="4732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7"/>
          <p:cNvGraphicFramePr>
            <a:graphicFrameLocks noGrp="1"/>
          </p:cNvGraphicFramePr>
          <p:nvPr>
            <p:ph sz="half" idx="2"/>
          </p:nvPr>
        </p:nvGraphicFramePr>
        <p:xfrm>
          <a:off x="4699000" y="1371601"/>
          <a:ext cx="3957638" cy="465613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6"/>
          <p:cNvGraphicFramePr>
            <a:graphicFrameLocks noGrp="1"/>
          </p:cNvGraphicFramePr>
          <p:nvPr>
            <p:ph idx="1"/>
          </p:nvPr>
        </p:nvGraphicFramePr>
        <p:xfrm>
          <a:off x="508000" y="1574800"/>
          <a:ext cx="8126413" cy="4470400"/>
        </p:xfrm>
        <a:graphic>
          <a:graphicData uri="http://schemas.openxmlformats.org/drawingml/2006/chart">
            <c:chart xmlns:c="http://schemas.openxmlformats.org/drawingml/2006/chart" xmlns:r="http://schemas.openxmlformats.org/officeDocument/2006/relationships" r:id="rId2"/>
          </a:graphicData>
        </a:graphic>
      </p:graphicFrame>
      <p:sp>
        <p:nvSpPr>
          <p:cNvPr id="38914" name="Title 4"/>
          <p:cNvSpPr>
            <a:spLocks noGrp="1"/>
          </p:cNvSpPr>
          <p:nvPr>
            <p:ph type="title"/>
          </p:nvPr>
        </p:nvSpPr>
        <p:spPr/>
        <p:txBody>
          <a:bodyPr/>
          <a:lstStyle/>
          <a:p>
            <a:pPr eaLnBrk="1" fontAlgn="auto" hangingPunct="1">
              <a:spcAft>
                <a:spcPts val="0"/>
              </a:spcAft>
              <a:defRPr/>
            </a:pPr>
            <a:r>
              <a:rPr lang="tr-TR" sz="3600" smtClean="0"/>
              <a:t>16. Eczacınızın verdiği ilacın doğruluğunu kontrol eder misiniz?</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İçerik Yer Tutucusu"/>
          <p:cNvSpPr>
            <a:spLocks noGrp="1"/>
          </p:cNvSpPr>
          <p:nvPr>
            <p:ph idx="1"/>
          </p:nvPr>
        </p:nvSpPr>
        <p:spPr>
          <a:xfrm>
            <a:off x="457200" y="1295400"/>
            <a:ext cx="8229600" cy="4572000"/>
          </a:xfrm>
        </p:spPr>
        <p:txBody>
          <a:bodyPr/>
          <a:lstStyle/>
          <a:p>
            <a:pPr eaLnBrk="1" hangingPunct="1"/>
            <a:r>
              <a:rPr lang="tr-TR" smtClean="0"/>
              <a:t>    Dünya Sağlık Örgütünün(DSÖ) 1985 yılında Nairobi de düzenlenen bir toplantıda, akılcı ilaç kullanımı “Hastaların ilaçları klinik gereksinimlerine uygun bir biçimde, kişisel gereksinimlerini karşılayacak dozlarda, yeterli zaman diliminde, kendilerine ve topluma en düşün maliyette almaları için uyulması gereken kurallar bütünüdür.” olarak tanımlanmıştır.</a:t>
            </a:r>
          </a:p>
          <a:p>
            <a:pPr eaLnBrk="1" hangingPunct="1"/>
            <a:endParaRPr lang="tr-TR" smtClean="0"/>
          </a:p>
        </p:txBody>
      </p:sp>
      <p:sp>
        <p:nvSpPr>
          <p:cNvPr id="3" name="2 Başlık"/>
          <p:cNvSpPr>
            <a:spLocks noGrp="1"/>
          </p:cNvSpPr>
          <p:nvPr>
            <p:ph type="title"/>
          </p:nvPr>
        </p:nvSpPr>
        <p:spPr/>
        <p:txBody>
          <a:bodyPr/>
          <a:lstStyle/>
          <a:p>
            <a:pPr eaLnBrk="1" fontAlgn="auto" hangingPunct="1">
              <a:spcAft>
                <a:spcPts val="0"/>
              </a:spcAft>
              <a:defRPr/>
            </a:pPr>
            <a:r>
              <a:rPr lang="tr-TR" smtClean="0">
                <a:solidFill>
                  <a:srgbClr val="FFC000"/>
                </a:solidFill>
              </a:rPr>
              <a:t>GİRİŞ:</a:t>
            </a:r>
            <a:endParaRPr lang="tr-TR">
              <a:solidFill>
                <a:srgbClr val="FFC000"/>
              </a:solidFill>
            </a:endParaRPr>
          </a:p>
        </p:txBody>
      </p:sp>
      <p:pic>
        <p:nvPicPr>
          <p:cNvPr id="48132" name="Picture 2" descr="http://t3.gstatic.com/images?q=tbn:ANd9GcSd2ODTvvAVpjn3CfRGllB7pj5jso7zCagBc15sKsbChVQIdNPG-EWtKO4AVg"/>
          <p:cNvPicPr>
            <a:picLocks noChangeAspect="1" noChangeArrowheads="1"/>
          </p:cNvPicPr>
          <p:nvPr/>
        </p:nvPicPr>
        <p:blipFill>
          <a:blip r:embed="rId2" cstate="print"/>
          <a:srcRect/>
          <a:stretch>
            <a:fillRect/>
          </a:stretch>
        </p:blipFill>
        <p:spPr bwMode="auto">
          <a:xfrm>
            <a:off x="3581400" y="4343400"/>
            <a:ext cx="2190750" cy="2085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3"/>
          <p:cNvSpPr>
            <a:spLocks noGrp="1"/>
          </p:cNvSpPr>
          <p:nvPr>
            <p:ph type="title"/>
          </p:nvPr>
        </p:nvSpPr>
        <p:spPr/>
        <p:txBody>
          <a:bodyPr/>
          <a:lstStyle/>
          <a:p>
            <a:pPr eaLnBrk="1" fontAlgn="auto" hangingPunct="1">
              <a:spcAft>
                <a:spcPts val="0"/>
              </a:spcAft>
              <a:defRPr/>
            </a:pPr>
            <a:endParaRPr lang="tr-TR" smtClean="0"/>
          </a:p>
        </p:txBody>
      </p:sp>
      <p:graphicFrame>
        <p:nvGraphicFramePr>
          <p:cNvPr id="5" name="Content Placeholder 6"/>
          <p:cNvGraphicFramePr>
            <a:graphicFrameLocks noGrp="1"/>
          </p:cNvGraphicFramePr>
          <p:nvPr>
            <p:ph sz="half" idx="1"/>
          </p:nvPr>
        </p:nvGraphicFramePr>
        <p:xfrm>
          <a:off x="508000" y="1592263"/>
          <a:ext cx="3957638" cy="44354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7"/>
          <p:cNvGraphicFramePr>
            <a:graphicFrameLocks noGrp="1"/>
          </p:cNvGraphicFramePr>
          <p:nvPr>
            <p:ph sz="half" idx="2"/>
          </p:nvPr>
        </p:nvGraphicFramePr>
        <p:xfrm>
          <a:off x="4699000" y="1592263"/>
          <a:ext cx="3957638" cy="44354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hangingPunct="1">
              <a:defRPr/>
            </a:pPr>
            <a:r>
              <a:rPr lang="tr-TR" smtClean="0">
                <a:solidFill>
                  <a:srgbClr val="FFC000"/>
                </a:solidFill>
              </a:rPr>
              <a:t>TARTIŞMA VE SONUÇ:</a:t>
            </a:r>
            <a:endParaRPr lang="tr-TR">
              <a:solidFill>
                <a:srgbClr val="FFC000"/>
              </a:solidFill>
            </a:endParaRPr>
          </a:p>
        </p:txBody>
      </p:sp>
      <p:sp>
        <p:nvSpPr>
          <p:cNvPr id="55299" name="2 İçerik Yer Tutucusu"/>
          <p:cNvSpPr>
            <a:spLocks noGrp="1"/>
          </p:cNvSpPr>
          <p:nvPr>
            <p:ph sz="half" idx="1"/>
          </p:nvPr>
        </p:nvSpPr>
        <p:spPr>
          <a:xfrm>
            <a:off x="457200" y="1524000"/>
            <a:ext cx="8153400" cy="4572000"/>
          </a:xfrm>
        </p:spPr>
        <p:txBody>
          <a:bodyPr/>
          <a:lstStyle/>
          <a:p>
            <a:pPr eaLnBrk="1" hangingPunct="1"/>
            <a:r>
              <a:rPr lang="tr-TR" smtClean="0"/>
              <a:t>Türkiye ithal ettiği maddeler bakımından bir dönem ilk sırada silaha ikinci sırada ilaca para vermekteydi. Ülkemizin toplam sağlık harcaması yılda 7.9 milyar dolar , ilaç ithali için harcadığı para ise yıllık yaklaşık 2 milyar dolardır. Türkiye ilaç üretiminden çok ilaç tüketiminin olduğu bir ülkedir.</a:t>
            </a:r>
          </a:p>
        </p:txBody>
      </p:sp>
      <p:pic>
        <p:nvPicPr>
          <p:cNvPr id="55300" name="Picture 2" descr="C:\Users\Gözde\Desktop\TODUP\images (3).jpg"/>
          <p:cNvPicPr>
            <a:picLocks noChangeAspect="1" noChangeArrowheads="1"/>
          </p:cNvPicPr>
          <p:nvPr/>
        </p:nvPicPr>
        <p:blipFill>
          <a:blip r:embed="rId2" cstate="print"/>
          <a:srcRect/>
          <a:stretch>
            <a:fillRect/>
          </a:stretch>
        </p:blipFill>
        <p:spPr bwMode="auto">
          <a:xfrm>
            <a:off x="2819400" y="4038600"/>
            <a:ext cx="3400425" cy="2333625"/>
          </a:xfrm>
          <a:prstGeom prst="rect">
            <a:avLst/>
          </a:prstGeom>
          <a:noFill/>
          <a:ln w="9525">
            <a:noFill/>
            <a:miter lim="800000"/>
            <a:headEnd/>
            <a:tailEnd/>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3400" y="152400"/>
            <a:ext cx="8229600" cy="1219200"/>
          </a:xfrm>
        </p:spPr>
        <p:txBody>
          <a:bodyPr/>
          <a:lstStyle/>
          <a:p>
            <a:pPr eaLnBrk="1" hangingPunct="1">
              <a:defRPr/>
            </a:pPr>
            <a:r>
              <a:rPr lang="tr-TR" smtClean="0">
                <a:solidFill>
                  <a:srgbClr val="FFC000"/>
                </a:solidFill>
              </a:rPr>
              <a:t>TARTIŞMA VE SONUÇ:</a:t>
            </a:r>
            <a:endParaRPr lang="tr-TR">
              <a:solidFill>
                <a:srgbClr val="FFC000"/>
              </a:solidFill>
            </a:endParaRPr>
          </a:p>
        </p:txBody>
      </p:sp>
      <p:sp>
        <p:nvSpPr>
          <p:cNvPr id="56323" name="2 İçerik Yer Tutucusu"/>
          <p:cNvSpPr>
            <a:spLocks noGrp="1"/>
          </p:cNvSpPr>
          <p:nvPr>
            <p:ph sz="half" idx="1"/>
          </p:nvPr>
        </p:nvSpPr>
        <p:spPr>
          <a:xfrm>
            <a:off x="457200" y="1524000"/>
            <a:ext cx="8229600" cy="4572000"/>
          </a:xfrm>
        </p:spPr>
        <p:txBody>
          <a:bodyPr/>
          <a:lstStyle/>
          <a:p>
            <a:pPr eaLnBrk="1" hangingPunct="1"/>
            <a:r>
              <a:rPr lang="tr-TR" smtClean="0"/>
              <a:t>Ülkemizde her 100 evden 80 ninde bir yada daha fazla çeşit ilaç olduğu tespit edilmiştir. İlaç bulunan evlerde hane başına ortalama 4.34 kutu ilaç düşmektedir. Evdeki ilaçlar arasında en büyük bölümü analjezik, antipiretik ve anti inflamatuvaz ilaçlar oluşturmaktadır.</a:t>
            </a:r>
          </a:p>
        </p:txBody>
      </p:sp>
      <p:pic>
        <p:nvPicPr>
          <p:cNvPr id="56324" name="Picture 2" descr="C:\Users\Gözde\Desktop\TODUP\images (11).jpg"/>
          <p:cNvPicPr>
            <a:picLocks noChangeAspect="1" noChangeArrowheads="1"/>
          </p:cNvPicPr>
          <p:nvPr/>
        </p:nvPicPr>
        <p:blipFill>
          <a:blip r:embed="rId3" cstate="print"/>
          <a:srcRect/>
          <a:stretch>
            <a:fillRect/>
          </a:stretch>
        </p:blipFill>
        <p:spPr bwMode="auto">
          <a:xfrm>
            <a:off x="3200400" y="3962400"/>
            <a:ext cx="3051175" cy="2286000"/>
          </a:xfrm>
          <a:prstGeom prst="rect">
            <a:avLst/>
          </a:prstGeom>
          <a:noFill/>
          <a:ln w="9525">
            <a:noFill/>
            <a:miter lim="800000"/>
            <a:headEnd/>
            <a:tailEnd/>
          </a:ln>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hangingPunct="1">
              <a:defRPr/>
            </a:pPr>
            <a:r>
              <a:rPr lang="tr-TR" smtClean="0">
                <a:solidFill>
                  <a:srgbClr val="FFC000"/>
                </a:solidFill>
              </a:rPr>
              <a:t>TARTIŞMA VE SONUÇ:</a:t>
            </a:r>
            <a:endParaRPr lang="tr-TR">
              <a:solidFill>
                <a:srgbClr val="FFC000"/>
              </a:solidFill>
            </a:endParaRPr>
          </a:p>
        </p:txBody>
      </p:sp>
      <p:sp>
        <p:nvSpPr>
          <p:cNvPr id="57347" name="2 İçerik Yer Tutucusu"/>
          <p:cNvSpPr>
            <a:spLocks noGrp="1"/>
          </p:cNvSpPr>
          <p:nvPr>
            <p:ph sz="half" idx="1"/>
          </p:nvPr>
        </p:nvSpPr>
        <p:spPr>
          <a:xfrm>
            <a:off x="457200" y="1524000"/>
            <a:ext cx="8001000" cy="4572000"/>
          </a:xfrm>
        </p:spPr>
        <p:txBody>
          <a:bodyPr/>
          <a:lstStyle/>
          <a:p>
            <a:pPr eaLnBrk="1" hangingPunct="1"/>
            <a:r>
              <a:rPr lang="tr-TR" smtClean="0"/>
              <a:t>Ankara da yapılan bir başka araştırmada evde bulunan ilaçların sadece yaklaşık beşte birinin evde ilaç ihtiyacı bulunan hasta veya bebeklerde kullanıldığı, geri kalanın ise lüzumsuz olarak evde bulunduğu tespit edilmiştir.</a:t>
            </a:r>
          </a:p>
        </p:txBody>
      </p:sp>
      <p:pic>
        <p:nvPicPr>
          <p:cNvPr id="57348" name="Picture 2" descr="C:\Users\Gözde\Desktop\TODUP\images (13).jpg"/>
          <p:cNvPicPr>
            <a:picLocks noChangeAspect="1" noChangeArrowheads="1"/>
          </p:cNvPicPr>
          <p:nvPr/>
        </p:nvPicPr>
        <p:blipFill>
          <a:blip r:embed="rId2" cstate="print"/>
          <a:srcRect/>
          <a:stretch>
            <a:fillRect/>
          </a:stretch>
        </p:blipFill>
        <p:spPr bwMode="auto">
          <a:xfrm>
            <a:off x="3124200" y="3733800"/>
            <a:ext cx="2552700" cy="2552700"/>
          </a:xfrm>
          <a:prstGeom prst="rect">
            <a:avLst/>
          </a:prstGeom>
          <a:noFill/>
          <a:ln w="9525">
            <a:noFill/>
            <a:miter lim="800000"/>
            <a:headEnd/>
            <a:tailEnd/>
          </a:ln>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hangingPunct="1">
              <a:defRPr/>
            </a:pPr>
            <a:r>
              <a:rPr lang="tr-TR" smtClean="0">
                <a:solidFill>
                  <a:srgbClr val="FFC000"/>
                </a:solidFill>
              </a:rPr>
              <a:t>SONUÇ:</a:t>
            </a:r>
            <a:endParaRPr lang="tr-TR">
              <a:solidFill>
                <a:srgbClr val="FFC000"/>
              </a:solidFill>
            </a:endParaRPr>
          </a:p>
        </p:txBody>
      </p:sp>
      <p:sp>
        <p:nvSpPr>
          <p:cNvPr id="58371" name="2 İçerik Yer Tutucusu"/>
          <p:cNvSpPr>
            <a:spLocks noGrp="1"/>
          </p:cNvSpPr>
          <p:nvPr>
            <p:ph sz="half" idx="1"/>
          </p:nvPr>
        </p:nvSpPr>
        <p:spPr>
          <a:xfrm>
            <a:off x="457200" y="1524000"/>
            <a:ext cx="8077200" cy="4572000"/>
          </a:xfrm>
        </p:spPr>
        <p:txBody>
          <a:bodyPr/>
          <a:lstStyle/>
          <a:p>
            <a:pPr eaLnBrk="1" hangingPunct="1"/>
            <a:r>
              <a:rPr lang="tr-TR" smtClean="0"/>
              <a:t>Tüm bu verilerden ve anket sonuçlarından yola çıkarak biz toplumumuzdaki uygunsuz ilaç kullanım oranının ne kadar fazla olduğunu ve bu durumun ülkemizin gelişimini ne kadar olumsuz etkilediğini sizlerle paylaşmak istedik. Bu durumun düzeltilmesi için sizleri hep birlikte bilinçlenmeye ve bilinçlendirmeye davet ediyoruz..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2" descr="C:\Users\Gözde\Desktop\TODUP\akılcı ilaç.png"/>
          <p:cNvPicPr>
            <a:picLocks noChangeAspect="1" noChangeArrowheads="1"/>
          </p:cNvPicPr>
          <p:nvPr/>
        </p:nvPicPr>
        <p:blipFill>
          <a:blip r:embed="rId2" cstate="print"/>
          <a:srcRect/>
          <a:stretch>
            <a:fillRect/>
          </a:stretch>
        </p:blipFill>
        <p:spPr bwMode="auto">
          <a:xfrm>
            <a:off x="-533400" y="-228600"/>
            <a:ext cx="9982200" cy="7367588"/>
          </a:xfrm>
          <a:prstGeom prst="rect">
            <a:avLst/>
          </a:prstGeom>
          <a:noFill/>
          <a:ln w="9525">
            <a:noFill/>
            <a:miter lim="800000"/>
            <a:headEnd/>
            <a:tailEnd/>
          </a:ln>
        </p:spPr>
      </p:pic>
      <p:sp>
        <p:nvSpPr>
          <p:cNvPr id="6" name="5 Dikdörtgen"/>
          <p:cNvSpPr/>
          <p:nvPr/>
        </p:nvSpPr>
        <p:spPr>
          <a:xfrm>
            <a:off x="307261" y="0"/>
            <a:ext cx="8218918" cy="175432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tr-TR"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BİZİ DİNLEDİĞİNİZ İÇİN </a:t>
            </a:r>
          </a:p>
          <a:p>
            <a:pPr algn="ctr">
              <a:defRPr/>
            </a:pPr>
            <a:r>
              <a:rPr lang="tr-TR"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TEŞEKKÜR EDERİZ.. </a:t>
            </a:r>
          </a:p>
        </p:txBody>
      </p:sp>
      <p:sp>
        <p:nvSpPr>
          <p:cNvPr id="7" name="6 Dikdörtgen"/>
          <p:cNvSpPr/>
          <p:nvPr/>
        </p:nvSpPr>
        <p:spPr>
          <a:xfrm>
            <a:off x="1219200" y="5486400"/>
            <a:ext cx="6699526"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tr-TR"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GRUP: FARMAKON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İçerik Yer Tutucusu"/>
          <p:cNvSpPr>
            <a:spLocks noGrp="1"/>
          </p:cNvSpPr>
          <p:nvPr>
            <p:ph idx="1"/>
          </p:nvPr>
        </p:nvSpPr>
        <p:spPr>
          <a:xfrm>
            <a:off x="304800" y="1447800"/>
            <a:ext cx="5181600" cy="4572000"/>
          </a:xfrm>
        </p:spPr>
        <p:txBody>
          <a:bodyPr/>
          <a:lstStyle/>
          <a:p>
            <a:pPr eaLnBrk="1" hangingPunct="1"/>
            <a:r>
              <a:rPr lang="tr-TR" smtClean="0"/>
              <a:t>   Akılcı ilaç kullanımı öncelikli olarak halkın sağlığını ve toplumun çıkarını  gözetir. Bu iki kavramın birbirini desteklediği; örneğin: toplumun çıkarı diye yapılan maliyet düşürücü önlemlerin; sonuçta halkın-özellikle de en çok gereksinimi olan sosyo-ekonomik düzeyi düşük kesimin- sağlığına katkıda bulunacağı unutulmamalıdır. </a:t>
            </a:r>
          </a:p>
        </p:txBody>
      </p:sp>
      <p:sp>
        <p:nvSpPr>
          <p:cNvPr id="3" name="2 Başlık"/>
          <p:cNvSpPr>
            <a:spLocks noGrp="1"/>
          </p:cNvSpPr>
          <p:nvPr>
            <p:ph type="title"/>
          </p:nvPr>
        </p:nvSpPr>
        <p:spPr/>
        <p:txBody>
          <a:bodyPr/>
          <a:lstStyle/>
          <a:p>
            <a:pPr eaLnBrk="1" fontAlgn="auto" hangingPunct="1">
              <a:spcAft>
                <a:spcPts val="0"/>
              </a:spcAft>
              <a:defRPr/>
            </a:pPr>
            <a:r>
              <a:rPr lang="tr-TR" smtClean="0">
                <a:solidFill>
                  <a:srgbClr val="FFC000"/>
                </a:solidFill>
              </a:rPr>
              <a:t>GİRİŞ:</a:t>
            </a:r>
            <a:endParaRPr lang="tr-TR">
              <a:solidFill>
                <a:srgbClr val="FFC000"/>
              </a:solidFill>
            </a:endParaRPr>
          </a:p>
        </p:txBody>
      </p:sp>
      <p:pic>
        <p:nvPicPr>
          <p:cNvPr id="49156" name="Picture 2" descr="C:\Users\Gözde\Desktop\TODUP\images (8).jpg"/>
          <p:cNvPicPr>
            <a:picLocks noChangeAspect="1" noChangeArrowheads="1"/>
          </p:cNvPicPr>
          <p:nvPr/>
        </p:nvPicPr>
        <p:blipFill>
          <a:blip r:embed="rId2" cstate="print"/>
          <a:srcRect/>
          <a:stretch>
            <a:fillRect/>
          </a:stretch>
        </p:blipFill>
        <p:spPr bwMode="auto">
          <a:xfrm>
            <a:off x="5715000" y="1828800"/>
            <a:ext cx="2819400" cy="281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İçerik Yer Tutucusu"/>
          <p:cNvSpPr>
            <a:spLocks noGrp="1"/>
          </p:cNvSpPr>
          <p:nvPr>
            <p:ph idx="1"/>
          </p:nvPr>
        </p:nvSpPr>
        <p:spPr/>
        <p:txBody>
          <a:bodyPr/>
          <a:lstStyle/>
          <a:p>
            <a:pPr eaLnBrk="1" hangingPunct="1"/>
            <a:r>
              <a:rPr lang="tr-TR" smtClean="0"/>
              <a:t>   Günümüzde yaklaşık her önemli hastalığın tedavisi için etkili ilaçlar mevcut hale gelmiştir.  Mevcut ilaç sayısını hızla artışı ,bir takım problemleri de beraberinde getirmektedir. Bu problemleri çözmeye yönelik olarak 1975 Dünya Sağlık Toplantısında “temel ilaçlar” ve “ulusal ilaç politikası” kavramları gündeme getirilmiş</a:t>
            </a:r>
          </a:p>
        </p:txBody>
      </p:sp>
      <p:sp>
        <p:nvSpPr>
          <p:cNvPr id="3" name="2 Başlık"/>
          <p:cNvSpPr>
            <a:spLocks noGrp="1"/>
          </p:cNvSpPr>
          <p:nvPr>
            <p:ph type="title"/>
          </p:nvPr>
        </p:nvSpPr>
        <p:spPr/>
        <p:txBody>
          <a:bodyPr/>
          <a:lstStyle/>
          <a:p>
            <a:pPr eaLnBrk="1" fontAlgn="auto" hangingPunct="1">
              <a:spcAft>
                <a:spcPts val="0"/>
              </a:spcAft>
              <a:defRPr/>
            </a:pPr>
            <a:r>
              <a:rPr lang="tr-TR" smtClean="0">
                <a:solidFill>
                  <a:srgbClr val="FFC000"/>
                </a:solidFill>
              </a:rPr>
              <a:t>GİRİŞ:</a:t>
            </a:r>
            <a:endParaRPr lang="tr-TR">
              <a:solidFill>
                <a:srgbClr val="FFC000"/>
              </a:solidFill>
            </a:endParaRPr>
          </a:p>
        </p:txBody>
      </p:sp>
      <p:pic>
        <p:nvPicPr>
          <p:cNvPr id="50180" name="Picture 2" descr="C:\Users\Gözde\Desktop\TODUP\1160.jpg"/>
          <p:cNvPicPr>
            <a:picLocks noChangeAspect="1" noChangeArrowheads="1"/>
          </p:cNvPicPr>
          <p:nvPr/>
        </p:nvPicPr>
        <p:blipFill>
          <a:blip r:embed="rId2" cstate="print"/>
          <a:srcRect/>
          <a:stretch>
            <a:fillRect/>
          </a:stretch>
        </p:blipFill>
        <p:spPr bwMode="auto">
          <a:xfrm>
            <a:off x="2971800" y="4114800"/>
            <a:ext cx="3429000" cy="22860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İçerik Yer Tutucusu"/>
          <p:cNvSpPr>
            <a:spLocks noGrp="1"/>
          </p:cNvSpPr>
          <p:nvPr>
            <p:ph idx="1"/>
          </p:nvPr>
        </p:nvSpPr>
        <p:spPr/>
        <p:txBody>
          <a:bodyPr/>
          <a:lstStyle/>
          <a:p>
            <a:pPr eaLnBrk="1" hangingPunct="1"/>
            <a:r>
              <a:rPr lang="tr-TR" smtClean="0"/>
              <a:t>   Birçok ülkede piyasada bulunan ilaç sayıları binlerle ölçülürken WHO nun bir toplumun ilaç gereksinimlerinin büyük çoğunluğunu karşılayabilecek olan “temel ilaçlar” listesinde yaklaşık üç yüz ilaç vardır. Bu da toplumlardaki bilinçsiz ve gereksiz ilaç kullanımın ne boyutta olduğunun bir kanıtıdır.</a:t>
            </a:r>
          </a:p>
          <a:p>
            <a:pPr eaLnBrk="1" hangingPunct="1">
              <a:buFont typeface="Wingdings 2" pitchFamily="18" charset="2"/>
              <a:buNone/>
            </a:pPr>
            <a:endParaRPr lang="tr-TR" smtClean="0"/>
          </a:p>
        </p:txBody>
      </p:sp>
      <p:sp>
        <p:nvSpPr>
          <p:cNvPr id="3" name="2 Başlık"/>
          <p:cNvSpPr>
            <a:spLocks noGrp="1"/>
          </p:cNvSpPr>
          <p:nvPr>
            <p:ph type="title"/>
          </p:nvPr>
        </p:nvSpPr>
        <p:spPr/>
        <p:txBody>
          <a:bodyPr/>
          <a:lstStyle/>
          <a:p>
            <a:pPr eaLnBrk="1" fontAlgn="auto" hangingPunct="1">
              <a:spcAft>
                <a:spcPts val="0"/>
              </a:spcAft>
              <a:defRPr/>
            </a:pPr>
            <a:r>
              <a:rPr lang="tr-TR" smtClean="0">
                <a:solidFill>
                  <a:srgbClr val="FFC000"/>
                </a:solidFill>
              </a:rPr>
              <a:t>GİRİŞ:</a:t>
            </a:r>
            <a:endParaRPr lang="tr-TR">
              <a:solidFill>
                <a:srgbClr val="FFC000"/>
              </a:solidFill>
            </a:endParaRPr>
          </a:p>
        </p:txBody>
      </p:sp>
      <p:pic>
        <p:nvPicPr>
          <p:cNvPr id="51204" name="Picture 2" descr="C:\Users\Gözde\Desktop\TODUP\images (9).jpg"/>
          <p:cNvPicPr>
            <a:picLocks noChangeAspect="1" noChangeArrowheads="1"/>
          </p:cNvPicPr>
          <p:nvPr/>
        </p:nvPicPr>
        <p:blipFill>
          <a:blip r:embed="rId2" cstate="print"/>
          <a:srcRect/>
          <a:stretch>
            <a:fillRect/>
          </a:stretch>
        </p:blipFill>
        <p:spPr bwMode="auto">
          <a:xfrm>
            <a:off x="3200400" y="4038600"/>
            <a:ext cx="2746375" cy="20574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İçerik Yer Tutucusu"/>
          <p:cNvSpPr>
            <a:spLocks noGrp="1"/>
          </p:cNvSpPr>
          <p:nvPr>
            <p:ph idx="1"/>
          </p:nvPr>
        </p:nvSpPr>
        <p:spPr>
          <a:xfrm>
            <a:off x="457200" y="1219200"/>
            <a:ext cx="8229600" cy="4572000"/>
          </a:xfrm>
        </p:spPr>
        <p:txBody>
          <a:bodyPr/>
          <a:lstStyle/>
          <a:p>
            <a:pPr eaLnBrk="1" hangingPunct="1"/>
            <a:r>
              <a:rPr lang="tr-TR" smtClean="0"/>
              <a:t>Akılcı olmayan ilaç kullanım örneklerini araştıran çalışmalarda belirlenen temel sorunlar: gereğinden fazla ilaç reçetelendirilmesi ,ilaçların bilinçsiz ve yanlış biçimde kullanılması, gereksiz yere pahalı ilaçların kullanılması, gereksiz yere antibiyotik kullanımı ya da gereksiz yere enjeksiyon olarak gözlemlenmiştir.</a:t>
            </a:r>
          </a:p>
        </p:txBody>
      </p:sp>
      <p:sp>
        <p:nvSpPr>
          <p:cNvPr id="3" name="2 Başlık"/>
          <p:cNvSpPr>
            <a:spLocks noGrp="1"/>
          </p:cNvSpPr>
          <p:nvPr>
            <p:ph type="title"/>
          </p:nvPr>
        </p:nvSpPr>
        <p:spPr>
          <a:xfrm>
            <a:off x="457200" y="0"/>
            <a:ext cx="8229600" cy="1219200"/>
          </a:xfrm>
        </p:spPr>
        <p:txBody>
          <a:bodyPr/>
          <a:lstStyle/>
          <a:p>
            <a:pPr eaLnBrk="1" fontAlgn="auto" hangingPunct="1">
              <a:spcAft>
                <a:spcPts val="0"/>
              </a:spcAft>
              <a:defRPr/>
            </a:pPr>
            <a:r>
              <a:rPr lang="tr-TR" smtClean="0">
                <a:solidFill>
                  <a:srgbClr val="FFC000"/>
                </a:solidFill>
              </a:rPr>
              <a:t>GİRİŞ:</a:t>
            </a:r>
            <a:endParaRPr lang="tr-TR">
              <a:solidFill>
                <a:srgbClr val="FFC000"/>
              </a:solidFill>
            </a:endParaRPr>
          </a:p>
        </p:txBody>
      </p:sp>
      <p:pic>
        <p:nvPicPr>
          <p:cNvPr id="52228" name="Picture 6" descr="C:\Users\Gözde\Desktop\TODUP\images (15).jpg"/>
          <p:cNvPicPr>
            <a:picLocks noChangeAspect="1" noChangeArrowheads="1"/>
          </p:cNvPicPr>
          <p:nvPr/>
        </p:nvPicPr>
        <p:blipFill>
          <a:blip r:embed="rId2" cstate="print"/>
          <a:srcRect/>
          <a:stretch>
            <a:fillRect/>
          </a:stretch>
        </p:blipFill>
        <p:spPr bwMode="auto">
          <a:xfrm>
            <a:off x="3276600" y="3733800"/>
            <a:ext cx="2590800" cy="25908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481</TotalTime>
  <Words>923</Words>
  <Application>Microsoft Office PowerPoint</Application>
  <PresentationFormat>Ekran Gösterisi (4:3)</PresentationFormat>
  <Paragraphs>160</Paragraphs>
  <Slides>55</Slides>
  <Notes>2</Notes>
  <HiddenSlides>0</HiddenSlides>
  <MMClips>1</MMClips>
  <ScaleCrop>false</ScaleCrop>
  <HeadingPairs>
    <vt:vector size="4" baseType="variant">
      <vt:variant>
        <vt:lpstr>Tema</vt:lpstr>
      </vt:variant>
      <vt:variant>
        <vt:i4>1</vt:i4>
      </vt:variant>
      <vt:variant>
        <vt:lpstr>Slayt Başlıkları</vt:lpstr>
      </vt:variant>
      <vt:variant>
        <vt:i4>55</vt:i4>
      </vt:variant>
    </vt:vector>
  </HeadingPairs>
  <TitlesOfParts>
    <vt:vector size="56" baseType="lpstr">
      <vt:lpstr>Kağıt</vt:lpstr>
      <vt:lpstr>Kocaeli Üniversitesi              Tıp Fakültesi</vt:lpstr>
      <vt:lpstr>                                                                           GRUP C1 :    </vt:lpstr>
      <vt:lpstr>ÇALIŞMAYI YÜRÜTENLER:</vt:lpstr>
      <vt:lpstr>AMAÇ:</vt:lpstr>
      <vt:lpstr>GİRİŞ:</vt:lpstr>
      <vt:lpstr>GİRİŞ:</vt:lpstr>
      <vt:lpstr>GİRİŞ:</vt:lpstr>
      <vt:lpstr>GİRİŞ:</vt:lpstr>
      <vt:lpstr>GİRİŞ:</vt:lpstr>
      <vt:lpstr>GİRİŞ:</vt:lpstr>
      <vt:lpstr>Slayt 11</vt:lpstr>
      <vt:lpstr>GİRİŞ:</vt:lpstr>
      <vt:lpstr>1.Ağrınız olduğunda ne yaparsınız ?</vt:lpstr>
      <vt:lpstr>Slayt 14</vt:lpstr>
      <vt:lpstr>2.Hekime başvurmadan aldığınız ilaç türleri nelerdir ?</vt:lpstr>
      <vt:lpstr>Slayt 16</vt:lpstr>
      <vt:lpstr>3.Aldığınız ilaçların prospektüsünü okur musunuz ?</vt:lpstr>
      <vt:lpstr>Slayt 18</vt:lpstr>
      <vt:lpstr>4.Yakınlarınızın Size Tavsiye Ettiği Bir İlacı hekime başvurmadan kullanır mısınız ?</vt:lpstr>
      <vt:lpstr>Slayt 20</vt:lpstr>
      <vt:lpstr>5.Antibiyotik kullanımını yarıda kestiğiniz oldu mu ?</vt:lpstr>
      <vt:lpstr>Slayt 22</vt:lpstr>
      <vt:lpstr>6.Aldığınız ilacın hangi etkenleri sizi çok ilgilendirir ?</vt:lpstr>
      <vt:lpstr>Slayt 24</vt:lpstr>
      <vt:lpstr>7.a İlacın şeklinin bir önemi var mı ? </vt:lpstr>
      <vt:lpstr>Slayt 26</vt:lpstr>
      <vt:lpstr>7.b Varsa en çok nesi/neleri sizi ilgilendirir ?</vt:lpstr>
      <vt:lpstr>Slayt 28</vt:lpstr>
      <vt:lpstr>8.İlaç kullandığınız halde sorununuz/ağrınız geçmiyorsa ne yaparsınız ?</vt:lpstr>
      <vt:lpstr>Slayt 30</vt:lpstr>
      <vt:lpstr>9.Sorununuzun psikolojik olduğuna karar verip doktora gitmekten vazgeçtiniz mi?</vt:lpstr>
      <vt:lpstr>Slayt 32</vt:lpstr>
      <vt:lpstr>10.Kendinize özel karışımlarınız var mı?</vt:lpstr>
      <vt:lpstr>Slayt 34</vt:lpstr>
      <vt:lpstr>11.a. Tv/radyo/internet’te gördüğünüz duyduğunuz tedavi yöntemlerine güvenir misiniz?</vt:lpstr>
      <vt:lpstr>Slayt 36</vt:lpstr>
      <vt:lpstr>11.b. Uygular mısınız?</vt:lpstr>
      <vt:lpstr>Slayt 38</vt:lpstr>
      <vt:lpstr>11.c. Etkisini görür müsünüz?</vt:lpstr>
      <vt:lpstr>Slayt 40</vt:lpstr>
      <vt:lpstr>12. İlacı kullanma süreniz?</vt:lpstr>
      <vt:lpstr>Slayt 42</vt:lpstr>
      <vt:lpstr>13. Hekim tavsiyesi olmadan ilaç kullanır mısınız?</vt:lpstr>
      <vt:lpstr>Slayt 44</vt:lpstr>
      <vt:lpstr>14. Hekim tavsiyesi olmadan yanlış ilaç kullandınız mı?</vt:lpstr>
      <vt:lpstr>Slayt 46</vt:lpstr>
      <vt:lpstr>15. Yanlış ilaç kullandığınızı anlayınca ne yaparsınız?</vt:lpstr>
      <vt:lpstr>Slayt 48</vt:lpstr>
      <vt:lpstr>16. Eczacınızın verdiği ilacın doğruluğunu kontrol eder misiniz?</vt:lpstr>
      <vt:lpstr>Slayt 50</vt:lpstr>
      <vt:lpstr>TARTIŞMA VE SONUÇ:</vt:lpstr>
      <vt:lpstr>TARTIŞMA VE SONUÇ:</vt:lpstr>
      <vt:lpstr>TARTIŞMA VE SONUÇ:</vt:lpstr>
      <vt:lpstr>SONUÇ:</vt:lpstr>
      <vt:lpstr>Slayt 55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HaSaN</dc:creator>
  <cp:lastModifiedBy>Gözde</cp:lastModifiedBy>
  <cp:revision>58</cp:revision>
  <cp:lastPrinted>1601-01-01T00:00:00Z</cp:lastPrinted>
  <dcterms:created xsi:type="dcterms:W3CDTF">2011-12-23T15:42:01Z</dcterms:created>
  <dcterms:modified xsi:type="dcterms:W3CDTF">2012-01-19T10:57:33Z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