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15.01.2013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15.01.2013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15.01.2013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15.01.2013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15.01.2013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15.01.2013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15.01.2013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30.cooltext.com/d.php?renderid=871918772&amp;extension=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universiteakademi.com/9-anatomi-urogenit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TODUP\2012-12-13-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52" name="Picture 4" descr="http://r30.cooltext.com/rendered/cooltext87191877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3831550"/>
            <a:ext cx="8429684" cy="1643074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2357422" y="5786454"/>
            <a:ext cx="4349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TODUP PROJESİ 2013</a:t>
            </a:r>
            <a:endParaRPr lang="tr-TR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935480"/>
            <a:ext cx="6480720" cy="4389120"/>
          </a:xfrm>
        </p:spPr>
        <p:txBody>
          <a:bodyPr/>
          <a:lstStyle/>
          <a:p>
            <a:r>
              <a:rPr lang="tr-TR" dirty="0" smtClean="0">
                <a:latin typeface="+mj-lt"/>
              </a:rPr>
              <a:t>Öncelikle </a:t>
            </a:r>
            <a:r>
              <a:rPr lang="tr-TR" dirty="0" smtClean="0">
                <a:latin typeface="+mj-lt"/>
              </a:rPr>
              <a:t>birinci</a:t>
            </a:r>
            <a:r>
              <a:rPr lang="tr-TR" dirty="0" smtClean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basamak sağlık hizmeti sunulan bir merkezde bir hekim adayı olarak hastalarla iletişime geçildi.</a:t>
            </a:r>
          </a:p>
          <a:p>
            <a:r>
              <a:rPr lang="tr-TR" dirty="0" smtClean="0">
                <a:latin typeface="+mj-lt"/>
              </a:rPr>
              <a:t>Aile planlaması yöntemleri , CYBH ile ilgili testleri ve bunların önemini öğrenildi.</a:t>
            </a:r>
          </a:p>
          <a:p>
            <a:r>
              <a:rPr lang="tr-TR" dirty="0" smtClean="0">
                <a:latin typeface="+mj-lt"/>
              </a:rPr>
              <a:t>Tüm grup üyelerimiz kendi </a:t>
            </a:r>
            <a:r>
              <a:rPr lang="tr-TR" dirty="0" err="1" smtClean="0">
                <a:latin typeface="+mj-lt"/>
              </a:rPr>
              <a:t>HbsAg</a:t>
            </a:r>
            <a:r>
              <a:rPr lang="tr-TR" dirty="0" smtClean="0">
                <a:latin typeface="+mj-lt"/>
              </a:rPr>
              <a:t> ,Anti </a:t>
            </a:r>
            <a:r>
              <a:rPr lang="tr-TR" dirty="0" err="1" smtClean="0">
                <a:latin typeface="+mj-lt"/>
              </a:rPr>
              <a:t>Hbs</a:t>
            </a:r>
            <a:r>
              <a:rPr lang="tr-TR" dirty="0" smtClean="0">
                <a:latin typeface="+mj-lt"/>
              </a:rPr>
              <a:t>,Anti HCV,Anti HIV seviyelerini öğrendi. </a:t>
            </a:r>
          </a:p>
          <a:p>
            <a:endParaRPr lang="tr-TR" dirty="0"/>
          </a:p>
        </p:txBody>
      </p:sp>
      <p:pic>
        <p:nvPicPr>
          <p:cNvPr id="3074" name="Picture 2" descr="C:\Users\Kerim\Downloads\kazani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63982"/>
            <a:ext cx="2915816" cy="4673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928662" y="857232"/>
            <a:ext cx="65953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Kazanımlar</a:t>
            </a:r>
            <a:endParaRPr lang="tr-TR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C:\Users\Kerim\Downloads\o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500042"/>
            <a:ext cx="1080120" cy="1588412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erim\Downloads\o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71480"/>
            <a:ext cx="1080120" cy="158841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K:\TODUP\2012-11-29-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3571876"/>
          </a:xfrm>
          <a:prstGeom prst="rect">
            <a:avLst/>
          </a:prstGeom>
          <a:noFill/>
        </p:spPr>
      </p:pic>
      <p:pic>
        <p:nvPicPr>
          <p:cNvPr id="1027" name="Picture 3" descr="K:\TODUP\2012-12-06-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4643438" cy="3429000"/>
          </a:xfrm>
          <a:prstGeom prst="rect">
            <a:avLst/>
          </a:prstGeom>
          <a:noFill/>
        </p:spPr>
      </p:pic>
      <p:pic>
        <p:nvPicPr>
          <p:cNvPr id="5" name="Picture 4" descr="http://www.konsensushaber.com/wp-content/uploads/2011/07/ai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noFill/>
        </p:spPr>
      </p:pic>
      <p:pic>
        <p:nvPicPr>
          <p:cNvPr id="1030" name="Picture 6" descr="http://www.rkm.com.au/VIRUS/HIV/HIV-images/HIV-vir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4500562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4" descr="K:\TODUP\2012-12-27-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9178" cy="3714752"/>
          </a:xfrm>
          <a:prstGeom prst="rect">
            <a:avLst/>
          </a:prstGeom>
          <a:noFill/>
        </p:spPr>
      </p:pic>
      <p:pic>
        <p:nvPicPr>
          <p:cNvPr id="5" name="Picture 5" descr="K:\TODUP\2012-12-27-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14686"/>
            <a:ext cx="5143505" cy="3643315"/>
          </a:xfrm>
          <a:prstGeom prst="rect">
            <a:avLst/>
          </a:prstGeom>
          <a:noFill/>
        </p:spPr>
      </p:pic>
      <p:pic>
        <p:nvPicPr>
          <p:cNvPr id="24578" name="Picture 2" descr="http://www.sagligin.net/wp-content/uploads/2011/11/hepatit-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0"/>
            <a:ext cx="4357686" cy="3214686"/>
          </a:xfrm>
          <a:prstGeom prst="rect">
            <a:avLst/>
          </a:prstGeom>
          <a:noFill/>
        </p:spPr>
      </p:pic>
      <p:pic>
        <p:nvPicPr>
          <p:cNvPr id="24580" name="Picture 4" descr="http://wanglab.medicine.ufl.edu/images/hc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2"/>
            <a:ext cx="4000496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/>
              <a:t>Doç. Dr. Sema KEÇELİ</a:t>
            </a:r>
          </a:p>
          <a:p>
            <a:r>
              <a:rPr lang="tr-TR" dirty="0" smtClean="0"/>
              <a:t>Enes FERHATLAR</a:t>
            </a:r>
          </a:p>
          <a:p>
            <a:r>
              <a:rPr lang="tr-TR" dirty="0" smtClean="0"/>
              <a:t>Mümin ŞENTÜRK</a:t>
            </a:r>
          </a:p>
          <a:p>
            <a:r>
              <a:rPr lang="tr-TR" dirty="0" smtClean="0"/>
              <a:t>Harun SALMAN</a:t>
            </a:r>
          </a:p>
          <a:p>
            <a:r>
              <a:rPr lang="tr-TR" dirty="0" smtClean="0"/>
              <a:t>Serhan ETYEMEZ</a:t>
            </a:r>
          </a:p>
          <a:p>
            <a:r>
              <a:rPr lang="tr-TR" dirty="0" smtClean="0"/>
              <a:t>Mehmet Burak VELİOĞLU</a:t>
            </a:r>
          </a:p>
          <a:p>
            <a:r>
              <a:rPr lang="tr-TR" dirty="0" smtClean="0"/>
              <a:t>Cem Onur ERDOLU</a:t>
            </a:r>
          </a:p>
          <a:p>
            <a:r>
              <a:rPr lang="tr-TR" dirty="0" smtClean="0"/>
              <a:t>Pelin ALPAK</a:t>
            </a:r>
          </a:p>
          <a:p>
            <a:r>
              <a:rPr lang="tr-TR" dirty="0" smtClean="0"/>
              <a:t>Yunus Emre KARAKELLE</a:t>
            </a:r>
          </a:p>
          <a:p>
            <a:r>
              <a:rPr lang="tr-TR" dirty="0" smtClean="0"/>
              <a:t>Yunus Emre DEMİRAL</a:t>
            </a:r>
          </a:p>
          <a:p>
            <a:r>
              <a:rPr lang="tr-TR" dirty="0" smtClean="0"/>
              <a:t>Berrak ÇELEN</a:t>
            </a:r>
          </a:p>
          <a:p>
            <a:r>
              <a:rPr lang="tr-TR" dirty="0" smtClean="0"/>
              <a:t>Ömer Faruk YILDIRIM</a:t>
            </a:r>
          </a:p>
          <a:p>
            <a:r>
              <a:rPr lang="tr-TR" dirty="0" err="1" smtClean="0"/>
              <a:t>Uhut</a:t>
            </a:r>
            <a:r>
              <a:rPr lang="tr-TR" dirty="0" smtClean="0"/>
              <a:t> BAŞER</a:t>
            </a:r>
          </a:p>
          <a:p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1643042" y="785794"/>
            <a:ext cx="5742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PROJE EKİBİMİZ</a:t>
            </a:r>
            <a:endParaRPr lang="tr-T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540318"/>
            <a:ext cx="8229600" cy="2531756"/>
          </a:xfrm>
        </p:spPr>
        <p:txBody>
          <a:bodyPr/>
          <a:lstStyle/>
          <a:p>
            <a:r>
              <a:rPr lang="tr-TR" dirty="0" smtClean="0"/>
              <a:t>Evlilik öncesi yapılan </a:t>
            </a:r>
            <a:r>
              <a:rPr lang="tr-TR" dirty="0" smtClean="0"/>
              <a:t>Cinsel yolla bulaşan hastalıklar (CYBH) </a:t>
            </a:r>
            <a:r>
              <a:rPr lang="tr-TR" dirty="0" smtClean="0"/>
              <a:t>ile ilgili testler ve kurumlara göre içeriklerinin karşılaştırılması </a:t>
            </a:r>
          </a:p>
          <a:p>
            <a:r>
              <a:rPr lang="tr-TR" dirty="0" smtClean="0"/>
              <a:t>İzmit  yöresindeki evlenecek çiftleri CYBH konusunda bilgilendirmek ve </a:t>
            </a:r>
            <a:r>
              <a:rPr lang="tr-TR" dirty="0" err="1" smtClean="0"/>
              <a:t>farkındalığını</a:t>
            </a:r>
            <a:r>
              <a:rPr lang="tr-TR" dirty="0" smtClean="0"/>
              <a:t> arttırmak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3071802" y="1071546"/>
            <a:ext cx="2195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AMAÇ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9. Anatomi Ürogenital">
            <a:hlinkClick r:id="rId2" tooltip="Permanent Link to 9. Anatomi Ürogenital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7" y="714356"/>
            <a:ext cx="1873373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GİRİŞ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988840"/>
            <a:ext cx="8229600" cy="4389120"/>
          </a:xfrm>
        </p:spPr>
        <p:txBody>
          <a:bodyPr>
            <a:normAutofit/>
          </a:bodyPr>
          <a:lstStyle/>
          <a:p>
            <a:r>
              <a:rPr lang="tr-TR" dirty="0" smtClean="0"/>
              <a:t>Cinsel yolla bulaşan hastalıklar</a:t>
            </a:r>
          </a:p>
          <a:p>
            <a:r>
              <a:rPr lang="tr-TR" dirty="0" smtClean="0"/>
              <a:t>A) Bakteriyel: </a:t>
            </a:r>
            <a:r>
              <a:rPr lang="tr-TR" dirty="0" err="1" smtClean="0"/>
              <a:t>Gonore</a:t>
            </a:r>
            <a:r>
              <a:rPr lang="tr-TR" dirty="0" smtClean="0"/>
              <a:t>, </a:t>
            </a:r>
            <a:r>
              <a:rPr lang="tr-TR" dirty="0" err="1" smtClean="0"/>
              <a:t>sifiliz</a:t>
            </a:r>
            <a:r>
              <a:rPr lang="tr-TR" dirty="0" smtClean="0"/>
              <a:t>, yumuşak </a:t>
            </a:r>
            <a:r>
              <a:rPr lang="tr-TR" dirty="0" err="1" smtClean="0"/>
              <a:t>şankr</a:t>
            </a:r>
            <a:r>
              <a:rPr lang="tr-TR" dirty="0" smtClean="0"/>
              <a:t> gibi</a:t>
            </a:r>
          </a:p>
          <a:p>
            <a:r>
              <a:rPr lang="tr-TR" dirty="0" smtClean="0"/>
              <a:t>B) </a:t>
            </a:r>
            <a:r>
              <a:rPr lang="tr-TR" dirty="0" err="1" smtClean="0"/>
              <a:t>Viral</a:t>
            </a:r>
            <a:r>
              <a:rPr lang="tr-TR" dirty="0" smtClean="0"/>
              <a:t>: Hepatit B,Hepatit C, HIV gibi</a:t>
            </a:r>
          </a:p>
        </p:txBody>
      </p:sp>
      <p:pic>
        <p:nvPicPr>
          <p:cNvPr id="2054" name="Picture 6" descr="C:\Users\Kerim\Downloads\virusque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9" y="3717032"/>
            <a:ext cx="3925495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erim\Downloads\cartoon-41368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56384"/>
            <a:ext cx="3231864" cy="314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Bu hastalıkların tanısı ve tedavisi mümkün olmakla birlikte daha erken tanı konulması hastanın yaşam kalitesi açısından önemlidir.</a:t>
            </a:r>
          </a:p>
          <a:p>
            <a:r>
              <a:rPr lang="tr-TR" dirty="0" smtClean="0"/>
              <a:t>Bakteriyel hastalıklar </a:t>
            </a:r>
            <a:r>
              <a:rPr lang="tr-TR" dirty="0" err="1" smtClean="0"/>
              <a:t>antibakteriyelle</a:t>
            </a:r>
            <a:r>
              <a:rPr lang="tr-TR" dirty="0" smtClean="0"/>
              <a:t> tedavi edilebilir.</a:t>
            </a:r>
          </a:p>
          <a:p>
            <a:r>
              <a:rPr lang="tr-TR" dirty="0" smtClean="0"/>
              <a:t>Hepatit B tanısı için kandaki antikor düzeyi belirlendikten sonra gerekirse aşı ile korunmak mümkündür.</a:t>
            </a:r>
          </a:p>
          <a:p>
            <a:r>
              <a:rPr lang="tr-TR" dirty="0" smtClean="0"/>
              <a:t>Buna rağmen </a:t>
            </a:r>
            <a:r>
              <a:rPr lang="tr-TR" dirty="0" smtClean="0">
                <a:solidFill>
                  <a:srgbClr val="C00000"/>
                </a:solidFill>
              </a:rPr>
              <a:t>karaciğer kanserine</a:t>
            </a:r>
            <a:r>
              <a:rPr lang="tr-TR" dirty="0" smtClean="0"/>
              <a:t> yol açan Hepatit C ve AIDS hastalığına neden olan </a:t>
            </a:r>
            <a:r>
              <a:rPr lang="tr-TR" dirty="0" err="1" smtClean="0"/>
              <a:t>HIV’e</a:t>
            </a:r>
            <a:r>
              <a:rPr lang="tr-TR" dirty="0" smtClean="0"/>
              <a:t>  karşı bağışıklık sağlamak mümkün değildir ve bu hastalıklar </a:t>
            </a:r>
            <a:r>
              <a:rPr lang="tr-TR" dirty="0" err="1" smtClean="0"/>
              <a:t>morbiditeyi</a:t>
            </a:r>
            <a:r>
              <a:rPr lang="tr-TR" dirty="0" smtClean="0"/>
              <a:t> kötü etkiler.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Sağlık Bakanlığı’nın Önerdiği Evlilik Öncesi Testler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Kan Grubu (Kan grubu uyuşmazlığı)</a:t>
            </a:r>
          </a:p>
          <a:p>
            <a:r>
              <a:rPr lang="tr-TR" dirty="0" smtClean="0"/>
              <a:t>Akciğer </a:t>
            </a:r>
            <a:r>
              <a:rPr lang="tr-TR" dirty="0" err="1" smtClean="0"/>
              <a:t>Grafisi</a:t>
            </a:r>
            <a:r>
              <a:rPr lang="tr-TR" dirty="0" smtClean="0"/>
              <a:t> (Tüberküloz)</a:t>
            </a:r>
          </a:p>
          <a:p>
            <a:r>
              <a:rPr lang="tr-TR" dirty="0" smtClean="0"/>
              <a:t>Hemoglobin </a:t>
            </a:r>
            <a:r>
              <a:rPr lang="tr-TR" dirty="0" err="1" smtClean="0"/>
              <a:t>Elektroforezi</a:t>
            </a:r>
            <a:r>
              <a:rPr lang="tr-TR" dirty="0" smtClean="0"/>
              <a:t> (</a:t>
            </a:r>
            <a:r>
              <a:rPr lang="tr-TR" dirty="0" err="1" smtClean="0"/>
              <a:t>Talasemi</a:t>
            </a:r>
            <a:r>
              <a:rPr lang="tr-TR" dirty="0" smtClean="0"/>
              <a:t> -Akdeniz Anemisi)</a:t>
            </a:r>
          </a:p>
          <a:p>
            <a:r>
              <a:rPr lang="tr-TR" dirty="0" smtClean="0"/>
              <a:t>VDRL (</a:t>
            </a:r>
            <a:r>
              <a:rPr lang="tr-TR" dirty="0" err="1" smtClean="0"/>
              <a:t>Sfiliz</a:t>
            </a:r>
            <a:r>
              <a:rPr lang="tr-TR" dirty="0" smtClean="0"/>
              <a:t> -Frengi)</a:t>
            </a:r>
          </a:p>
          <a:p>
            <a:r>
              <a:rPr lang="tr-TR" dirty="0" err="1" smtClean="0"/>
              <a:t>HbsAg</a:t>
            </a:r>
            <a:r>
              <a:rPr lang="tr-TR" dirty="0" smtClean="0"/>
              <a:t>, </a:t>
            </a:r>
            <a:r>
              <a:rPr lang="tr-TR" dirty="0" err="1" smtClean="0"/>
              <a:t>AntiHbs</a:t>
            </a:r>
            <a:r>
              <a:rPr lang="tr-TR" dirty="0" smtClean="0"/>
              <a:t> (Hepatit B)</a:t>
            </a:r>
          </a:p>
          <a:p>
            <a:r>
              <a:rPr lang="tr-TR" dirty="0" err="1" smtClean="0"/>
              <a:t>AntiHIV</a:t>
            </a:r>
            <a:r>
              <a:rPr lang="tr-TR" dirty="0" smtClean="0"/>
              <a:t> (AIDS)</a:t>
            </a:r>
          </a:p>
          <a:p>
            <a:endParaRPr lang="tr-TR" dirty="0"/>
          </a:p>
        </p:txBody>
      </p:sp>
      <p:pic>
        <p:nvPicPr>
          <p:cNvPr id="5" name="Picture 5" descr="C:\Users\Kerim\Downloads\hiv-virusu-nasil-bulasm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33965"/>
            <a:ext cx="3096344" cy="3085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704088"/>
            <a:ext cx="8786842" cy="1143000"/>
          </a:xfrm>
        </p:spPr>
        <p:txBody>
          <a:bodyPr>
            <a:normAutofit/>
          </a:bodyPr>
          <a:lstStyle/>
          <a:p>
            <a:r>
              <a:rPr lang="tr-TR" sz="4000" dirty="0" smtClean="0"/>
              <a:t>Evliliğe Engel Teşkil Eden Enfeksiyonlar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0" y="2000240"/>
            <a:ext cx="2328882" cy="4389120"/>
          </a:xfrm>
        </p:spPr>
        <p:txBody>
          <a:bodyPr/>
          <a:lstStyle/>
          <a:p>
            <a:r>
              <a:rPr lang="tr-TR" dirty="0" err="1" smtClean="0"/>
              <a:t>Sifiliz</a:t>
            </a:r>
            <a:endParaRPr lang="tr-TR" dirty="0" smtClean="0"/>
          </a:p>
          <a:p>
            <a:r>
              <a:rPr lang="tr-TR" dirty="0" smtClean="0"/>
              <a:t>Tüberküloz</a:t>
            </a:r>
          </a:p>
        </p:txBody>
      </p:sp>
      <p:pic>
        <p:nvPicPr>
          <p:cNvPr id="1026" name="Picture 2" descr="C:\Users\Kerim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" y="1916831"/>
            <a:ext cx="5015777" cy="4608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erim\Downloads\unlem-isare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0" y="1857364"/>
            <a:ext cx="1800200" cy="2507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Yöntem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>
                <a:latin typeface="+mj-lt"/>
              </a:rPr>
              <a:t>İzmit Aile Sağlığı Merkezine her hafta öğleden sonra ziyaretler yapıldı.</a:t>
            </a:r>
          </a:p>
          <a:p>
            <a:r>
              <a:rPr lang="tr-TR" dirty="0" smtClean="0">
                <a:latin typeface="+mj-lt"/>
              </a:rPr>
              <a:t>Burada Aile Planlaması Danışmanlık Hizmetinin verildiği odada evlenecek çiftlerle görüşüldü.</a:t>
            </a:r>
          </a:p>
          <a:p>
            <a:r>
              <a:rPr lang="tr-TR" dirty="0" smtClean="0">
                <a:latin typeface="+mj-lt"/>
              </a:rPr>
              <a:t>Çiftler öncelikle aile planlaması konusunda hemşire tarafından bilgilendirildi.</a:t>
            </a:r>
          </a:p>
          <a:p>
            <a:r>
              <a:rPr lang="tr-TR" dirty="0" smtClean="0">
                <a:latin typeface="+mj-lt"/>
              </a:rPr>
              <a:t>Daha sonra bizler yöremizde zorunlu olarak yapılmayan Hepatit C ,Hepatit B ve </a:t>
            </a:r>
            <a:r>
              <a:rPr lang="tr-TR" dirty="0" err="1" smtClean="0">
                <a:latin typeface="+mj-lt"/>
              </a:rPr>
              <a:t>HIV’in</a:t>
            </a:r>
            <a:r>
              <a:rPr lang="tr-TR" dirty="0" smtClean="0">
                <a:latin typeface="+mj-lt"/>
              </a:rPr>
              <a:t> önemi ve tehlikeleri konusunda çiftleri bilgilendirdik.</a:t>
            </a:r>
          </a:p>
          <a:p>
            <a:r>
              <a:rPr lang="tr-TR" dirty="0" smtClean="0">
                <a:latin typeface="+mj-lt"/>
              </a:rPr>
              <a:t>Çiftleri Hepatit B ,C ve HIV tanısı için yapılan testleri yaptırmaları konusunda yönlendirdik.</a:t>
            </a:r>
            <a:endParaRPr lang="tr-TR" dirty="0"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Testlerin Bölgelere Göre Değişimi</a:t>
            </a:r>
            <a:endParaRPr lang="tr-TR" dirty="0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0" y="1000108"/>
            <a:ext cx="2786050" cy="639762"/>
          </a:xfrm>
        </p:spPr>
        <p:txBody>
          <a:bodyPr>
            <a:normAutofit/>
          </a:bodyPr>
          <a:lstStyle/>
          <a:p>
            <a:r>
              <a:rPr lang="tr-TR" sz="1800" dirty="0" smtClean="0">
                <a:solidFill>
                  <a:schemeClr val="tx1"/>
                </a:solidFill>
              </a:rPr>
              <a:t>Fatih-Üsküdar-Maltepe</a:t>
            </a:r>
            <a:endParaRPr lang="tr-TR" sz="1800" dirty="0">
              <a:solidFill>
                <a:schemeClr val="tx1"/>
              </a:solidFill>
            </a:endParaRPr>
          </a:p>
        </p:txBody>
      </p:sp>
      <p:sp>
        <p:nvSpPr>
          <p:cNvPr id="10" name="9 Metin Yer Tutucusu"/>
          <p:cNvSpPr>
            <a:spLocks noGrp="1"/>
          </p:cNvSpPr>
          <p:nvPr>
            <p:ph type="body" sz="half" idx="3"/>
          </p:nvPr>
        </p:nvSpPr>
        <p:spPr>
          <a:xfrm>
            <a:off x="6786578" y="1003288"/>
            <a:ext cx="2070115" cy="639762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Antalya/Alanya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2"/>
          </p:nvPr>
        </p:nvSpPr>
        <p:spPr>
          <a:xfrm>
            <a:off x="214282" y="1500174"/>
            <a:ext cx="2214578" cy="242889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dirty="0">
                <a:solidFill>
                  <a:schemeClr val="tx1"/>
                </a:solidFill>
              </a:rPr>
              <a:t>VDRL</a:t>
            </a:r>
          </a:p>
          <a:p>
            <a:pPr>
              <a:buNone/>
            </a:pPr>
            <a:r>
              <a:rPr lang="tr-TR" dirty="0">
                <a:solidFill>
                  <a:schemeClr val="tx1"/>
                </a:solidFill>
              </a:rPr>
              <a:t>Akciğer </a:t>
            </a:r>
            <a:r>
              <a:rPr lang="tr-TR" dirty="0" err="1">
                <a:solidFill>
                  <a:schemeClr val="tx1"/>
                </a:solidFill>
              </a:rPr>
              <a:t>Grafisi</a:t>
            </a:r>
            <a:endParaRPr lang="tr-TR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tr-TR" b="1" dirty="0" smtClean="0">
                <a:solidFill>
                  <a:schemeClr val="tx1"/>
                </a:solidFill>
              </a:rPr>
              <a:t>Anti-HIV</a:t>
            </a:r>
          </a:p>
          <a:p>
            <a:pPr>
              <a:buNone/>
            </a:pPr>
            <a:r>
              <a:rPr lang="tr-TR" b="1" dirty="0" smtClean="0">
                <a:solidFill>
                  <a:schemeClr val="tx1"/>
                </a:solidFill>
              </a:rPr>
              <a:t>Anti-HCV</a:t>
            </a:r>
          </a:p>
          <a:p>
            <a:pPr>
              <a:buNone/>
            </a:pPr>
            <a:r>
              <a:rPr lang="tr-TR" dirty="0" smtClean="0">
                <a:solidFill>
                  <a:schemeClr val="tx1"/>
                </a:solidFill>
              </a:rPr>
              <a:t>Kan Grubu</a:t>
            </a:r>
          </a:p>
          <a:p>
            <a:pPr>
              <a:buNone/>
            </a:pPr>
            <a:r>
              <a:rPr lang="tr-TR" dirty="0" err="1" smtClean="0">
                <a:solidFill>
                  <a:schemeClr val="tx1"/>
                </a:solidFill>
              </a:rPr>
              <a:t>HbsAg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4"/>
          </p:nvPr>
        </p:nvSpPr>
        <p:spPr>
          <a:xfrm>
            <a:off x="4786314" y="1500174"/>
            <a:ext cx="2070115" cy="24288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VDRL</a:t>
            </a:r>
          </a:p>
          <a:p>
            <a:pPr>
              <a:buNone/>
            </a:pPr>
            <a:r>
              <a:rPr lang="tr-TR" dirty="0" err="1"/>
              <a:t>Talasemi</a:t>
            </a:r>
            <a:endParaRPr lang="tr-TR" dirty="0"/>
          </a:p>
          <a:p>
            <a:pPr>
              <a:buNone/>
            </a:pPr>
            <a:r>
              <a:rPr lang="tr-TR" dirty="0" smtClean="0"/>
              <a:t>Kan Grubu</a:t>
            </a:r>
          </a:p>
          <a:p>
            <a:pPr>
              <a:buNone/>
            </a:pPr>
            <a:r>
              <a:rPr lang="tr-TR" dirty="0" err="1" smtClean="0"/>
              <a:t>HbsAg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Anti </a:t>
            </a:r>
            <a:r>
              <a:rPr lang="tr-TR" dirty="0" err="1" smtClean="0"/>
              <a:t>Hbs</a:t>
            </a:r>
            <a:endParaRPr lang="tr-TR" dirty="0" smtClean="0"/>
          </a:p>
        </p:txBody>
      </p:sp>
      <p:sp>
        <p:nvSpPr>
          <p:cNvPr id="16" name="7 Metin Yer Tutucusu"/>
          <p:cNvSpPr txBox="1">
            <a:spLocks/>
          </p:cNvSpPr>
          <p:nvPr/>
        </p:nvSpPr>
        <p:spPr>
          <a:xfrm>
            <a:off x="2671778" y="857232"/>
            <a:ext cx="24002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Cevizli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8 İçerik Yer Tutucusu"/>
          <p:cNvSpPr txBox="1">
            <a:spLocks/>
          </p:cNvSpPr>
          <p:nvPr/>
        </p:nvSpPr>
        <p:spPr>
          <a:xfrm>
            <a:off x="2428860" y="1500174"/>
            <a:ext cx="2357454" cy="24288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sz="2400" dirty="0">
                <a:solidFill>
                  <a:schemeClr val="tx1"/>
                </a:solidFill>
              </a:rPr>
              <a:t>VDRL</a:t>
            </a:r>
          </a:p>
          <a:p>
            <a:pPr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Anti-HIV</a:t>
            </a:r>
          </a:p>
          <a:p>
            <a:pPr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Anti-HCV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dirty="0" err="1" smtClean="0">
                <a:solidFill>
                  <a:schemeClr val="tx1"/>
                </a:solidFill>
              </a:rPr>
              <a:t>HbsAg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Kan Grubu</a:t>
            </a:r>
          </a:p>
        </p:txBody>
      </p:sp>
      <p:sp>
        <p:nvSpPr>
          <p:cNvPr id="18" name="9 Metin Yer Tutucusu"/>
          <p:cNvSpPr txBox="1">
            <a:spLocks/>
          </p:cNvSpPr>
          <p:nvPr/>
        </p:nvSpPr>
        <p:spPr>
          <a:xfrm>
            <a:off x="5000628" y="857232"/>
            <a:ext cx="207011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Küçükyalı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10 İçerik Yer Tutucusu"/>
          <p:cNvSpPr txBox="1">
            <a:spLocks/>
          </p:cNvSpPr>
          <p:nvPr/>
        </p:nvSpPr>
        <p:spPr>
          <a:xfrm>
            <a:off x="6931041" y="1500174"/>
            <a:ext cx="2070115" cy="24288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sz="2400" dirty="0">
                <a:solidFill>
                  <a:schemeClr val="tx1"/>
                </a:solidFill>
              </a:rPr>
              <a:t>VDRL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r-TR" sz="2400" dirty="0" err="1">
                <a:solidFill>
                  <a:schemeClr val="tx1"/>
                </a:solidFill>
              </a:rPr>
              <a:t>Talasemi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Anti-HIV</a:t>
            </a:r>
          </a:p>
          <a:p>
            <a:pPr>
              <a:buNone/>
            </a:pPr>
            <a:r>
              <a:rPr lang="tr-TR" sz="2400" b="1" dirty="0" smtClean="0">
                <a:solidFill>
                  <a:schemeClr val="tx1"/>
                </a:solidFill>
              </a:rPr>
              <a:t>Anti-HCV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2400" dirty="0" err="1" smtClean="0">
                <a:solidFill>
                  <a:schemeClr val="tx1"/>
                </a:solidFill>
              </a:rPr>
              <a:t>HbsAg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20" name="10 İçerik Yer Tutucusu"/>
          <p:cNvSpPr txBox="1">
            <a:spLocks/>
          </p:cNvSpPr>
          <p:nvPr/>
        </p:nvSpPr>
        <p:spPr>
          <a:xfrm>
            <a:off x="719204" y="4354490"/>
            <a:ext cx="2268620" cy="250030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sz="2400" dirty="0">
                <a:solidFill>
                  <a:schemeClr val="tx1"/>
                </a:solidFill>
              </a:rPr>
              <a:t>VDRL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Mikro</a:t>
            </a: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film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2400" dirty="0" err="1" smtClean="0">
                <a:solidFill>
                  <a:schemeClr val="tx1"/>
                </a:solidFill>
              </a:rPr>
              <a:t>Talasemi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r-TR" sz="2400" dirty="0" err="1" smtClean="0">
                <a:solidFill>
                  <a:schemeClr val="tx1"/>
                </a:solidFill>
              </a:rPr>
              <a:t>HbsAg</a:t>
            </a:r>
            <a:endParaRPr kumimoji="0" lang="tr-TR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2400" b="1" baseline="0" dirty="0" smtClean="0">
                <a:solidFill>
                  <a:schemeClr val="tx1"/>
                </a:solidFill>
              </a:rPr>
              <a:t>Anti-HIV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Kan Grubu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9 Metin Yer Tutucusu"/>
          <p:cNvSpPr txBox="1">
            <a:spLocks/>
          </p:cNvSpPr>
          <p:nvPr/>
        </p:nvSpPr>
        <p:spPr>
          <a:xfrm>
            <a:off x="1214414" y="3786190"/>
            <a:ext cx="207011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Ümraniye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9 Metin Yer Tutucusu"/>
          <p:cNvSpPr txBox="1">
            <a:spLocks/>
          </p:cNvSpPr>
          <p:nvPr/>
        </p:nvSpPr>
        <p:spPr>
          <a:xfrm>
            <a:off x="5572132" y="3714752"/>
            <a:ext cx="221457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2000" b="1" dirty="0" smtClean="0"/>
              <a:t>Kocaeli</a:t>
            </a:r>
            <a:r>
              <a:rPr kumimoji="0" lang="tr-T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/Derince</a:t>
            </a:r>
            <a:endParaRPr kumimoji="0" lang="tr-T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10 İçerik Yer Tutucusu"/>
          <p:cNvSpPr txBox="1">
            <a:spLocks/>
          </p:cNvSpPr>
          <p:nvPr/>
        </p:nvSpPr>
        <p:spPr>
          <a:xfrm>
            <a:off x="5572132" y="4357694"/>
            <a:ext cx="2393966" cy="250030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sz="2400" dirty="0">
                <a:solidFill>
                  <a:schemeClr val="tx1"/>
                </a:solidFill>
              </a:rPr>
              <a:t>VDRL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Akciğer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Grafisi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r-TR" sz="2400" dirty="0" err="1">
                <a:solidFill>
                  <a:schemeClr val="tx1"/>
                </a:solidFill>
              </a:rPr>
              <a:t>Talasemi</a:t>
            </a:r>
            <a:endParaRPr lang="tr-TR" sz="2400" dirty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2400" b="1" dirty="0" smtClean="0">
                <a:solidFill>
                  <a:schemeClr val="tx1"/>
                </a:solidFill>
              </a:rPr>
              <a:t>Anti-HIV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HbsAg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8 İçerik Yer Tutucusu"/>
          <p:cNvSpPr txBox="1">
            <a:spLocks/>
          </p:cNvSpPr>
          <p:nvPr/>
        </p:nvSpPr>
        <p:spPr>
          <a:xfrm>
            <a:off x="3071802" y="4354490"/>
            <a:ext cx="2400288" cy="25035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VDRL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r-TR" sz="2400" dirty="0">
                <a:solidFill>
                  <a:schemeClr val="tx1"/>
                </a:solidFill>
              </a:rPr>
              <a:t>Akciğer </a:t>
            </a:r>
            <a:r>
              <a:rPr lang="tr-TR" sz="2400" dirty="0" err="1">
                <a:solidFill>
                  <a:schemeClr val="tx1"/>
                </a:solidFill>
              </a:rPr>
              <a:t>Grafisi</a:t>
            </a:r>
            <a:endParaRPr lang="tr-TR" sz="2400" dirty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400" dirty="0" err="1" smtClean="0">
                <a:solidFill>
                  <a:schemeClr val="tx1"/>
                </a:solidFill>
              </a:rPr>
              <a:t>Talasemi</a:t>
            </a: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25" name="7 Metin Yer Tutucusu"/>
          <p:cNvSpPr txBox="1">
            <a:spLocks/>
          </p:cNvSpPr>
          <p:nvPr/>
        </p:nvSpPr>
        <p:spPr>
          <a:xfrm>
            <a:off x="3286116" y="3786190"/>
            <a:ext cx="24002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2400" b="1" dirty="0" smtClean="0">
                <a:solidFill>
                  <a:srgbClr val="FF0000"/>
                </a:solidFill>
              </a:rPr>
              <a:t>Santral ASM 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+mj-lt"/>
                <a:cs typeface="Times New Roman" pitchFamily="18" charset="0"/>
              </a:rPr>
              <a:t>İzmit </a:t>
            </a:r>
            <a:r>
              <a:rPr lang="tr-TR" dirty="0" err="1" smtClean="0">
                <a:latin typeface="+mj-lt"/>
                <a:cs typeface="Times New Roman" pitchFamily="18" charset="0"/>
              </a:rPr>
              <a:t>ASM’ye</a:t>
            </a:r>
            <a:r>
              <a:rPr lang="tr-TR" dirty="0" smtClean="0">
                <a:latin typeface="+mj-lt"/>
                <a:cs typeface="Times New Roman" pitchFamily="18" charset="0"/>
              </a:rPr>
              <a:t> her hafta 1 kere olmak üzere 5 ziyaret yapıldı.</a:t>
            </a:r>
          </a:p>
          <a:p>
            <a:r>
              <a:rPr lang="tr-TR" dirty="0" smtClean="0">
                <a:latin typeface="+mj-lt"/>
                <a:cs typeface="Times New Roman" pitchFamily="18" charset="0"/>
              </a:rPr>
              <a:t>Bu ziyaretler boyunca 27 çifte bilgilendirme yapıldı.</a:t>
            </a:r>
          </a:p>
          <a:p>
            <a:r>
              <a:rPr lang="tr-TR" dirty="0" smtClean="0">
                <a:latin typeface="+mj-lt"/>
                <a:cs typeface="Times New Roman" pitchFamily="18" charset="0"/>
              </a:rPr>
              <a:t>Çiftlerin yaşları 17-31 arasında idi.</a:t>
            </a:r>
          </a:p>
          <a:p>
            <a:r>
              <a:rPr lang="tr-TR" dirty="0" smtClean="0">
                <a:latin typeface="+mj-lt"/>
                <a:cs typeface="Times New Roman" pitchFamily="18" charset="0"/>
              </a:rPr>
              <a:t>Adayların 10’u üniversite ,28’i ilkokul, 16’sı lise mezunu idi. </a:t>
            </a:r>
          </a:p>
          <a:p>
            <a:r>
              <a:rPr lang="tr-TR" dirty="0" smtClean="0">
                <a:latin typeface="+mj-lt"/>
                <a:cs typeface="Times New Roman" pitchFamily="18" charset="0"/>
              </a:rPr>
              <a:t>Adayların sadece </a:t>
            </a:r>
            <a:r>
              <a:rPr lang="tr-TR" b="1" dirty="0" smtClean="0">
                <a:latin typeface="+mj-lt"/>
                <a:cs typeface="Times New Roman" pitchFamily="18" charset="0"/>
              </a:rPr>
              <a:t>%10’u </a:t>
            </a:r>
            <a:r>
              <a:rPr lang="tr-TR" dirty="0" smtClean="0">
                <a:latin typeface="+mj-lt"/>
                <a:cs typeface="Times New Roman" pitchFamily="18" charset="0"/>
              </a:rPr>
              <a:t>Hepatit B,Hepatit C ve </a:t>
            </a:r>
            <a:r>
              <a:rPr lang="tr-TR" dirty="0" err="1" smtClean="0">
                <a:latin typeface="+mj-lt"/>
                <a:cs typeface="Times New Roman" pitchFamily="18" charset="0"/>
              </a:rPr>
              <a:t>HIV’in</a:t>
            </a:r>
            <a:r>
              <a:rPr lang="tr-TR" dirty="0" smtClean="0">
                <a:latin typeface="+mj-lt"/>
                <a:cs typeface="Times New Roman" pitchFamily="18" charset="0"/>
              </a:rPr>
              <a:t> bulaş yolları, sonuçları, evlilik öncesi yapılması gerekli testler olduğunun bilincindeydi.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357290" y="428604"/>
            <a:ext cx="520086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Sonuçlar</a:t>
            </a:r>
            <a:endParaRPr lang="tr-TR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</TotalTime>
  <Words>438</Words>
  <Application>Microsoft Office PowerPoint</Application>
  <PresentationFormat>Ekran Gösterisi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Akış</vt:lpstr>
      <vt:lpstr>Slayt 1</vt:lpstr>
      <vt:lpstr>Slayt 2</vt:lpstr>
      <vt:lpstr>GİRİŞ</vt:lpstr>
      <vt:lpstr>Slayt 4</vt:lpstr>
      <vt:lpstr>Sağlık Bakanlığı’nın Önerdiği Evlilik Öncesi Testler</vt:lpstr>
      <vt:lpstr>Evliliğe Engel Teşkil Eden Enfeksiyonlar</vt:lpstr>
      <vt:lpstr>Yöntem</vt:lpstr>
      <vt:lpstr>Testlerin Bölgelere Göre Değişimi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 NİKAH MASASI </dc:title>
  <cp:lastModifiedBy>user</cp:lastModifiedBy>
  <cp:revision>67</cp:revision>
  <dcterms:modified xsi:type="dcterms:W3CDTF">2013-01-15T06:49:55Z</dcterms:modified>
</cp:coreProperties>
</file>