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ackage" ContentType="application/vnd.openxmlformats-officedocument.package"/>
  <Override PartName="/ppt/charts/chart8.xml" ContentType="application/vnd.openxmlformats-officedocument.drawingml.chart+xml"/>
  <Override PartName="/ppt/charts/chart9.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handoutMasterIdLst>
    <p:handoutMasterId r:id="rId15"/>
  </p:handoutMasterIdLst>
  <p:sldIdLst>
    <p:sldId id="256" r:id="rId2"/>
    <p:sldId id="258" r:id="rId3"/>
    <p:sldId id="264" r:id="rId4"/>
    <p:sldId id="265" r:id="rId5"/>
    <p:sldId id="272" r:id="rId6"/>
    <p:sldId id="270" r:id="rId7"/>
    <p:sldId id="268" r:id="rId8"/>
    <p:sldId id="275" r:id="rId9"/>
    <p:sldId id="274" r:id="rId10"/>
    <p:sldId id="259" r:id="rId11"/>
    <p:sldId id="260" r:id="rId12"/>
    <p:sldId id="276" r:id="rId1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41" d="100"/>
          <a:sy n="41" d="100"/>
        </p:scale>
        <p:origin x="-2004" y="-79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package1.package"/></Relationships>
</file>

<file path=ppt/charts/_rels/chart2.xml.rels><?xml version="1.0" encoding="UTF-8" standalone="yes"?>
<Relationships xmlns="http://schemas.openxmlformats.org/package/2006/relationships"><Relationship Id="rId1" Type="http://schemas.openxmlformats.org/officeDocument/2006/relationships/package" Target="../embeddings/package2.package"/></Relationships>
</file>

<file path=ppt/charts/_rels/chart3.xml.rels><?xml version="1.0" encoding="UTF-8" standalone="yes"?>
<Relationships xmlns="http://schemas.openxmlformats.org/package/2006/relationships"><Relationship Id="rId1" Type="http://schemas.openxmlformats.org/officeDocument/2006/relationships/package" Target="../embeddings/package3.package"/></Relationships>
</file>

<file path=ppt/charts/_rels/chart4.xml.rels><?xml version="1.0" encoding="UTF-8" standalone="yes"?>
<Relationships xmlns="http://schemas.openxmlformats.org/package/2006/relationships"><Relationship Id="rId1" Type="http://schemas.openxmlformats.org/officeDocument/2006/relationships/package" Target="../embeddings/package4.package"/></Relationships>
</file>

<file path=ppt/charts/_rels/chart5.xml.rels><?xml version="1.0" encoding="UTF-8" standalone="yes"?>
<Relationships xmlns="http://schemas.openxmlformats.org/package/2006/relationships"><Relationship Id="rId1" Type="http://schemas.openxmlformats.org/officeDocument/2006/relationships/package" Target="../embeddings/package5.package"/></Relationships>
</file>

<file path=ppt/charts/_rels/chart6.xml.rels><?xml version="1.0" encoding="UTF-8" standalone="yes"?>
<Relationships xmlns="http://schemas.openxmlformats.org/package/2006/relationships"><Relationship Id="rId1" Type="http://schemas.openxmlformats.org/officeDocument/2006/relationships/package" Target="../embeddings/package6.package"/></Relationships>
</file>

<file path=ppt/charts/_rels/chart7.xml.rels><?xml version="1.0" encoding="UTF-8" standalone="yes"?>
<Relationships xmlns="http://schemas.openxmlformats.org/package/2006/relationships"><Relationship Id="rId1" Type="http://schemas.openxmlformats.org/officeDocument/2006/relationships/package" Target="../embeddings/package7.package"/></Relationships>
</file>

<file path=ppt/charts/_rels/chart8.xml.rels><?xml version="1.0" encoding="UTF-8" standalone="yes"?>
<Relationships xmlns="http://schemas.openxmlformats.org/package/2006/relationships"><Relationship Id="rId1" Type="http://schemas.openxmlformats.org/officeDocument/2006/relationships/package" Target="../embeddings/package8.package"/></Relationships>
</file>

<file path=ppt/charts/_rels/chart9.xml.rels><?xml version="1.0" encoding="UTF-8" standalone="yes"?>
<Relationships xmlns="http://schemas.openxmlformats.org/package/2006/relationships"><Relationship Id="rId1" Type="http://schemas.openxmlformats.org/officeDocument/2006/relationships/package" Target="../embeddings/package9.package"/></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hart>
    <c:title>
      <c:layout/>
    </c:title>
    <c:plotArea>
      <c:layout/>
      <c:pieChart>
        <c:varyColors val="1"/>
        <c:ser>
          <c:idx val="0"/>
          <c:order val="0"/>
          <c:tx>
            <c:strRef>
              <c:f>Sayfa1!$B$1</c:f>
              <c:strCache>
                <c:ptCount val="1"/>
                <c:pt idx="0">
                  <c:v>Akne sizin için problem mi?</c:v>
                </c:pt>
              </c:strCache>
            </c:strRef>
          </c:tx>
          <c:explosion val="25"/>
          <c:dLbls>
            <c:showVal val="1"/>
            <c:showLeaderLines val="1"/>
          </c:dLbls>
          <c:cat>
            <c:strRef>
              <c:f>Sayfa1!$A$2:$A$3</c:f>
              <c:strCache>
                <c:ptCount val="2"/>
                <c:pt idx="0">
                  <c:v>EVET</c:v>
                </c:pt>
                <c:pt idx="1">
                  <c:v>HAYIR</c:v>
                </c:pt>
              </c:strCache>
            </c:strRef>
          </c:cat>
          <c:val>
            <c:numRef>
              <c:f>Sayfa1!$B$2:$B$3</c:f>
              <c:numCache>
                <c:formatCode>0%</c:formatCode>
                <c:ptCount val="2"/>
                <c:pt idx="0">
                  <c:v>0.79</c:v>
                </c:pt>
                <c:pt idx="1">
                  <c:v>0.2100000000000001</c:v>
                </c:pt>
              </c:numCache>
            </c:numRef>
          </c:val>
        </c:ser>
        <c:firstSliceAng val="0"/>
      </c:pieChart>
      <c:spPr>
        <a:noFill/>
        <a:ln w="25381">
          <a:noFill/>
        </a:ln>
      </c:spPr>
    </c:plotArea>
    <c:legend>
      <c:legendPos val="r"/>
      <c:layout/>
    </c:legend>
    <c:plotVisOnly val="1"/>
    <c:dispBlanksAs val="zero"/>
  </c:chart>
  <c:txPr>
    <a:bodyPr/>
    <a:lstStyle/>
    <a:p>
      <a:pPr>
        <a:defRPr sz="1797"/>
      </a:pPr>
      <a:endParaRPr lang="tr-T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tr-TR"/>
  <c:chart>
    <c:plotArea>
      <c:layout/>
      <c:barChart>
        <c:barDir val="col"/>
        <c:grouping val="clustered"/>
        <c:ser>
          <c:idx val="0"/>
          <c:order val="0"/>
          <c:tx>
            <c:strRef>
              <c:f>Sayfa1!$B$1</c:f>
              <c:strCache>
                <c:ptCount val="1"/>
                <c:pt idx="0">
                  <c:v>10.Ara</c:v>
                </c:pt>
              </c:strCache>
            </c:strRef>
          </c:tx>
          <c:cat>
            <c:strRef>
              <c:f>Sayfa1!$A$2</c:f>
              <c:strCache>
                <c:ptCount val="1"/>
                <c:pt idx="0">
                  <c:v>akne problemini hangi yaş aralığında yaşadınız?</c:v>
                </c:pt>
              </c:strCache>
            </c:strRef>
          </c:cat>
          <c:val>
            <c:numRef>
              <c:f>Sayfa1!$B$2</c:f>
              <c:numCache>
                <c:formatCode>0%</c:formatCode>
                <c:ptCount val="1"/>
                <c:pt idx="0">
                  <c:v>0.13</c:v>
                </c:pt>
              </c:numCache>
            </c:numRef>
          </c:val>
        </c:ser>
        <c:ser>
          <c:idx val="1"/>
          <c:order val="1"/>
          <c:tx>
            <c:strRef>
              <c:f>Sayfa1!$C$1</c:f>
              <c:strCache>
                <c:ptCount val="1"/>
                <c:pt idx="0">
                  <c:v>Ara.14</c:v>
                </c:pt>
              </c:strCache>
            </c:strRef>
          </c:tx>
          <c:cat>
            <c:strRef>
              <c:f>Sayfa1!$A$2</c:f>
              <c:strCache>
                <c:ptCount val="1"/>
                <c:pt idx="0">
                  <c:v>akne problemini hangi yaş aralığında yaşadınız?</c:v>
                </c:pt>
              </c:strCache>
            </c:strRef>
          </c:cat>
          <c:val>
            <c:numRef>
              <c:f>Sayfa1!$C$2</c:f>
              <c:numCache>
                <c:formatCode>0%</c:formatCode>
                <c:ptCount val="1"/>
                <c:pt idx="0">
                  <c:v>0.17</c:v>
                </c:pt>
              </c:numCache>
            </c:numRef>
          </c:val>
        </c:ser>
        <c:ser>
          <c:idx val="2"/>
          <c:order val="2"/>
          <c:tx>
            <c:strRef>
              <c:f>Sayfa1!$D$1</c:f>
              <c:strCache>
                <c:ptCount val="1"/>
                <c:pt idx="0">
                  <c:v>14-16</c:v>
                </c:pt>
              </c:strCache>
            </c:strRef>
          </c:tx>
          <c:cat>
            <c:strRef>
              <c:f>Sayfa1!$A$2</c:f>
              <c:strCache>
                <c:ptCount val="1"/>
                <c:pt idx="0">
                  <c:v>akne problemini hangi yaş aralığında yaşadınız?</c:v>
                </c:pt>
              </c:strCache>
            </c:strRef>
          </c:cat>
          <c:val>
            <c:numRef>
              <c:f>Sayfa1!$D$2</c:f>
              <c:numCache>
                <c:formatCode>0%</c:formatCode>
                <c:ptCount val="1"/>
                <c:pt idx="0">
                  <c:v>0.4800000000000002</c:v>
                </c:pt>
              </c:numCache>
            </c:numRef>
          </c:val>
        </c:ser>
        <c:ser>
          <c:idx val="3"/>
          <c:order val="3"/>
          <c:tx>
            <c:strRef>
              <c:f>Sayfa1!$E$1</c:f>
              <c:strCache>
                <c:ptCount val="1"/>
                <c:pt idx="0">
                  <c:v>16-…</c:v>
                </c:pt>
              </c:strCache>
            </c:strRef>
          </c:tx>
          <c:cat>
            <c:strRef>
              <c:f>Sayfa1!$A$2</c:f>
              <c:strCache>
                <c:ptCount val="1"/>
                <c:pt idx="0">
                  <c:v>akne problemini hangi yaş aralığında yaşadınız?</c:v>
                </c:pt>
              </c:strCache>
            </c:strRef>
          </c:cat>
          <c:val>
            <c:numRef>
              <c:f>Sayfa1!$E$2</c:f>
              <c:numCache>
                <c:formatCode>0%</c:formatCode>
                <c:ptCount val="1"/>
                <c:pt idx="0">
                  <c:v>0.22</c:v>
                </c:pt>
              </c:numCache>
            </c:numRef>
          </c:val>
        </c:ser>
        <c:axId val="75213056"/>
        <c:axId val="75214848"/>
      </c:barChart>
      <c:catAx>
        <c:axId val="75213056"/>
        <c:scaling>
          <c:orientation val="minMax"/>
        </c:scaling>
        <c:axPos val="b"/>
        <c:numFmt formatCode="General" sourceLinked="1"/>
        <c:tickLblPos val="nextTo"/>
        <c:crossAx val="75214848"/>
        <c:crosses val="autoZero"/>
        <c:auto val="1"/>
        <c:lblAlgn val="ctr"/>
        <c:lblOffset val="100"/>
      </c:catAx>
      <c:valAx>
        <c:axId val="75214848"/>
        <c:scaling>
          <c:orientation val="minMax"/>
        </c:scaling>
        <c:axPos val="l"/>
        <c:majorGridlines/>
        <c:numFmt formatCode="0%" sourceLinked="1"/>
        <c:tickLblPos val="nextTo"/>
        <c:crossAx val="75213056"/>
        <c:crosses val="autoZero"/>
        <c:crossBetween val="between"/>
      </c:valAx>
      <c:spPr>
        <a:noFill/>
        <a:ln w="25391">
          <a:noFill/>
        </a:ln>
      </c:spPr>
    </c:plotArea>
    <c:legend>
      <c:legendPos val="r"/>
      <c:layout/>
    </c:legend>
    <c:plotVisOnly val="1"/>
    <c:dispBlanksAs val="gap"/>
  </c:chart>
  <c:txPr>
    <a:bodyPr/>
    <a:lstStyle/>
    <a:p>
      <a:pPr>
        <a:defRPr sz="1799"/>
      </a:pPr>
      <a:endParaRPr lang="tr-T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tr-TR"/>
  <c:chart>
    <c:title>
      <c:layout/>
    </c:title>
    <c:view3D>
      <c:rotX val="30"/>
      <c:perspective val="30"/>
    </c:view3D>
    <c:plotArea>
      <c:layout/>
      <c:pie3DChart>
        <c:varyColors val="1"/>
        <c:ser>
          <c:idx val="0"/>
          <c:order val="0"/>
          <c:tx>
            <c:strRef>
              <c:f>Sayfa1!$B$1</c:f>
              <c:strCache>
                <c:ptCount val="1"/>
                <c:pt idx="0">
                  <c:v>Başka cilt rahatsızlığı geçirdiniz mi?</c:v>
                </c:pt>
              </c:strCache>
            </c:strRef>
          </c:tx>
          <c:explosion val="25"/>
          <c:dLbls>
            <c:showVal val="1"/>
            <c:showLeaderLines val="1"/>
          </c:dLbls>
          <c:cat>
            <c:strRef>
              <c:f>Sayfa1!$A$2:$A$3</c:f>
              <c:strCache>
                <c:ptCount val="2"/>
                <c:pt idx="0">
                  <c:v>EVET</c:v>
                </c:pt>
                <c:pt idx="1">
                  <c:v>HAYIR</c:v>
                </c:pt>
              </c:strCache>
            </c:strRef>
          </c:cat>
          <c:val>
            <c:numRef>
              <c:f>Sayfa1!$B$2:$B$3</c:f>
              <c:numCache>
                <c:formatCode>0%</c:formatCode>
                <c:ptCount val="2"/>
                <c:pt idx="0">
                  <c:v>0.1</c:v>
                </c:pt>
                <c:pt idx="1">
                  <c:v>0.9</c:v>
                </c:pt>
              </c:numCache>
            </c:numRef>
          </c:val>
        </c:ser>
      </c:pie3DChart>
      <c:spPr>
        <a:noFill/>
        <a:ln w="25381">
          <a:noFill/>
        </a:ln>
      </c:spPr>
    </c:plotArea>
    <c:legend>
      <c:legendPos val="r"/>
      <c:layout/>
    </c:legend>
    <c:plotVisOnly val="1"/>
    <c:dispBlanksAs val="zero"/>
  </c:chart>
  <c:txPr>
    <a:bodyPr/>
    <a:lstStyle/>
    <a:p>
      <a:pPr>
        <a:defRPr sz="1800"/>
      </a:pPr>
      <a:endParaRPr lang="tr-T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tr-TR"/>
  <c:chart>
    <c:title>
      <c:layout>
        <c:manualLayout>
          <c:xMode val="edge"/>
          <c:yMode val="edge"/>
          <c:x val="0.20157988631309356"/>
          <c:y val="0"/>
        </c:manualLayout>
      </c:layout>
    </c:title>
    <c:plotArea>
      <c:layout/>
      <c:pieChart>
        <c:varyColors val="1"/>
        <c:ser>
          <c:idx val="0"/>
          <c:order val="0"/>
          <c:tx>
            <c:strRef>
              <c:f>Sayfa1!$B$1</c:f>
              <c:strCache>
                <c:ptCount val="1"/>
                <c:pt idx="0">
                  <c:v>Size göre akne neden oluşur?</c:v>
                </c:pt>
              </c:strCache>
            </c:strRef>
          </c:tx>
          <c:explosion val="25"/>
          <c:dLbls>
            <c:showVal val="1"/>
            <c:showLeaderLines val="1"/>
          </c:dLbls>
          <c:cat>
            <c:strRef>
              <c:f>Sayfa1!$A$2:$A$6</c:f>
              <c:strCache>
                <c:ptCount val="5"/>
                <c:pt idx="0">
                  <c:v>hormonlar</c:v>
                </c:pt>
                <c:pt idx="1">
                  <c:v>yiyecekler</c:v>
                </c:pt>
                <c:pt idx="2">
                  <c:v>stres</c:v>
                </c:pt>
                <c:pt idx="3">
                  <c:v>makyaj </c:v>
                </c:pt>
                <c:pt idx="4">
                  <c:v>kalıtsal</c:v>
                </c:pt>
              </c:strCache>
            </c:strRef>
          </c:cat>
          <c:val>
            <c:numRef>
              <c:f>Sayfa1!$B$2:$B$6</c:f>
              <c:numCache>
                <c:formatCode>0%</c:formatCode>
                <c:ptCount val="5"/>
                <c:pt idx="0">
                  <c:v>0.22</c:v>
                </c:pt>
                <c:pt idx="1">
                  <c:v>0.43000000000000022</c:v>
                </c:pt>
                <c:pt idx="2">
                  <c:v>0.2</c:v>
                </c:pt>
                <c:pt idx="3">
                  <c:v>8.0000000000000043E-2</c:v>
                </c:pt>
                <c:pt idx="4">
                  <c:v>7.0000000000000021E-2</c:v>
                </c:pt>
              </c:numCache>
            </c:numRef>
          </c:val>
        </c:ser>
        <c:firstSliceAng val="0"/>
      </c:pieChart>
      <c:spPr>
        <a:noFill/>
        <a:ln w="25389">
          <a:noFill/>
        </a:ln>
      </c:spPr>
    </c:plotArea>
    <c:legend>
      <c:legendPos val="r"/>
      <c:layout/>
    </c:legend>
    <c:plotVisOnly val="1"/>
    <c:dispBlanksAs val="zero"/>
  </c:chart>
  <c:txPr>
    <a:bodyPr/>
    <a:lstStyle/>
    <a:p>
      <a:pPr>
        <a:defRPr sz="1798"/>
      </a:pPr>
      <a:endParaRPr lang="tr-T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tr-TR"/>
  <c:chart>
    <c:title>
      <c:layout/>
    </c:title>
    <c:view3D>
      <c:rotX val="30"/>
      <c:perspective val="30"/>
    </c:view3D>
    <c:plotArea>
      <c:layout/>
      <c:pie3DChart>
        <c:varyColors val="1"/>
        <c:ser>
          <c:idx val="0"/>
          <c:order val="0"/>
          <c:tx>
            <c:strRef>
              <c:f>Sayfa1!$B$1</c:f>
              <c:strCache>
                <c:ptCount val="1"/>
                <c:pt idx="0">
                  <c:v>Cilt tipiniz nedir?</c:v>
                </c:pt>
              </c:strCache>
            </c:strRef>
          </c:tx>
          <c:explosion val="25"/>
          <c:dLbls>
            <c:showVal val="1"/>
            <c:showLeaderLines val="1"/>
          </c:dLbls>
          <c:cat>
            <c:strRef>
              <c:f>Sayfa1!$A$2:$A$5</c:f>
              <c:strCache>
                <c:ptCount val="4"/>
                <c:pt idx="0">
                  <c:v>kuru</c:v>
                </c:pt>
                <c:pt idx="1">
                  <c:v>normal</c:v>
                </c:pt>
                <c:pt idx="2">
                  <c:v>yağlı</c:v>
                </c:pt>
                <c:pt idx="3">
                  <c:v>karma</c:v>
                </c:pt>
              </c:strCache>
            </c:strRef>
          </c:cat>
          <c:val>
            <c:numRef>
              <c:f>Sayfa1!$B$2:$B$5</c:f>
              <c:numCache>
                <c:formatCode>0%</c:formatCode>
                <c:ptCount val="4"/>
                <c:pt idx="0">
                  <c:v>9.0000000000000024E-2</c:v>
                </c:pt>
                <c:pt idx="1">
                  <c:v>0.2100000000000001</c:v>
                </c:pt>
                <c:pt idx="2">
                  <c:v>0.34</c:v>
                </c:pt>
                <c:pt idx="3">
                  <c:v>0.36000000000000021</c:v>
                </c:pt>
              </c:numCache>
            </c:numRef>
          </c:val>
        </c:ser>
      </c:pie3DChart>
      <c:spPr>
        <a:noFill/>
        <a:ln w="25383">
          <a:noFill/>
        </a:ln>
      </c:spPr>
    </c:plotArea>
    <c:legend>
      <c:legendPos val="r"/>
      <c:layout/>
    </c:legend>
    <c:plotVisOnly val="1"/>
    <c:dispBlanksAs val="zero"/>
  </c:chart>
  <c:txPr>
    <a:bodyPr/>
    <a:lstStyle/>
    <a:p>
      <a:pPr>
        <a:defRPr sz="1798"/>
      </a:pPr>
      <a:endParaRPr lang="tr-T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tr-TR"/>
  <c:chart>
    <c:title>
      <c:layout/>
    </c:title>
    <c:plotArea>
      <c:layout/>
      <c:pieChart>
        <c:varyColors val="1"/>
        <c:ser>
          <c:idx val="0"/>
          <c:order val="0"/>
          <c:tx>
            <c:strRef>
              <c:f>Sayfa1!$B$1</c:f>
              <c:strCache>
                <c:ptCount val="1"/>
                <c:pt idx="0">
                  <c:v>Cilt bakımı yapıyor musunuz?</c:v>
                </c:pt>
              </c:strCache>
            </c:strRef>
          </c:tx>
          <c:explosion val="25"/>
          <c:dLbls>
            <c:showVal val="1"/>
            <c:showLeaderLines val="1"/>
          </c:dLbls>
          <c:cat>
            <c:strRef>
              <c:f>Sayfa1!$A$2:$A$3</c:f>
              <c:strCache>
                <c:ptCount val="2"/>
                <c:pt idx="0">
                  <c:v>EVET </c:v>
                </c:pt>
                <c:pt idx="1">
                  <c:v>HAYIR</c:v>
                </c:pt>
              </c:strCache>
            </c:strRef>
          </c:cat>
          <c:val>
            <c:numRef>
              <c:f>Sayfa1!$B$2:$B$3</c:f>
              <c:numCache>
                <c:formatCode>0%</c:formatCode>
                <c:ptCount val="2"/>
                <c:pt idx="0">
                  <c:v>0.53</c:v>
                </c:pt>
                <c:pt idx="1">
                  <c:v>0.47000000000000008</c:v>
                </c:pt>
              </c:numCache>
            </c:numRef>
          </c:val>
        </c:ser>
        <c:firstSliceAng val="0"/>
      </c:pieChart>
      <c:spPr>
        <a:noFill/>
        <a:ln w="25387">
          <a:noFill/>
        </a:ln>
      </c:spPr>
    </c:plotArea>
    <c:legend>
      <c:legendPos val="r"/>
      <c:layout/>
    </c:legend>
    <c:plotVisOnly val="1"/>
    <c:dispBlanksAs val="zero"/>
  </c:chart>
  <c:txPr>
    <a:bodyPr/>
    <a:lstStyle/>
    <a:p>
      <a:pPr>
        <a:defRPr sz="1798"/>
      </a:pPr>
      <a:endParaRPr lang="tr-T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tr-TR"/>
  <c:chart>
    <c:title>
      <c:layout/>
    </c:title>
    <c:plotArea>
      <c:layout/>
      <c:pieChart>
        <c:varyColors val="1"/>
        <c:ser>
          <c:idx val="0"/>
          <c:order val="0"/>
          <c:tx>
            <c:strRef>
              <c:f>Sayfa1!$B$1</c:f>
              <c:strCache>
                <c:ptCount val="1"/>
                <c:pt idx="0">
                  <c:v>Cildinizde kaşıntı, kızarıklık vb. sorunlar var mı?</c:v>
                </c:pt>
              </c:strCache>
            </c:strRef>
          </c:tx>
          <c:explosion val="25"/>
          <c:dLbls>
            <c:showPercent val="1"/>
          </c:dLbls>
          <c:cat>
            <c:strRef>
              <c:f>Sayfa1!$A$2:$A$3</c:f>
              <c:strCache>
                <c:ptCount val="2"/>
                <c:pt idx="0">
                  <c:v>EVET</c:v>
                </c:pt>
                <c:pt idx="1">
                  <c:v>HAYIR</c:v>
                </c:pt>
              </c:strCache>
            </c:strRef>
          </c:cat>
          <c:val>
            <c:numRef>
              <c:f>Sayfa1!$B$2:$B$3</c:f>
              <c:numCache>
                <c:formatCode>0%</c:formatCode>
                <c:ptCount val="2"/>
                <c:pt idx="0">
                  <c:v>0.13</c:v>
                </c:pt>
                <c:pt idx="1">
                  <c:v>0.87000000000000044</c:v>
                </c:pt>
              </c:numCache>
            </c:numRef>
          </c:val>
        </c:ser>
        <c:dLbls>
          <c:showPercent val="1"/>
        </c:dLbls>
        <c:firstSliceAng val="0"/>
      </c:pieChart>
      <c:spPr>
        <a:noFill/>
        <a:ln w="25377">
          <a:noFill/>
        </a:ln>
      </c:spPr>
    </c:plotArea>
    <c:legend>
      <c:legendPos val="r"/>
      <c:layout/>
    </c:legend>
    <c:plotVisOnly val="1"/>
    <c:dispBlanksAs val="zero"/>
  </c:chart>
  <c:txPr>
    <a:bodyPr/>
    <a:lstStyle/>
    <a:p>
      <a:pPr>
        <a:defRPr sz="1796"/>
      </a:pPr>
      <a:endParaRPr lang="tr-T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tr-TR"/>
  <c:chart>
    <c:title>
      <c:layout/>
    </c:title>
    <c:view3D>
      <c:rotX val="30"/>
      <c:perspective val="30"/>
    </c:view3D>
    <c:plotArea>
      <c:layout/>
      <c:pie3DChart>
        <c:varyColors val="1"/>
        <c:ser>
          <c:idx val="0"/>
          <c:order val="0"/>
          <c:tx>
            <c:strRef>
              <c:f>Sayfa1!$B$1</c:f>
              <c:strCache>
                <c:ptCount val="1"/>
                <c:pt idx="0">
                  <c:v>Evde hayvan besliyor musunuz?</c:v>
                </c:pt>
              </c:strCache>
            </c:strRef>
          </c:tx>
          <c:explosion val="25"/>
          <c:dLbls>
            <c:showVal val="1"/>
            <c:showLeaderLines val="1"/>
          </c:dLbls>
          <c:cat>
            <c:strRef>
              <c:f>Sayfa1!$A$2:$A$3</c:f>
              <c:strCache>
                <c:ptCount val="2"/>
                <c:pt idx="0">
                  <c:v>EVET</c:v>
                </c:pt>
                <c:pt idx="1">
                  <c:v>HAYIR</c:v>
                </c:pt>
              </c:strCache>
            </c:strRef>
          </c:cat>
          <c:val>
            <c:numRef>
              <c:f>Sayfa1!$B$2:$B$3</c:f>
              <c:numCache>
                <c:formatCode>0%</c:formatCode>
                <c:ptCount val="2"/>
                <c:pt idx="0">
                  <c:v>2.0000000000000011E-2</c:v>
                </c:pt>
                <c:pt idx="1">
                  <c:v>0.98</c:v>
                </c:pt>
              </c:numCache>
            </c:numRef>
          </c:val>
        </c:ser>
      </c:pie3DChart>
      <c:spPr>
        <a:noFill/>
        <a:ln w="25395">
          <a:noFill/>
        </a:ln>
      </c:spPr>
    </c:plotArea>
    <c:legend>
      <c:legendPos val="r"/>
      <c:layout/>
    </c:legend>
    <c:plotVisOnly val="1"/>
    <c:dispBlanksAs val="zero"/>
  </c:chart>
  <c:txPr>
    <a:bodyPr/>
    <a:lstStyle/>
    <a:p>
      <a:pPr>
        <a:defRPr sz="1800"/>
      </a:pPr>
      <a:endParaRPr lang="tr-T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tr-TR"/>
  <c:chart>
    <c:title>
      <c:layout/>
    </c:title>
    <c:view3D>
      <c:rotX val="30"/>
      <c:perspective val="30"/>
    </c:view3D>
    <c:plotArea>
      <c:layout/>
      <c:pie3DChart>
        <c:varyColors val="1"/>
        <c:ser>
          <c:idx val="0"/>
          <c:order val="0"/>
          <c:tx>
            <c:strRef>
              <c:f>Sayfa1!$B$1</c:f>
              <c:strCache>
                <c:ptCount val="1"/>
                <c:pt idx="0">
                  <c:v>Akne problemi yaşadıysanız bu durum özgüveninizde azalmaya sebep oldu mu?</c:v>
                </c:pt>
              </c:strCache>
            </c:strRef>
          </c:tx>
          <c:explosion val="25"/>
          <c:dLbls>
            <c:showVal val="1"/>
            <c:showLeaderLines val="1"/>
          </c:dLbls>
          <c:cat>
            <c:strRef>
              <c:f>Sayfa1!$A$2:$A$3</c:f>
              <c:strCache>
                <c:ptCount val="2"/>
                <c:pt idx="0">
                  <c:v>EVET</c:v>
                </c:pt>
                <c:pt idx="1">
                  <c:v>HAYIR</c:v>
                </c:pt>
              </c:strCache>
            </c:strRef>
          </c:cat>
          <c:val>
            <c:numRef>
              <c:f>Sayfa1!$B$2:$B$3</c:f>
              <c:numCache>
                <c:formatCode>0%</c:formatCode>
                <c:ptCount val="2"/>
                <c:pt idx="0">
                  <c:v>0.79</c:v>
                </c:pt>
                <c:pt idx="1">
                  <c:v>0.2100000000000001</c:v>
                </c:pt>
              </c:numCache>
            </c:numRef>
          </c:val>
        </c:ser>
      </c:pie3DChart>
      <c:spPr>
        <a:noFill/>
        <a:ln w="25394">
          <a:noFill/>
        </a:ln>
      </c:spPr>
    </c:plotArea>
    <c:legend>
      <c:legendPos val="r"/>
      <c:layout/>
    </c:legend>
    <c:plotVisOnly val="1"/>
    <c:dispBlanksAs val="zero"/>
  </c:chart>
  <c:txPr>
    <a:bodyPr/>
    <a:lstStyle/>
    <a:p>
      <a:pPr>
        <a:defRPr sz="1799"/>
      </a:pPr>
      <a:endParaRPr lang="tr-TR"/>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entury Gothic" pitchFamily="34" charset="0"/>
              </a:defRPr>
            </a:lvl1pPr>
          </a:lstStyle>
          <a:p>
            <a:pPr>
              <a:defRPr/>
            </a:pPr>
            <a:endParaRPr lang="tr-TR"/>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entury Gothic" pitchFamily="34" charset="0"/>
              </a:defRPr>
            </a:lvl1pPr>
          </a:lstStyle>
          <a:p>
            <a:pPr>
              <a:defRPr/>
            </a:pPr>
            <a:fld id="{BCA067C1-2802-44B5-A66E-DA8AA26F182B}" type="datetimeFigureOut">
              <a:rPr lang="tr-TR"/>
              <a:pPr>
                <a:defRPr/>
              </a:pPr>
              <a:t>15.01.2013</a:t>
            </a:fld>
            <a:endParaRPr lang="tr-TR"/>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entury Gothic" pitchFamily="34" charset="0"/>
              </a:defRPr>
            </a:lvl1pPr>
          </a:lstStyle>
          <a:p>
            <a:pPr>
              <a:defRPr/>
            </a:pPr>
            <a:endParaRPr lang="tr-TR"/>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entury Gothic" pitchFamily="34" charset="0"/>
              </a:defRPr>
            </a:lvl1pPr>
          </a:lstStyle>
          <a:p>
            <a:pPr>
              <a:defRPr/>
            </a:pPr>
            <a:fld id="{5CD15954-3CAF-4500-AC49-F593BCE514E7}"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FC88436-C2A4-4F76-ADD7-74A6E4AEBBAE}" type="datetimeFigureOut">
              <a:rPr lang="tr-TR"/>
              <a:pPr>
                <a:defRPr/>
              </a:pPr>
              <a:t>15.01.2013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2F0E9E9-2A38-4D76-B80A-13C1CED53E30}"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Slayt Görüntüsü Yer Tutucusu"/>
          <p:cNvSpPr>
            <a:spLocks noGrp="1" noRot="1" noChangeAspect="1"/>
          </p:cNvSpPr>
          <p:nvPr>
            <p:ph type="sldImg"/>
          </p:nvPr>
        </p:nvSpPr>
        <p:spPr bwMode="auto">
          <a:noFill/>
          <a:ln>
            <a:solidFill>
              <a:srgbClr val="000000"/>
            </a:solidFill>
            <a:miter lim="800000"/>
            <a:headEnd/>
            <a:tailEnd/>
          </a:ln>
        </p:spPr>
      </p:sp>
      <p:sp>
        <p:nvSpPr>
          <p:cNvPr id="19458"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8435"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D87459-E045-4245-BF25-7F79169364CD}" type="slidenum">
              <a:rPr lang="tr-TR"/>
              <a:pPr fontAlgn="base">
                <a:spcBef>
                  <a:spcPct val="0"/>
                </a:spcBef>
                <a:spcAft>
                  <a:spcPct val="0"/>
                </a:spcAft>
                <a:defRPr/>
              </a:pPr>
              <a:t>4</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Slayt Görüntüsü Yer Tutucusu"/>
          <p:cNvSpPr>
            <a:spLocks noGrp="1" noRot="1" noChangeAspect="1"/>
          </p:cNvSpPr>
          <p:nvPr>
            <p:ph type="sldImg"/>
          </p:nvPr>
        </p:nvSpPr>
        <p:spPr bwMode="auto">
          <a:noFill/>
          <a:ln>
            <a:solidFill>
              <a:srgbClr val="000000"/>
            </a:solidFill>
            <a:miter lim="800000"/>
            <a:headEnd/>
            <a:tailEnd/>
          </a:ln>
        </p:spPr>
      </p:sp>
      <p:sp>
        <p:nvSpPr>
          <p:cNvPr id="26626"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4579"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076D68-08AF-4B52-929A-45C3B2CEFD49}" type="slidenum">
              <a:rPr lang="tr-TR"/>
              <a:pPr fontAlgn="base">
                <a:spcBef>
                  <a:spcPct val="0"/>
                </a:spcBef>
                <a:spcAft>
                  <a:spcPct val="0"/>
                </a:spcAft>
                <a:defRPr/>
              </a:pPr>
              <a:t>10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6 İkizkenar Üçgen"/>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Başlık"/>
          <p:cNvSpPr>
            <a:spLocks noGrp="1"/>
          </p:cNvSpPr>
          <p:nvPr>
            <p:ph type="ctrTitle"/>
          </p:nvPr>
        </p:nvSpPr>
        <p:spPr>
          <a:xfrm>
            <a:off x="540544" y="776288"/>
            <a:ext cx="8062912" cy="1470025"/>
          </a:xfrm>
        </p:spPr>
        <p:txBody>
          <a:bodyPr anchor="b"/>
          <a:lstStyle>
            <a:lvl1pPr algn="r">
              <a:defRPr sz="4400"/>
            </a:lvl1pPr>
          </a:lstStyle>
          <a:p>
            <a:r>
              <a:rPr lang="tr-TR" smtClean="0"/>
              <a:t>Asıl başlık stili için tıklatın</a:t>
            </a:r>
            <a:endParaRPr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5" name="27 Veri Yer Tutucusu"/>
          <p:cNvSpPr>
            <a:spLocks noGrp="1"/>
          </p:cNvSpPr>
          <p:nvPr>
            <p:ph type="dt" sz="half" idx="10"/>
          </p:nvPr>
        </p:nvSpPr>
        <p:spPr>
          <a:xfrm>
            <a:off x="1371600" y="6011863"/>
            <a:ext cx="5791200" cy="365125"/>
          </a:xfrm>
        </p:spPr>
        <p:txBody>
          <a:bodyPr tIns="0" bIns="0" anchor="t"/>
          <a:lstStyle>
            <a:lvl1pPr algn="r">
              <a:defRPr sz="1000"/>
            </a:lvl1pPr>
          </a:lstStyle>
          <a:p>
            <a:pPr>
              <a:defRPr/>
            </a:pPr>
            <a:fld id="{CFC3E0F2-3FE1-4C9C-8EBB-671328FD3DCF}" type="datetimeFigureOut">
              <a:rPr lang="tr-TR"/>
              <a:pPr>
                <a:defRPr/>
              </a:pPr>
              <a:t>15.01.2013</a:t>
            </a:fld>
            <a:endParaRPr lang="tr-TR"/>
          </a:p>
        </p:txBody>
      </p:sp>
      <p:sp>
        <p:nvSpPr>
          <p:cNvPr id="6" name="16 Altbilgi Yer Tutucusu"/>
          <p:cNvSpPr>
            <a:spLocks noGrp="1"/>
          </p:cNvSpPr>
          <p:nvPr>
            <p:ph type="ftr" sz="quarter" idx="11"/>
          </p:nvPr>
        </p:nvSpPr>
        <p:spPr>
          <a:xfrm>
            <a:off x="1371600" y="5649913"/>
            <a:ext cx="5791200" cy="365125"/>
          </a:xfrm>
        </p:spPr>
        <p:txBody>
          <a:bodyPr tIns="0" bIns="0"/>
          <a:lstStyle>
            <a:lvl1pPr algn="r">
              <a:defRPr sz="1100"/>
            </a:lvl1pPr>
          </a:lstStyle>
          <a:p>
            <a:pPr>
              <a:defRPr/>
            </a:pPr>
            <a:endParaRPr lang="tr-TR"/>
          </a:p>
        </p:txBody>
      </p:sp>
      <p:sp>
        <p:nvSpPr>
          <p:cNvPr id="7" name="28 Slayt Numarası Yer Tutucusu"/>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6623ED2C-3C4D-4418-A520-0E4FAC56CE8A}"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6276AEF2-269C-4B98-849C-45441DBFD0C8}" type="datetimeFigureOut">
              <a:rPr lang="tr-TR"/>
              <a:pPr>
                <a:defRPr/>
              </a:pPr>
              <a:t>15.01.2013</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26EF22F5-AFA8-4AC4-9E4A-C49BFE3EB99D}"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7567B20E-E42E-41FF-B901-E258B1EB0048}" type="datetimeFigureOut">
              <a:rPr lang="tr-TR"/>
              <a:pPr>
                <a:defRPr/>
              </a:pPr>
              <a:t>15.01.2013</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144CC5AE-8133-4799-94E7-26EBB27AFA5E}"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lang="tr-TR" smtClean="0"/>
              <a:t>Asıl başlık stili için tıklatın</a:t>
            </a:r>
            <a:endParaRPr lang="en-US"/>
          </a:p>
        </p:txBody>
      </p:sp>
      <p:sp>
        <p:nvSpPr>
          <p:cNvPr id="3" name="2 İçerik Yer Tutucusu"/>
          <p:cNvSpPr>
            <a:spLocks noGrp="1"/>
          </p:cNvSpPr>
          <p:nvPr>
            <p:ph idx="1"/>
          </p:nvPr>
        </p:nvSpPr>
        <p:spPr>
          <a:xfrm>
            <a:off x="457200" y="1882808"/>
            <a:ext cx="8229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a:xfrm>
            <a:off x="4791075" y="6480175"/>
            <a:ext cx="2133600" cy="301625"/>
          </a:xfrm>
        </p:spPr>
        <p:txBody>
          <a:bodyPr/>
          <a:lstStyle>
            <a:lvl1pPr>
              <a:defRPr/>
            </a:lvl1pPr>
          </a:lstStyle>
          <a:p>
            <a:pPr>
              <a:defRPr/>
            </a:pPr>
            <a:fld id="{B8E16D9D-49B8-4761-8DA5-CDEE68DAF933}" type="datetimeFigureOut">
              <a:rPr lang="tr-TR"/>
              <a:pPr>
                <a:defRPr/>
              </a:pPr>
              <a:t>15.01.2013</a:t>
            </a:fld>
            <a:endParaRPr lang="tr-TR"/>
          </a:p>
        </p:txBody>
      </p:sp>
      <p:sp>
        <p:nvSpPr>
          <p:cNvPr id="5" name="4 Altbilgi Yer Tutucusu"/>
          <p:cNvSpPr>
            <a:spLocks noGrp="1"/>
          </p:cNvSpPr>
          <p:nvPr>
            <p:ph type="ftr" sz="quarter" idx="11"/>
          </p:nvPr>
        </p:nvSpPr>
        <p:spPr>
          <a:xfrm>
            <a:off x="457200" y="6481763"/>
            <a:ext cx="4259263" cy="300037"/>
          </a:xfrm>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10BB19F-991B-4DD3-881C-ADAE4DD2268D}"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4" name="8 Dik Üçgen"/>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7 İkizkenar Üçgen"/>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10 Düz Bağlayıcı"/>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9 Düz Bağlayıcı"/>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lstStyle>
            <a:lvl1pPr marL="0" algn="l">
              <a:buNone/>
              <a:defRPr sz="3600" b="1" cap="none" baseline="0"/>
            </a:lvl1pPr>
          </a:lstStyle>
          <a:p>
            <a:r>
              <a:rPr lang="tr-TR" smtClean="0"/>
              <a:t>Asıl başlık stili için tıklatın</a:t>
            </a:r>
            <a:endParaRPr lang="en-US"/>
          </a:p>
        </p:txBody>
      </p:sp>
      <p:sp>
        <p:nvSpPr>
          <p:cNvPr id="3" name="2 Metin Yer Tutucusu"/>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8" name="3 Veri Yer Tutucusu"/>
          <p:cNvSpPr>
            <a:spLocks noGrp="1"/>
          </p:cNvSpPr>
          <p:nvPr>
            <p:ph type="dt" sz="half" idx="10"/>
          </p:nvPr>
        </p:nvSpPr>
        <p:spPr>
          <a:xfrm>
            <a:off x="6956425" y="6477000"/>
            <a:ext cx="2133600" cy="304800"/>
          </a:xfrm>
        </p:spPr>
        <p:txBody>
          <a:bodyPr/>
          <a:lstStyle>
            <a:lvl1pPr>
              <a:defRPr/>
            </a:lvl1pPr>
          </a:lstStyle>
          <a:p>
            <a:pPr>
              <a:defRPr/>
            </a:pPr>
            <a:fld id="{5CE7943B-3493-4449-935E-D72607FB38C0}" type="datetimeFigureOut">
              <a:rPr lang="tr-TR"/>
              <a:pPr>
                <a:defRPr/>
              </a:pPr>
              <a:t>15.01.2013</a:t>
            </a:fld>
            <a:endParaRPr lang="tr-TR"/>
          </a:p>
        </p:txBody>
      </p:sp>
      <p:sp>
        <p:nvSpPr>
          <p:cNvPr id="9" name="4 Altbilgi Yer Tutucusu"/>
          <p:cNvSpPr>
            <a:spLocks noGrp="1"/>
          </p:cNvSpPr>
          <p:nvPr>
            <p:ph type="ftr" sz="quarter" idx="11"/>
          </p:nvPr>
        </p:nvSpPr>
        <p:spPr>
          <a:xfrm>
            <a:off x="2619375" y="6481763"/>
            <a:ext cx="4260850" cy="300037"/>
          </a:xfrm>
        </p:spPr>
        <p:txBody>
          <a:bodyPr/>
          <a:lstStyle>
            <a:lvl1pPr>
              <a:defRPr/>
            </a:lvl1pPr>
          </a:lstStyle>
          <a:p>
            <a:pPr>
              <a:defRPr/>
            </a:pPr>
            <a:endParaRPr lang="tr-TR"/>
          </a:p>
        </p:txBody>
      </p:sp>
      <p:sp>
        <p:nvSpPr>
          <p:cNvPr id="10" name="5 Slayt Numarası Yer Tutucusu"/>
          <p:cNvSpPr>
            <a:spLocks noGrp="1"/>
          </p:cNvSpPr>
          <p:nvPr>
            <p:ph type="sldNum" sz="quarter" idx="12"/>
          </p:nvPr>
        </p:nvSpPr>
        <p:spPr>
          <a:xfrm>
            <a:off x="8450263" y="809625"/>
            <a:ext cx="503237" cy="300038"/>
          </a:xfrm>
        </p:spPr>
        <p:txBody>
          <a:bodyPr/>
          <a:lstStyle>
            <a:lvl1pPr>
              <a:defRPr/>
            </a:lvl1pPr>
          </a:lstStyle>
          <a:p>
            <a:pPr>
              <a:defRPr/>
            </a:pPr>
            <a:fld id="{03424BF5-F6A7-4527-8707-9C776ABE5039}"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lang="tr-TR" smtClean="0"/>
              <a:t>Asıl başlık stili için tıklatın</a:t>
            </a:r>
            <a:endParaRPr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A613F239-9E31-4FA8-939C-9C759C53EA2D}" type="datetimeFigureOut">
              <a:rPr lang="tr-TR"/>
              <a:pPr>
                <a:defRPr/>
              </a:pPr>
              <a:t>15.01.2013</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B2619016-A99F-4E32-AF79-7C82BF58F485}"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tr-TR" smtClean="0"/>
              <a:t>Asıl başlık stili için tıklatın</a:t>
            </a:r>
            <a:endParaRPr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a:xfrm>
            <a:off x="4791075" y="6481763"/>
            <a:ext cx="2130425" cy="301625"/>
          </a:xfrm>
        </p:spPr>
        <p:txBody>
          <a:bodyPr/>
          <a:lstStyle>
            <a:lvl1pPr>
              <a:defRPr/>
            </a:lvl1pPr>
          </a:lstStyle>
          <a:p>
            <a:pPr>
              <a:defRPr/>
            </a:pPr>
            <a:fld id="{1FADF9D9-A5B4-4606-828A-7541F4D64F52}" type="datetimeFigureOut">
              <a:rPr lang="tr-TR"/>
              <a:pPr>
                <a:defRPr/>
              </a:pPr>
              <a:t>15.01.2013</a:t>
            </a:fld>
            <a:endParaRPr lang="tr-TR"/>
          </a:p>
        </p:txBody>
      </p:sp>
      <p:sp>
        <p:nvSpPr>
          <p:cNvPr id="8" name="7 Altbilgi Yer Tutucusu"/>
          <p:cNvSpPr>
            <a:spLocks noGrp="1"/>
          </p:cNvSpPr>
          <p:nvPr>
            <p:ph type="ftr" sz="quarter" idx="11"/>
          </p:nvPr>
        </p:nvSpPr>
        <p:spPr>
          <a:xfrm>
            <a:off x="457200" y="6481763"/>
            <a:ext cx="4260850" cy="301625"/>
          </a:xfrm>
        </p:spPr>
        <p:txBody>
          <a:bodyPr/>
          <a:lstStyle>
            <a:lvl1pPr>
              <a:defRPr/>
            </a:lvl1pPr>
          </a:lstStyle>
          <a:p>
            <a:pPr>
              <a:defRPr/>
            </a:pPr>
            <a:endParaRPr lang="tr-TR"/>
          </a:p>
        </p:txBody>
      </p:sp>
      <p:sp>
        <p:nvSpPr>
          <p:cNvPr id="9" name="8 Slayt Numarası Yer Tutucusu"/>
          <p:cNvSpPr>
            <a:spLocks noGrp="1"/>
          </p:cNvSpPr>
          <p:nvPr>
            <p:ph type="sldNum" sz="quarter" idx="12"/>
          </p:nvPr>
        </p:nvSpPr>
        <p:spPr>
          <a:xfrm>
            <a:off x="7589838" y="6483350"/>
            <a:ext cx="503237" cy="301625"/>
          </a:xfrm>
        </p:spPr>
        <p:txBody>
          <a:bodyPr/>
          <a:lstStyle>
            <a:lvl1pPr algn="ctr">
              <a:defRPr/>
            </a:lvl1pPr>
          </a:lstStyle>
          <a:p>
            <a:pPr>
              <a:defRPr/>
            </a:pPr>
            <a:fld id="{3351B9F0-9352-472B-8F6A-29D1D43E9DD0}"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fld id="{AED1D4EF-63B0-43BA-A449-08AC703D4BFD}" type="datetimeFigureOut">
              <a:rPr lang="tr-TR"/>
              <a:pPr>
                <a:defRPr/>
              </a:pPr>
              <a:t>15.01.2013</a:t>
            </a:fld>
            <a:endParaRPr lang="tr-TR"/>
          </a:p>
        </p:txBody>
      </p:sp>
      <p:sp>
        <p:nvSpPr>
          <p:cNvPr id="4" name="2 Altbilgi Yer Tutucusu"/>
          <p:cNvSpPr>
            <a:spLocks noGrp="1"/>
          </p:cNvSpPr>
          <p:nvPr>
            <p:ph type="ftr" sz="quarter" idx="11"/>
          </p:nvPr>
        </p:nvSpPr>
        <p:spPr/>
        <p:txBody>
          <a:bodyPr/>
          <a:lstStyle>
            <a:lvl1pPr>
              <a:defRPr/>
            </a:lvl1pPr>
          </a:lstStyle>
          <a:p>
            <a:pPr>
              <a:defRPr/>
            </a:pPr>
            <a:endParaRPr lang="tr-TR"/>
          </a:p>
        </p:txBody>
      </p:sp>
      <p:sp>
        <p:nvSpPr>
          <p:cNvPr id="5" name="22 Slayt Numarası Yer Tutucusu"/>
          <p:cNvSpPr>
            <a:spLocks noGrp="1"/>
          </p:cNvSpPr>
          <p:nvPr>
            <p:ph type="sldNum" sz="quarter" idx="12"/>
          </p:nvPr>
        </p:nvSpPr>
        <p:spPr/>
        <p:txBody>
          <a:bodyPr/>
          <a:lstStyle>
            <a:lvl1pPr>
              <a:defRPr/>
            </a:lvl1pPr>
          </a:lstStyle>
          <a:p>
            <a:pPr>
              <a:defRPr/>
            </a:pPr>
            <a:fld id="{E6B93B41-21AC-491F-89A2-801FF502C64D}"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598941E2-1451-421B-B560-7D3B845A98AC}" type="datetimeFigureOut">
              <a:rPr lang="tr-TR"/>
              <a:pPr>
                <a:defRPr/>
              </a:pPr>
              <a:t>15.01.2013</a:t>
            </a:fld>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0904DA84-0143-496E-AC60-A15BBEA8B600}"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a:xfrm>
            <a:off x="6278563" y="6556375"/>
            <a:ext cx="2133600" cy="301625"/>
          </a:xfrm>
        </p:spPr>
        <p:txBody>
          <a:bodyPr/>
          <a:lstStyle>
            <a:lvl1pPr>
              <a:defRPr sz="900"/>
            </a:lvl1pPr>
          </a:lstStyle>
          <a:p>
            <a:pPr>
              <a:defRPr/>
            </a:pPr>
            <a:fld id="{61F8F8E5-06C6-47D5-A63F-1C8C3A017901}" type="datetimeFigureOut">
              <a:rPr lang="tr-TR"/>
              <a:pPr>
                <a:defRPr/>
              </a:pPr>
              <a:t>15.01.2013</a:t>
            </a:fld>
            <a:endParaRPr lang="tr-TR"/>
          </a:p>
        </p:txBody>
      </p:sp>
      <p:sp>
        <p:nvSpPr>
          <p:cNvPr id="6" name="5 Altbilgi Yer Tutucusu"/>
          <p:cNvSpPr>
            <a:spLocks noGrp="1"/>
          </p:cNvSpPr>
          <p:nvPr>
            <p:ph type="ftr" sz="quarter" idx="11"/>
          </p:nvPr>
        </p:nvSpPr>
        <p:spPr>
          <a:xfrm>
            <a:off x="1135063" y="6556375"/>
            <a:ext cx="5143500" cy="301625"/>
          </a:xfrm>
        </p:spPr>
        <p:txBody>
          <a:bodyPr/>
          <a:lstStyle>
            <a:lvl1pPr>
              <a:defRPr sz="900"/>
            </a:lvl1pPr>
          </a:lstStyle>
          <a:p>
            <a:pPr>
              <a:defRPr/>
            </a:pPr>
            <a:endParaRPr lang="tr-TR"/>
          </a:p>
        </p:txBody>
      </p:sp>
      <p:sp>
        <p:nvSpPr>
          <p:cNvPr id="7" name="6 Slayt Numarası Yer Tutucusu"/>
          <p:cNvSpPr>
            <a:spLocks noGrp="1"/>
          </p:cNvSpPr>
          <p:nvPr>
            <p:ph type="sldNum" sz="quarter" idx="12"/>
          </p:nvPr>
        </p:nvSpPr>
        <p:spPr>
          <a:xfrm>
            <a:off x="8410575" y="6556375"/>
            <a:ext cx="503238" cy="301625"/>
          </a:xfrm>
        </p:spPr>
        <p:txBody>
          <a:bodyPr/>
          <a:lstStyle>
            <a:lvl1pPr>
              <a:defRPr sz="900"/>
            </a:lvl1pPr>
          </a:lstStyle>
          <a:p>
            <a:pPr>
              <a:defRPr/>
            </a:pPr>
            <a:fld id="{D3CDCBA3-D1F3-4CAC-BACB-30B3319A2724}"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tr-TR" smtClean="0"/>
              <a:t>Asıl başlık stili için tıklatın</a:t>
            </a:r>
            <a:endParaRPr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4 Veri Yer Tutucusu"/>
          <p:cNvSpPr>
            <a:spLocks noGrp="1"/>
          </p:cNvSpPr>
          <p:nvPr>
            <p:ph type="dt" sz="half" idx="10"/>
          </p:nvPr>
        </p:nvSpPr>
        <p:spPr>
          <a:xfrm>
            <a:off x="6108700" y="6556375"/>
            <a:ext cx="2101850" cy="301625"/>
          </a:xfrm>
        </p:spPr>
        <p:txBody>
          <a:bodyPr/>
          <a:lstStyle>
            <a:lvl1pPr>
              <a:defRPr sz="900"/>
            </a:lvl1pPr>
          </a:lstStyle>
          <a:p>
            <a:pPr>
              <a:defRPr/>
            </a:pPr>
            <a:fld id="{BFD0D172-4967-43AB-840F-C141D7282E82}" type="datetimeFigureOut">
              <a:rPr lang="tr-TR"/>
              <a:pPr>
                <a:defRPr/>
              </a:pPr>
              <a:t>15.01.2013</a:t>
            </a:fld>
            <a:endParaRPr lang="tr-TR"/>
          </a:p>
        </p:txBody>
      </p:sp>
      <p:sp>
        <p:nvSpPr>
          <p:cNvPr id="6" name="5 Altbilgi Yer Tutucusu"/>
          <p:cNvSpPr>
            <a:spLocks noGrp="1"/>
          </p:cNvSpPr>
          <p:nvPr>
            <p:ph type="ftr" sz="quarter" idx="11"/>
          </p:nvPr>
        </p:nvSpPr>
        <p:spPr>
          <a:xfrm>
            <a:off x="1169988" y="6557963"/>
            <a:ext cx="4948237" cy="301625"/>
          </a:xfrm>
        </p:spPr>
        <p:txBody>
          <a:bodyPr/>
          <a:lstStyle>
            <a:lvl1pPr>
              <a:defRPr sz="900"/>
            </a:lvl1pPr>
          </a:lstStyle>
          <a:p>
            <a:pPr>
              <a:defRPr/>
            </a:pPr>
            <a:endParaRPr lang="tr-TR"/>
          </a:p>
        </p:txBody>
      </p:sp>
      <p:sp>
        <p:nvSpPr>
          <p:cNvPr id="7" name="6 Slayt Numarası Yer Tutucusu"/>
          <p:cNvSpPr>
            <a:spLocks noGrp="1"/>
          </p:cNvSpPr>
          <p:nvPr>
            <p:ph type="sldNum" sz="quarter" idx="12"/>
          </p:nvPr>
        </p:nvSpPr>
        <p:spPr>
          <a:xfrm>
            <a:off x="8216900" y="6556375"/>
            <a:ext cx="366713" cy="301625"/>
          </a:xfrm>
        </p:spPr>
        <p:txBody>
          <a:bodyPr/>
          <a:lstStyle>
            <a:lvl1pPr algn="ctr">
              <a:defRPr sz="900"/>
            </a:lvl1pPr>
          </a:lstStyle>
          <a:p>
            <a:pPr>
              <a:defRPr/>
            </a:pPr>
            <a:fld id="{62EC4BBC-94D5-4FF9-B4D6-D0270A58E627}"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7 Düz Bağlayıcı"/>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8288"/>
            <a:ext cx="8229600" cy="1398587"/>
          </a:xfrm>
          <a:prstGeom prst="rect">
            <a:avLst/>
          </a:prstGeom>
        </p:spPr>
        <p:txBody>
          <a:bodyPr vert="horz" anchor="ctr">
            <a:normAutofit/>
          </a:bodyPr>
          <a:lstStyle/>
          <a:p>
            <a:r>
              <a:rPr lang="tr-TR" smtClean="0"/>
              <a:t>Asıl başlık stili için tıklatın</a:t>
            </a:r>
            <a:endParaRPr lang="en-US"/>
          </a:p>
        </p:txBody>
      </p:sp>
      <p:sp>
        <p:nvSpPr>
          <p:cNvPr id="1030" name="12 Metin Yer Tutucusu"/>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defRPr>
            </a:lvl1pPr>
          </a:lstStyle>
          <a:p>
            <a:pPr>
              <a:defRPr/>
            </a:pPr>
            <a:fld id="{EA969B40-6778-4423-9398-C7236C76ABB6}" type="datetimeFigureOut">
              <a:rPr lang="tr-TR"/>
              <a:pPr>
                <a:defRPr/>
              </a:pPr>
              <a:t>15.01.2013</a:t>
            </a:fld>
            <a:endParaRPr lang="tr-TR"/>
          </a:p>
        </p:txBody>
      </p:sp>
      <p:sp>
        <p:nvSpPr>
          <p:cNvPr id="3" name="2 Altbilgi Yer Tutucusu"/>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tr-TR"/>
          </a:p>
        </p:txBody>
      </p:sp>
      <p:sp>
        <p:nvSpPr>
          <p:cNvPr id="23" name="22 Slayt Numarası Yer Tutucusu"/>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defRPr>
            </a:lvl1pPr>
          </a:lstStyle>
          <a:p>
            <a:pPr>
              <a:defRPr/>
            </a:pPr>
            <a:fld id="{8954B563-878C-4946-A1E4-818798BAD2C1}" type="slidenum">
              <a:rPr lang="tr-TR"/>
              <a:pPr>
                <a:defRPr/>
              </a:pPr>
              <a:t>‹#›</a:t>
            </a:fld>
            <a:endParaRPr lang="tr-TR"/>
          </a:p>
        </p:txBody>
      </p:sp>
    </p:spTree>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07" r:id="rId4"/>
    <p:sldLayoutId id="2147483711" r:id="rId5"/>
    <p:sldLayoutId id="2147483706" r:id="rId6"/>
    <p:sldLayoutId id="2147483705" r:id="rId7"/>
    <p:sldLayoutId id="2147483712" r:id="rId8"/>
    <p:sldLayoutId id="2147483713" r:id="rId9"/>
    <p:sldLayoutId id="2147483704" r:id="rId10"/>
    <p:sldLayoutId id="2147483703" r:id="rId11"/>
  </p:sldLayoutIdLst>
  <p:txStyles>
    <p:titleStyle>
      <a:lvl1pPr marL="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algn="l" rtl="0" eaLnBrk="0" fontAlgn="base" hangingPunct="0">
        <a:spcBef>
          <a:spcPct val="0"/>
        </a:spcBef>
        <a:spcAft>
          <a:spcPct val="0"/>
        </a:spcAft>
        <a:defRPr sz="4200">
          <a:solidFill>
            <a:srgbClr val="FF5C9C"/>
          </a:solidFill>
          <a:latin typeface="Century Gothic" pitchFamily="34" charset="0"/>
        </a:defRPr>
      </a:lvl2pPr>
      <a:lvl3pPr marL="484188" algn="l" rtl="0" eaLnBrk="0" fontAlgn="base" hangingPunct="0">
        <a:spcBef>
          <a:spcPct val="0"/>
        </a:spcBef>
        <a:spcAft>
          <a:spcPct val="0"/>
        </a:spcAft>
        <a:defRPr sz="4200">
          <a:solidFill>
            <a:srgbClr val="FF5C9C"/>
          </a:solidFill>
          <a:latin typeface="Century Gothic" pitchFamily="34" charset="0"/>
        </a:defRPr>
      </a:lvl3pPr>
      <a:lvl4pPr marL="484188" algn="l" rtl="0" eaLnBrk="0" fontAlgn="base" hangingPunct="0">
        <a:spcBef>
          <a:spcPct val="0"/>
        </a:spcBef>
        <a:spcAft>
          <a:spcPct val="0"/>
        </a:spcAft>
        <a:defRPr sz="4200">
          <a:solidFill>
            <a:srgbClr val="FF5C9C"/>
          </a:solidFill>
          <a:latin typeface="Century Gothic" pitchFamily="34" charset="0"/>
        </a:defRPr>
      </a:lvl4pPr>
      <a:lvl5pPr marL="484188" algn="l" rtl="0" eaLnBrk="0" fontAlgn="base" hangingPunct="0">
        <a:spcBef>
          <a:spcPct val="0"/>
        </a:spcBef>
        <a:spcAft>
          <a:spcPct val="0"/>
        </a:spcAft>
        <a:defRPr sz="4200">
          <a:solidFill>
            <a:srgbClr val="FF5C9C"/>
          </a:solidFill>
          <a:latin typeface="Century Gothic" pitchFamily="34" charset="0"/>
        </a:defRPr>
      </a:lvl5pPr>
      <a:lvl6pPr marL="941388" algn="l" rtl="0" fontAlgn="base">
        <a:spcBef>
          <a:spcPct val="0"/>
        </a:spcBef>
        <a:spcAft>
          <a:spcPct val="0"/>
        </a:spcAft>
        <a:defRPr sz="4200">
          <a:solidFill>
            <a:srgbClr val="FF5C9C"/>
          </a:solidFill>
          <a:latin typeface="Century Gothic" pitchFamily="34" charset="0"/>
        </a:defRPr>
      </a:lvl6pPr>
      <a:lvl7pPr marL="1398588" algn="l" rtl="0" fontAlgn="base">
        <a:spcBef>
          <a:spcPct val="0"/>
        </a:spcBef>
        <a:spcAft>
          <a:spcPct val="0"/>
        </a:spcAft>
        <a:defRPr sz="4200">
          <a:solidFill>
            <a:srgbClr val="FF5C9C"/>
          </a:solidFill>
          <a:latin typeface="Century Gothic" pitchFamily="34" charset="0"/>
        </a:defRPr>
      </a:lvl7pPr>
      <a:lvl8pPr marL="1855788" algn="l" rtl="0" fontAlgn="base">
        <a:spcBef>
          <a:spcPct val="0"/>
        </a:spcBef>
        <a:spcAft>
          <a:spcPct val="0"/>
        </a:spcAft>
        <a:defRPr sz="4200">
          <a:solidFill>
            <a:srgbClr val="FF5C9C"/>
          </a:solidFill>
          <a:latin typeface="Century Gothic" pitchFamily="34" charset="0"/>
        </a:defRPr>
      </a:lvl8pPr>
      <a:lvl9pPr marL="23129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chart" Target="../charts/chart4.xml"/><Relationship Id="rId7" Type="http://schemas.openxmlformats.org/officeDocument/2006/relationships/image" Target="../media/image11.jpeg"/><Relationship Id="rId2" Type="http://schemas.openxmlformats.org/officeDocument/2006/relationships/image" Target="../media/image9.gif"/><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chart" Target="../charts/chart6.xml"/><Relationship Id="rId4" Type="http://schemas.openxmlformats.org/officeDocument/2006/relationships/chart" Target="../charts/chart5.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image" Target="../media/image15.jpeg"/><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2510408"/>
            <a:ext cx="7772400" cy="1953053"/>
          </a:xfrm>
        </p:spPr>
        <p:txBody>
          <a:bodyPr>
            <a:noAutofit/>
          </a:bodyPr>
          <a:lstStyle/>
          <a:p>
            <a:pPr marL="484632" eaLnBrk="1" fontAlgn="auto" hangingPunct="1">
              <a:spcAft>
                <a:spcPts val="0"/>
              </a:spcAft>
              <a:defRPr/>
            </a:pPr>
            <a:r>
              <a:rPr lang="tr-TR" sz="9600" dirty="0" smtClean="0">
                <a:solidFill>
                  <a:schemeClr val="accent1">
                    <a:tint val="83000"/>
                    <a:satMod val="150000"/>
                  </a:schemeClr>
                </a:solidFill>
                <a:latin typeface="Times New Roman" pitchFamily="18" charset="0"/>
                <a:cs typeface="Times New Roman" pitchFamily="18" charset="0"/>
              </a:rPr>
              <a:t>Grup AKNE</a:t>
            </a:r>
            <a:endParaRPr lang="tr-TR" sz="9600" dirty="0">
              <a:solidFill>
                <a:schemeClr val="accent1">
                  <a:tint val="83000"/>
                  <a:satMod val="150000"/>
                </a:schemeClr>
              </a:solidFill>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a:srcRect/>
          <a:stretch>
            <a:fillRect/>
          </a:stretch>
        </p:blipFill>
        <p:spPr bwMode="auto">
          <a:xfrm rot="526124">
            <a:off x="406400" y="28575"/>
            <a:ext cx="2457450" cy="2762250"/>
          </a:xfrm>
          <a:prstGeom prst="rect">
            <a:avLst/>
          </a:prstGeom>
          <a:noFill/>
          <a:ln w="9525">
            <a:noFill/>
            <a:miter lim="800000"/>
            <a:headEnd/>
            <a:tailEnd/>
          </a:ln>
        </p:spPr>
      </p:pic>
      <p:pic>
        <p:nvPicPr>
          <p:cNvPr id="15363" name="Picture 3"/>
          <p:cNvPicPr>
            <a:picLocks noChangeAspect="1" noChangeArrowheads="1"/>
          </p:cNvPicPr>
          <p:nvPr/>
        </p:nvPicPr>
        <p:blipFill>
          <a:blip r:embed="rId3"/>
          <a:srcRect/>
          <a:stretch>
            <a:fillRect/>
          </a:stretch>
        </p:blipFill>
        <p:spPr bwMode="auto">
          <a:xfrm rot="647856">
            <a:off x="3200400" y="538163"/>
            <a:ext cx="2619375" cy="1743075"/>
          </a:xfrm>
          <a:prstGeom prst="rect">
            <a:avLst/>
          </a:prstGeom>
          <a:noFill/>
          <a:ln w="9525">
            <a:noFill/>
            <a:miter lim="800000"/>
            <a:headEnd/>
            <a:tailEnd/>
          </a:ln>
        </p:spPr>
      </p:pic>
      <p:pic>
        <p:nvPicPr>
          <p:cNvPr id="15364" name="Picture 5"/>
          <p:cNvPicPr>
            <a:picLocks noChangeAspect="1" noChangeArrowheads="1"/>
          </p:cNvPicPr>
          <p:nvPr/>
        </p:nvPicPr>
        <p:blipFill>
          <a:blip r:embed="rId4"/>
          <a:srcRect/>
          <a:stretch>
            <a:fillRect/>
          </a:stretch>
        </p:blipFill>
        <p:spPr bwMode="auto">
          <a:xfrm rot="-820913">
            <a:off x="5907088" y="314325"/>
            <a:ext cx="2847975" cy="1885950"/>
          </a:xfrm>
          <a:prstGeom prst="rect">
            <a:avLst/>
          </a:prstGeom>
          <a:noFill/>
          <a:ln w="9525">
            <a:noFill/>
            <a:miter lim="800000"/>
            <a:headEnd/>
            <a:tailEnd/>
          </a:ln>
        </p:spPr>
      </p:pic>
      <p:pic>
        <p:nvPicPr>
          <p:cNvPr id="15365" name="Picture 7"/>
          <p:cNvPicPr>
            <a:picLocks noChangeAspect="1" noChangeArrowheads="1"/>
          </p:cNvPicPr>
          <p:nvPr/>
        </p:nvPicPr>
        <p:blipFill>
          <a:blip r:embed="rId5"/>
          <a:srcRect/>
          <a:stretch>
            <a:fillRect/>
          </a:stretch>
        </p:blipFill>
        <p:spPr bwMode="auto">
          <a:xfrm>
            <a:off x="1403350" y="4464050"/>
            <a:ext cx="6791325"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836613"/>
            <a:ext cx="8172450" cy="6021387"/>
          </a:xfrm>
        </p:spPr>
        <p:txBody>
          <a:bodyPr/>
          <a:lstStyle/>
          <a:p>
            <a:pPr eaLnBrk="1" hangingPunct="1"/>
            <a:r>
              <a:rPr lang="tr-TR" sz="2200" dirty="0" smtClean="0"/>
              <a:t>Akne çoğunlukla genetik bir hastalıktır .</a:t>
            </a:r>
          </a:p>
          <a:p>
            <a:pPr eaLnBrk="1" hangingPunct="1"/>
            <a:r>
              <a:rPr lang="tr-TR" sz="2200" dirty="0" smtClean="0"/>
              <a:t>Akne sıkılmamalıdır. Çünkü sıkılırsa, içinde bulunan enfeksiyon ve </a:t>
            </a:r>
            <a:r>
              <a:rPr lang="tr-TR" sz="2200" dirty="0" err="1" smtClean="0"/>
              <a:t>inflamasyonu</a:t>
            </a:r>
            <a:r>
              <a:rPr lang="tr-TR" sz="2200" dirty="0" smtClean="0"/>
              <a:t> dağıtmış olursunuz. Bunun sonucunda akne daha da büyür.</a:t>
            </a:r>
          </a:p>
          <a:p>
            <a:pPr eaLnBrk="1" hangingPunct="1"/>
            <a:r>
              <a:rPr lang="tr-TR" sz="2200" dirty="0" smtClean="0"/>
              <a:t>Akne oluşumunda hormonlar , genetik nedenler , yağ bezlerindeki hücresel bozukluklar , bakteri çoğalmaları vb. birçok faktör etkilidir.</a:t>
            </a:r>
          </a:p>
          <a:p>
            <a:pPr eaLnBrk="1" hangingPunct="1"/>
            <a:r>
              <a:rPr lang="tr-TR" sz="2200" dirty="0" smtClean="0"/>
              <a:t>Yüzü sürekli yıkamak ve asit oranı fazla ürünler kullanmak, sivilceleri daha da kötüleştirmekten başka bir işe yaramaz. </a:t>
            </a:r>
          </a:p>
          <a:p>
            <a:pPr eaLnBrk="1" hangingPunct="1"/>
            <a:r>
              <a:rPr lang="tr-TR" sz="2200" dirty="0" smtClean="0"/>
              <a:t>Akne ergenlik döneminde başlar ama ömür boyu da sürebilir.</a:t>
            </a:r>
          </a:p>
          <a:p>
            <a:pPr eaLnBrk="1" hangingPunct="1"/>
            <a:r>
              <a:rPr lang="tr-TR" sz="2200" dirty="0" smtClean="0"/>
              <a:t>Sivilce üzerine karbonat, soda , limonlu yoğurt , pudra vb. maddeler sürmek  akneye iyi gelmez.</a:t>
            </a:r>
          </a:p>
          <a:p>
            <a:pPr eaLnBrk="1" hangingPunct="1">
              <a:buFont typeface="Wingdings 2" pitchFamily="18" charset="2"/>
              <a:buNone/>
            </a:pPr>
            <a:endParaRPr lang="tr-TR" sz="2400" dirty="0" smtClean="0"/>
          </a:p>
          <a:p>
            <a:pPr eaLnBrk="1" hangingPunct="1">
              <a:buFont typeface="Wingdings 2" pitchFamily="18" charset="2"/>
              <a:buNone/>
            </a:pPr>
            <a:endParaRPr lang="tr-TR" sz="2400" dirty="0" smtClean="0"/>
          </a:p>
          <a:p>
            <a:pPr eaLnBrk="1" hangingPunct="1">
              <a:buFont typeface="Wingdings 2" pitchFamily="18" charset="2"/>
              <a:buNone/>
            </a:pPr>
            <a:endParaRPr lang="tr-TR" sz="2400" dirty="0" smtClean="0"/>
          </a:p>
          <a:p>
            <a:pPr eaLnBrk="1" hangingPunct="1">
              <a:buFont typeface="Wingdings 2" pitchFamily="18" charset="2"/>
              <a:buNone/>
            </a:pPr>
            <a:endParaRPr lang="tr-TR" dirty="0" smtClean="0"/>
          </a:p>
          <a:p>
            <a:pPr eaLnBrk="1" hangingPunct="1">
              <a:buFont typeface="Century Gothic" pitchFamily="34" charset="0"/>
              <a:buAutoNum type="arabicPeriod"/>
            </a:pPr>
            <a:endParaRPr lang="tr-TR" dirty="0" smtClean="0"/>
          </a:p>
          <a:p>
            <a:pPr eaLnBrk="1" hangingPunct="1">
              <a:buFont typeface="Century Gothic" pitchFamily="34" charset="0"/>
              <a:buAutoNum type="arabicPeriod"/>
            </a:pPr>
            <a:endParaRPr lang="tr-TR" dirty="0" smtClean="0"/>
          </a:p>
        </p:txBody>
      </p:sp>
      <p:pic>
        <p:nvPicPr>
          <p:cNvPr id="25602" name="Picture 2" descr="http://img821.imageshack.us/img821/1151/guneslenme.jpg"/>
          <p:cNvPicPr>
            <a:picLocks noChangeAspect="1" noChangeArrowheads="1"/>
          </p:cNvPicPr>
          <p:nvPr/>
        </p:nvPicPr>
        <p:blipFill>
          <a:blip r:embed="rId3"/>
          <a:srcRect/>
          <a:stretch>
            <a:fillRect/>
          </a:stretch>
        </p:blipFill>
        <p:spPr bwMode="auto">
          <a:xfrm>
            <a:off x="7812088" y="5365750"/>
            <a:ext cx="1584325" cy="1492250"/>
          </a:xfrm>
          <a:prstGeom prst="rect">
            <a:avLst/>
          </a:prstGeom>
          <a:noFill/>
          <a:ln w="9525">
            <a:noFill/>
            <a:miter lim="800000"/>
            <a:headEnd/>
            <a:tailEnd/>
          </a:ln>
        </p:spPr>
      </p:pic>
      <p:pic>
        <p:nvPicPr>
          <p:cNvPr id="25603" name="Picture 2" descr="http://www.yoncasepeti.com/wp-content/uploads/2012/11/yuz-temizleme-bezi-180x180.jpg"/>
          <p:cNvPicPr>
            <a:picLocks noChangeAspect="1" noChangeArrowheads="1"/>
          </p:cNvPicPr>
          <p:nvPr/>
        </p:nvPicPr>
        <p:blipFill>
          <a:blip r:embed="rId4"/>
          <a:srcRect/>
          <a:stretch>
            <a:fillRect/>
          </a:stretch>
        </p:blipFill>
        <p:spPr bwMode="auto">
          <a:xfrm>
            <a:off x="7165975" y="0"/>
            <a:ext cx="1978025" cy="1404938"/>
          </a:xfrm>
          <a:prstGeom prst="rect">
            <a:avLst/>
          </a:prstGeom>
          <a:noFill/>
          <a:ln w="9525">
            <a:noFill/>
            <a:miter lim="800000"/>
            <a:headEnd/>
            <a:tailEnd/>
          </a:ln>
        </p:spPr>
      </p:pic>
      <p:sp>
        <p:nvSpPr>
          <p:cNvPr id="25604" name="Text Box 7"/>
          <p:cNvSpPr txBox="1">
            <a:spLocks noChangeArrowheads="1"/>
          </p:cNvSpPr>
          <p:nvPr/>
        </p:nvSpPr>
        <p:spPr bwMode="auto">
          <a:xfrm>
            <a:off x="539750" y="0"/>
            <a:ext cx="6119813" cy="641350"/>
          </a:xfrm>
          <a:prstGeom prst="rect">
            <a:avLst/>
          </a:prstGeom>
          <a:noFill/>
          <a:ln w="9525">
            <a:noFill/>
            <a:miter lim="800000"/>
            <a:headEnd/>
            <a:tailEnd/>
          </a:ln>
        </p:spPr>
        <p:txBody>
          <a:bodyPr>
            <a:spAutoFit/>
          </a:bodyPr>
          <a:lstStyle/>
          <a:p>
            <a:pPr algn="ctr">
              <a:spcBef>
                <a:spcPct val="50000"/>
              </a:spcBef>
            </a:pPr>
            <a:r>
              <a:rPr lang="tr-TR" sz="3600" b="1" u="sng">
                <a:solidFill>
                  <a:schemeClr val="accent1"/>
                </a:solidFill>
                <a:latin typeface="Century Gothic" pitchFamily="34" charset="0"/>
              </a:rPr>
              <a:t>SONUÇ</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549275"/>
            <a:ext cx="8515350" cy="6022975"/>
          </a:xfrm>
        </p:spPr>
        <p:txBody>
          <a:bodyPr>
            <a:noAutofit/>
          </a:bodyPr>
          <a:lstStyle/>
          <a:p>
            <a:pPr marL="448056" indent="-384048" eaLnBrk="1" fontAlgn="auto" hangingPunct="1">
              <a:spcAft>
                <a:spcPts val="0"/>
              </a:spcAft>
              <a:buFont typeface="Wingdings 2"/>
              <a:buChar char=""/>
              <a:defRPr/>
            </a:pPr>
            <a:r>
              <a:rPr lang="tr-TR" sz="1900" dirty="0" smtClean="0">
                <a:cs typeface="Times New Roman" pitchFamily="18" charset="0"/>
              </a:rPr>
              <a:t>Stres ,sigara , çikolata , cips , kuruyemiş , yağlı yiyecekler akneye neden olmaz ancak problemli ciltlerde akneyi alevlendirebilir.</a:t>
            </a:r>
          </a:p>
          <a:p>
            <a:pPr marL="448056" indent="-384048" eaLnBrk="1" fontAlgn="auto" hangingPunct="1">
              <a:spcAft>
                <a:spcPts val="0"/>
              </a:spcAft>
              <a:buFont typeface="Wingdings 2"/>
              <a:buChar char=""/>
              <a:defRPr/>
            </a:pPr>
            <a:endParaRPr lang="tr-TR" sz="1900" dirty="0" smtClean="0">
              <a:cs typeface="Times New Roman" pitchFamily="18" charset="0"/>
            </a:endParaRPr>
          </a:p>
          <a:p>
            <a:pPr marL="448056" indent="-384048" eaLnBrk="1" fontAlgn="auto" hangingPunct="1">
              <a:spcAft>
                <a:spcPts val="0"/>
              </a:spcAft>
              <a:buFont typeface="Wingdings 2"/>
              <a:buChar char=""/>
              <a:defRPr/>
            </a:pPr>
            <a:r>
              <a:rPr lang="tr-TR" sz="1900" dirty="0" smtClean="0">
                <a:cs typeface="Times New Roman" pitchFamily="18" charset="0"/>
              </a:rPr>
              <a:t>Sadece sivilce üzerine ilaç sürmek etkili değildir. Tedavi, göz, dudak ve burun kenarı hariç tüm yüze uygulanmalıdır.</a:t>
            </a:r>
          </a:p>
          <a:p>
            <a:pPr marL="448056" indent="-384048" eaLnBrk="1" fontAlgn="auto" hangingPunct="1">
              <a:spcAft>
                <a:spcPts val="0"/>
              </a:spcAft>
              <a:buFont typeface="Wingdings 2"/>
              <a:buChar char=""/>
              <a:defRPr/>
            </a:pPr>
            <a:endParaRPr lang="tr-TR" sz="1900" dirty="0" smtClean="0">
              <a:cs typeface="Times New Roman" pitchFamily="18" charset="0"/>
            </a:endParaRPr>
          </a:p>
          <a:p>
            <a:pPr marL="448056" indent="-384048" eaLnBrk="1" fontAlgn="auto" hangingPunct="1">
              <a:spcAft>
                <a:spcPts val="0"/>
              </a:spcAft>
              <a:buFont typeface="Wingdings 2"/>
              <a:buChar char=""/>
              <a:defRPr/>
            </a:pPr>
            <a:r>
              <a:rPr lang="tr-TR" sz="1900" dirty="0" smtClean="0">
                <a:cs typeface="Times New Roman" pitchFamily="18" charset="0"/>
              </a:rPr>
              <a:t> Ağır makyajlar akne yapabilir. Bunun dışında “makyaj akne yapar” diye kesin bir kural yoktur.</a:t>
            </a:r>
          </a:p>
          <a:p>
            <a:pPr marL="448056" indent="-384048" eaLnBrk="1" fontAlgn="auto" hangingPunct="1">
              <a:spcAft>
                <a:spcPts val="0"/>
              </a:spcAft>
              <a:buFont typeface="Wingdings 2"/>
              <a:buChar char=""/>
              <a:defRPr/>
            </a:pPr>
            <a:endParaRPr lang="tr-TR" sz="1900" dirty="0" smtClean="0">
              <a:cs typeface="Times New Roman" pitchFamily="18" charset="0"/>
            </a:endParaRPr>
          </a:p>
          <a:p>
            <a:pPr marL="448056" indent="-384048" eaLnBrk="1" fontAlgn="auto" hangingPunct="1">
              <a:spcAft>
                <a:spcPts val="0"/>
              </a:spcAft>
              <a:buFont typeface="Wingdings 2"/>
              <a:buChar char=""/>
              <a:defRPr/>
            </a:pPr>
            <a:r>
              <a:rPr lang="tr-TR" sz="1900" dirty="0" smtClean="0">
                <a:cs typeface="Times New Roman" pitchFamily="18" charset="0"/>
              </a:rPr>
              <a:t>Her çok terleyen kişide akne çıkmaz. Ancak terlemenin etkisiyle ciltte yağlanma artabilir, bu yağlanma da akneye yol açabilir.</a:t>
            </a:r>
          </a:p>
          <a:p>
            <a:pPr marL="448056" indent="-384048" eaLnBrk="1" fontAlgn="auto" hangingPunct="1">
              <a:spcAft>
                <a:spcPts val="0"/>
              </a:spcAft>
              <a:buFont typeface="Wingdings 2"/>
              <a:buChar char=""/>
              <a:defRPr/>
            </a:pPr>
            <a:endParaRPr lang="tr-TR" sz="1900" dirty="0" smtClean="0">
              <a:cs typeface="Times New Roman" pitchFamily="18" charset="0"/>
            </a:endParaRPr>
          </a:p>
          <a:p>
            <a:pPr marL="448056" indent="-384048" eaLnBrk="1" fontAlgn="auto" hangingPunct="1">
              <a:spcAft>
                <a:spcPts val="0"/>
              </a:spcAft>
              <a:buFont typeface="Wingdings 2"/>
              <a:buChar char=""/>
              <a:defRPr/>
            </a:pPr>
            <a:r>
              <a:rPr lang="tr-TR" sz="1900" dirty="0" smtClean="0">
                <a:cs typeface="Times New Roman" pitchFamily="18" charset="0"/>
              </a:rPr>
              <a:t>Güneş, ilk aşamada yağlanmayı kısa süreli olarak baskılayabilir. Ancak uzun süreli güneşle temas, cildin soyulmasına, ölü hücrelerin gözenekleri kapatmasına ve sivilcenin tetiklenmesine yol açar. Lekelenme, deri kanseri ve iz riskini de artırır.</a:t>
            </a:r>
          </a:p>
          <a:p>
            <a:pPr marL="0" indent="0" eaLnBrk="1" fontAlgn="auto" hangingPunct="1">
              <a:spcAft>
                <a:spcPts val="0"/>
              </a:spcAft>
              <a:buFont typeface="Wingdings 2"/>
              <a:buNone/>
              <a:defRPr/>
            </a:pPr>
            <a:endParaRPr lang="tr-TR" sz="2000" dirty="0" smtClean="0">
              <a:latin typeface="Times New Roman" pitchFamily="18" charset="0"/>
              <a:cs typeface="Times New Roman" pitchFamily="18" charset="0"/>
            </a:endParaRPr>
          </a:p>
          <a:p>
            <a:pPr marL="0" indent="0" eaLnBrk="1" fontAlgn="auto" hangingPunct="1">
              <a:spcAft>
                <a:spcPts val="0"/>
              </a:spcAft>
              <a:buFont typeface="Wingdings 2"/>
              <a:buNone/>
              <a:defRPr/>
            </a:pPr>
            <a:endParaRPr lang="tr-TR" sz="2000" dirty="0" smtClean="0">
              <a:latin typeface="Times New Roman" pitchFamily="18" charset="0"/>
              <a:cs typeface="Times New Roman" pitchFamily="18" charset="0"/>
            </a:endParaRPr>
          </a:p>
          <a:p>
            <a:pPr marL="0" indent="0" eaLnBrk="1" fontAlgn="auto" hangingPunct="1">
              <a:spcAft>
                <a:spcPts val="0"/>
              </a:spcAft>
              <a:buFont typeface="Wingdings 2"/>
              <a:buNone/>
              <a:defRPr/>
            </a:pPr>
            <a:endParaRPr lang="tr-TR" sz="2000" dirty="0"/>
          </a:p>
        </p:txBody>
      </p:sp>
      <p:pic>
        <p:nvPicPr>
          <p:cNvPr id="27650" name="Picture 2" descr="http://www.genelsaglikbilgileri.com/wp-content/2009/01/stres.jpg"/>
          <p:cNvPicPr>
            <a:picLocks noChangeAspect="1" noChangeArrowheads="1"/>
          </p:cNvPicPr>
          <p:nvPr/>
        </p:nvPicPr>
        <p:blipFill>
          <a:blip r:embed="rId2"/>
          <a:srcRect/>
          <a:stretch>
            <a:fillRect/>
          </a:stretch>
        </p:blipFill>
        <p:spPr bwMode="auto">
          <a:xfrm>
            <a:off x="6203950" y="5445125"/>
            <a:ext cx="995363" cy="1412875"/>
          </a:xfrm>
          <a:prstGeom prst="rect">
            <a:avLst/>
          </a:prstGeom>
          <a:noFill/>
          <a:ln w="9525">
            <a:noFill/>
            <a:miter lim="800000"/>
            <a:headEnd/>
            <a:tailEnd/>
          </a:ln>
        </p:spPr>
      </p:pic>
      <p:pic>
        <p:nvPicPr>
          <p:cNvPr id="27651" name="Picture 2" descr="http://t0.gstatic.com/images?q=tbn:ANd9GcS2-W5zWyRWtNAorMCuHQpiLX1mHtWh6yz_BJjMycq-l1T4UW4SPow_RCUMqw"/>
          <p:cNvPicPr>
            <a:picLocks noChangeAspect="1" noChangeArrowheads="1"/>
          </p:cNvPicPr>
          <p:nvPr/>
        </p:nvPicPr>
        <p:blipFill>
          <a:blip r:embed="rId3"/>
          <a:srcRect/>
          <a:stretch>
            <a:fillRect/>
          </a:stretch>
        </p:blipFill>
        <p:spPr bwMode="auto">
          <a:xfrm>
            <a:off x="7572375" y="5445125"/>
            <a:ext cx="1571625" cy="1412875"/>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tr-TR" smtClean="0">
              <a:ln>
                <a:noFill/>
              </a:ln>
              <a:effectLst/>
            </a:endParaRPr>
          </a:p>
        </p:txBody>
      </p:sp>
      <p:sp>
        <p:nvSpPr>
          <p:cNvPr id="28674" name="Rectangle 3"/>
          <p:cNvSpPr>
            <a:spLocks noGrp="1"/>
          </p:cNvSpPr>
          <p:nvPr>
            <p:ph type="body" idx="4294967295"/>
          </p:nvPr>
        </p:nvSpPr>
        <p:spPr/>
        <p:txBody>
          <a:bodyPr/>
          <a:lstStyle/>
          <a:p>
            <a:pPr algn="ctr" eaLnBrk="1" hangingPunct="1"/>
            <a:endParaRPr lang="tr-TR" sz="4000" b="1" smtClean="0">
              <a:solidFill>
                <a:schemeClr val="accent1"/>
              </a:solidFill>
            </a:endParaRPr>
          </a:p>
          <a:p>
            <a:pPr algn="ctr" eaLnBrk="1" hangingPunct="1"/>
            <a:endParaRPr lang="tr-TR" sz="4000" b="1" smtClean="0">
              <a:solidFill>
                <a:schemeClr val="accent1"/>
              </a:solidFill>
            </a:endParaRPr>
          </a:p>
        </p:txBody>
      </p:sp>
      <p:sp>
        <p:nvSpPr>
          <p:cNvPr id="28675" name="WordArt 6"/>
          <p:cNvSpPr>
            <a:spLocks noChangeArrowheads="1" noChangeShapeType="1" noTextEdit="1"/>
          </p:cNvSpPr>
          <p:nvPr/>
        </p:nvSpPr>
        <p:spPr bwMode="auto">
          <a:xfrm>
            <a:off x="1309688" y="3105150"/>
            <a:ext cx="6524625" cy="657225"/>
          </a:xfrm>
          <a:prstGeom prst="rect">
            <a:avLst/>
          </a:prstGeom>
        </p:spPr>
        <p:txBody>
          <a:bodyPr wrap="none" fromWordArt="1">
            <a:prstTxWarp prst="textDoubleWave1">
              <a:avLst>
                <a:gd name="adj1" fmla="val 6500"/>
                <a:gd name="adj2" fmla="val 0"/>
              </a:avLst>
            </a:prstTxWarp>
          </a:bodyPr>
          <a:lstStyle/>
          <a:p>
            <a:pPr algn="ctr"/>
            <a:r>
              <a:rPr lang="tr-TR"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HERKESE AKNESİZ GÜNLER DİLİYORUZ </a:t>
            </a:r>
          </a:p>
        </p:txBody>
      </p:sp>
      <p:pic>
        <p:nvPicPr>
          <p:cNvPr id="28676" name="Picture 7" descr="sül18"/>
          <p:cNvPicPr>
            <a:picLocks noChangeAspect="1" noChangeArrowheads="1"/>
          </p:cNvPicPr>
          <p:nvPr/>
        </p:nvPicPr>
        <p:blipFill>
          <a:blip r:embed="rId2"/>
          <a:srcRect/>
          <a:stretch>
            <a:fillRect/>
          </a:stretch>
        </p:blipFill>
        <p:spPr bwMode="auto">
          <a:xfrm>
            <a:off x="3132138" y="3789363"/>
            <a:ext cx="2439987" cy="3068637"/>
          </a:xfrm>
          <a:prstGeom prst="rect">
            <a:avLst/>
          </a:prstGeom>
          <a:noFill/>
          <a:ln w="9525">
            <a:noFill/>
            <a:miter lim="800000"/>
            <a:headEnd/>
            <a:tailEnd/>
          </a:ln>
        </p:spPr>
      </p:pic>
      <p:pic>
        <p:nvPicPr>
          <p:cNvPr id="28677" name="Picture 9" descr="ANd9GcS72FFhV2p_250agPSffTr4dt8Levl1sBIk0_Uc--pXVA9xORHG"/>
          <p:cNvPicPr>
            <a:picLocks noChangeAspect="1" noChangeArrowheads="1"/>
          </p:cNvPicPr>
          <p:nvPr/>
        </p:nvPicPr>
        <p:blipFill>
          <a:blip r:embed="rId3"/>
          <a:srcRect/>
          <a:stretch>
            <a:fillRect/>
          </a:stretch>
        </p:blipFill>
        <p:spPr bwMode="auto">
          <a:xfrm>
            <a:off x="827088" y="0"/>
            <a:ext cx="7632700" cy="299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lstStyle/>
          <a:p>
            <a:pPr marL="484632" eaLnBrk="1" fontAlgn="auto" hangingPunct="1">
              <a:spcAft>
                <a:spcPts val="0"/>
              </a:spcAft>
              <a:defRPr/>
            </a:pPr>
            <a:r>
              <a:rPr lang="tr-TR" dirty="0" smtClean="0">
                <a:solidFill>
                  <a:schemeClr val="accent1">
                    <a:tint val="83000"/>
                    <a:satMod val="150000"/>
                  </a:schemeClr>
                </a:solidFill>
              </a:rPr>
              <a:t>BİZ …..</a:t>
            </a:r>
            <a:endParaRPr lang="tr-TR" dirty="0">
              <a:solidFill>
                <a:schemeClr val="accent1">
                  <a:tint val="83000"/>
                  <a:satMod val="150000"/>
                </a:schemeClr>
              </a:solidFill>
            </a:endParaRPr>
          </a:p>
        </p:txBody>
      </p:sp>
      <p:sp>
        <p:nvSpPr>
          <p:cNvPr id="3" name="İçerik Yer Tutucusu 2"/>
          <p:cNvSpPr>
            <a:spLocks noGrp="1"/>
          </p:cNvSpPr>
          <p:nvPr>
            <p:ph idx="1"/>
          </p:nvPr>
        </p:nvSpPr>
        <p:spPr>
          <a:xfrm>
            <a:off x="539750" y="1125538"/>
            <a:ext cx="8229600" cy="5399087"/>
          </a:xfrm>
        </p:spPr>
        <p:txBody>
          <a:bodyPr>
            <a:normAutofit fontScale="62500" lnSpcReduction="20000"/>
          </a:bodyPr>
          <a:lstStyle/>
          <a:p>
            <a:pPr marL="0" indent="0" eaLnBrk="1" fontAlgn="auto" hangingPunct="1">
              <a:spcAft>
                <a:spcPts val="0"/>
              </a:spcAft>
              <a:buFont typeface="Wingdings 2"/>
              <a:buNone/>
              <a:defRPr/>
            </a:pPr>
            <a:r>
              <a:rPr lang="tr-TR" sz="3400" b="1" dirty="0" smtClean="0"/>
              <a:t>Danışman Öğretim Üyemiz :</a:t>
            </a:r>
            <a:r>
              <a:rPr lang="tr-TR" sz="3400" dirty="0" smtClean="0"/>
              <a:t>   Doç. Dr. Gülden SÖNMEZ TAMER</a:t>
            </a:r>
          </a:p>
          <a:p>
            <a:pPr marL="0" indent="0" eaLnBrk="1" fontAlgn="auto" hangingPunct="1">
              <a:spcAft>
                <a:spcPts val="0"/>
              </a:spcAft>
              <a:buFont typeface="Wingdings 2"/>
              <a:buNone/>
              <a:defRPr/>
            </a:pPr>
            <a:r>
              <a:rPr lang="tr-TR" sz="3400" b="1" dirty="0" smtClean="0"/>
              <a:t>Grup Başkanımız:  </a:t>
            </a:r>
            <a:r>
              <a:rPr lang="tr-TR" sz="3400" dirty="0" smtClean="0"/>
              <a:t>Pelin BARDAKÇI</a:t>
            </a:r>
          </a:p>
          <a:p>
            <a:pPr marL="0" indent="0" eaLnBrk="1" fontAlgn="auto" hangingPunct="1">
              <a:spcAft>
                <a:spcPts val="0"/>
              </a:spcAft>
              <a:buFont typeface="Wingdings 2"/>
              <a:buNone/>
              <a:defRPr/>
            </a:pPr>
            <a:r>
              <a:rPr lang="tr-TR" sz="3400" b="1" dirty="0" smtClean="0"/>
              <a:t>Grup Üyelerimiz:</a:t>
            </a:r>
          </a:p>
          <a:p>
            <a:pPr marL="0" indent="0" eaLnBrk="1" fontAlgn="auto" hangingPunct="1">
              <a:spcAft>
                <a:spcPts val="0"/>
              </a:spcAft>
              <a:buFont typeface="Wingdings 2"/>
              <a:buNone/>
              <a:defRPr/>
            </a:pPr>
            <a:r>
              <a:rPr lang="tr-TR" sz="3400" dirty="0" smtClean="0"/>
              <a:t>Aylin ALANÇAYIR</a:t>
            </a:r>
          </a:p>
          <a:p>
            <a:pPr marL="0" indent="0" eaLnBrk="1" fontAlgn="auto" hangingPunct="1">
              <a:spcAft>
                <a:spcPts val="0"/>
              </a:spcAft>
              <a:buFont typeface="Wingdings 2"/>
              <a:buNone/>
              <a:defRPr/>
            </a:pPr>
            <a:r>
              <a:rPr lang="tr-TR" sz="3400" dirty="0" smtClean="0"/>
              <a:t>Can KORKMAZ</a:t>
            </a:r>
          </a:p>
          <a:p>
            <a:pPr marL="0" indent="0" eaLnBrk="1" fontAlgn="auto" hangingPunct="1">
              <a:spcAft>
                <a:spcPts val="0"/>
              </a:spcAft>
              <a:buFont typeface="Wingdings 2"/>
              <a:buNone/>
              <a:defRPr/>
            </a:pPr>
            <a:r>
              <a:rPr lang="tr-TR" sz="3400" dirty="0" smtClean="0"/>
              <a:t>Esra KARAALİ</a:t>
            </a:r>
          </a:p>
          <a:p>
            <a:pPr marL="0" indent="0" eaLnBrk="1" fontAlgn="auto" hangingPunct="1">
              <a:spcAft>
                <a:spcPts val="0"/>
              </a:spcAft>
              <a:buFont typeface="Wingdings 2"/>
              <a:buNone/>
              <a:defRPr/>
            </a:pPr>
            <a:r>
              <a:rPr lang="tr-TR" sz="3400" dirty="0" smtClean="0"/>
              <a:t>Öykü AKKAŞ</a:t>
            </a:r>
          </a:p>
          <a:p>
            <a:pPr marL="0" indent="0" eaLnBrk="1" fontAlgn="auto" hangingPunct="1">
              <a:spcAft>
                <a:spcPts val="0"/>
              </a:spcAft>
              <a:buFont typeface="Wingdings 2"/>
              <a:buNone/>
              <a:defRPr/>
            </a:pPr>
            <a:r>
              <a:rPr lang="tr-TR" sz="3400" dirty="0" smtClean="0"/>
              <a:t>Sabri DURAN</a:t>
            </a:r>
          </a:p>
          <a:p>
            <a:pPr marL="0" indent="0" eaLnBrk="1" fontAlgn="auto" hangingPunct="1">
              <a:spcAft>
                <a:spcPts val="0"/>
              </a:spcAft>
              <a:buFont typeface="Wingdings 2"/>
              <a:buNone/>
              <a:defRPr/>
            </a:pPr>
            <a:r>
              <a:rPr lang="tr-TR" sz="3400" dirty="0" smtClean="0"/>
              <a:t>Derya ÇELEN</a:t>
            </a:r>
          </a:p>
          <a:p>
            <a:pPr marL="0" indent="0" eaLnBrk="1" fontAlgn="auto" hangingPunct="1">
              <a:spcAft>
                <a:spcPts val="0"/>
              </a:spcAft>
              <a:buFont typeface="Wingdings 2"/>
              <a:buNone/>
              <a:defRPr/>
            </a:pPr>
            <a:r>
              <a:rPr lang="tr-TR" sz="3400" dirty="0" smtClean="0"/>
              <a:t>Gizem TOPAL</a:t>
            </a:r>
          </a:p>
          <a:p>
            <a:pPr marL="0" indent="0" eaLnBrk="1" fontAlgn="auto" hangingPunct="1">
              <a:spcAft>
                <a:spcPts val="0"/>
              </a:spcAft>
              <a:buFont typeface="Wingdings 2"/>
              <a:buNone/>
              <a:defRPr/>
            </a:pPr>
            <a:r>
              <a:rPr lang="tr-TR" sz="3400" dirty="0" smtClean="0"/>
              <a:t>Oğuzhan BARDAKÇI</a:t>
            </a:r>
          </a:p>
          <a:p>
            <a:pPr marL="0" indent="0" eaLnBrk="1" fontAlgn="auto" hangingPunct="1">
              <a:spcAft>
                <a:spcPts val="0"/>
              </a:spcAft>
              <a:buFont typeface="Wingdings 2"/>
              <a:buNone/>
              <a:defRPr/>
            </a:pPr>
            <a:r>
              <a:rPr lang="tr-TR" sz="3400" dirty="0" smtClean="0"/>
              <a:t>Zeynep SARIHAN</a:t>
            </a:r>
          </a:p>
          <a:p>
            <a:pPr marL="0" indent="0" eaLnBrk="1" fontAlgn="auto" hangingPunct="1">
              <a:spcAft>
                <a:spcPts val="0"/>
              </a:spcAft>
              <a:buFont typeface="Wingdings 2"/>
              <a:buNone/>
              <a:defRPr/>
            </a:pPr>
            <a:r>
              <a:rPr lang="tr-TR" sz="3400" dirty="0" smtClean="0"/>
              <a:t>Yusuf ONAYIRLI</a:t>
            </a:r>
          </a:p>
          <a:p>
            <a:pPr marL="0" indent="0" eaLnBrk="1" fontAlgn="auto" hangingPunct="1">
              <a:spcAft>
                <a:spcPts val="0"/>
              </a:spcAft>
              <a:buFont typeface="Wingdings 2"/>
              <a:buNone/>
              <a:defRPr/>
            </a:pPr>
            <a:r>
              <a:rPr lang="tr-TR" sz="3400" dirty="0" smtClean="0"/>
              <a:t>Feyyaz ONAYIRLI</a:t>
            </a:r>
          </a:p>
          <a:p>
            <a:pPr marL="0" indent="0" eaLnBrk="1" fontAlgn="auto" hangingPunct="1">
              <a:spcAft>
                <a:spcPts val="0"/>
              </a:spcAft>
              <a:buFont typeface="Wingdings 2"/>
              <a:buNone/>
              <a:defRPr/>
            </a:pPr>
            <a:endParaRPr lang="tr-TR" sz="3400" dirty="0"/>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 calcmode="lin" valueType="num">
                                      <p:cBhvr additive="base">
                                        <p:cTn id="4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calcmode="lin" valueType="num">
                                      <p:cBhvr additive="base">
                                        <p:cTn id="5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 calcmode="lin" valueType="num">
                                      <p:cBhvr additive="base">
                                        <p:cTn id="5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 calcmode="lin" valueType="num">
                                      <p:cBhvr additive="base">
                                        <p:cTn id="60"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anim calcmode="lin" valueType="num">
                                      <p:cBhvr additive="base">
                                        <p:cTn id="64"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8625" y="285750"/>
            <a:ext cx="8229600" cy="2808288"/>
          </a:xfrm>
        </p:spPr>
        <p:txBody>
          <a:bodyPr/>
          <a:lstStyle/>
          <a:p>
            <a:pPr marL="0" indent="0" algn="ctr" eaLnBrk="1" hangingPunct="1">
              <a:buFont typeface="Wingdings 2" pitchFamily="18" charset="2"/>
              <a:buNone/>
            </a:pPr>
            <a:r>
              <a:rPr lang="tr-TR" sz="3600" b="1" u="sng" smtClean="0">
                <a:solidFill>
                  <a:schemeClr val="accent1"/>
                </a:solidFill>
              </a:rPr>
              <a:t>AMACIMIZ </a:t>
            </a:r>
          </a:p>
          <a:p>
            <a:pPr marL="0" indent="0" algn="ctr" eaLnBrk="1" hangingPunct="1">
              <a:buFont typeface="Wingdings 2" pitchFamily="18" charset="2"/>
              <a:buNone/>
            </a:pPr>
            <a:r>
              <a:rPr lang="tr-TR" smtClean="0"/>
              <a:t>Akne hakkında yanlış bilinenleri araştırmak ve bu konuda halkı bilgilendirmek</a:t>
            </a:r>
            <a:endParaRPr lang="tr-TR" smtClean="0">
              <a:latin typeface="Arial" charset="0"/>
            </a:endParaRPr>
          </a:p>
          <a:p>
            <a:pPr marL="0" indent="0" eaLnBrk="1" hangingPunct="1">
              <a:buFont typeface="Wingdings 2" pitchFamily="18" charset="2"/>
              <a:buNone/>
            </a:pPr>
            <a:r>
              <a:rPr lang="tr-TR" smtClean="0">
                <a:latin typeface="Arial" charset="0"/>
              </a:rPr>
              <a:t> </a:t>
            </a:r>
            <a:r>
              <a:rPr lang="tr-TR" smtClean="0"/>
              <a:t>Akne oluşumunda rolü olan </a:t>
            </a:r>
            <a:r>
              <a:rPr lang="tr-TR" i="1" smtClean="0"/>
              <a:t>Demodex spp. </a:t>
            </a:r>
            <a:r>
              <a:rPr lang="tr-TR" smtClean="0"/>
              <a:t>          araştırmak</a:t>
            </a:r>
          </a:p>
          <a:p>
            <a:pPr marL="0" indent="0" eaLnBrk="1" hangingPunct="1">
              <a:buFont typeface="Wingdings 2" pitchFamily="18" charset="2"/>
              <a:buNone/>
            </a:pPr>
            <a:endParaRPr lang="tr-TR" smtClean="0"/>
          </a:p>
        </p:txBody>
      </p:sp>
      <p:pic>
        <p:nvPicPr>
          <p:cNvPr id="17410" name="Picture 2" descr="http://media3.ntvmsnbc.com/i/NTVMSNBC/Components/ArtAndPhoto-Fronts/Sections-StoryLevel/Sa%C4%9Fl%C4%B1k/GENEL/S%C4%B0V%C4%B0LCE3.JPG"/>
          <p:cNvPicPr>
            <a:picLocks noChangeAspect="1" noChangeArrowheads="1"/>
          </p:cNvPicPr>
          <p:nvPr/>
        </p:nvPicPr>
        <p:blipFill>
          <a:blip r:embed="rId2" cstate="print"/>
          <a:srcRect/>
          <a:stretch>
            <a:fillRect/>
          </a:stretch>
        </p:blipFill>
        <p:spPr bwMode="auto">
          <a:xfrm>
            <a:off x="5786438" y="4724400"/>
            <a:ext cx="3357562" cy="2133600"/>
          </a:xfrm>
          <a:prstGeom prst="rect">
            <a:avLst/>
          </a:prstGeom>
          <a:noFill/>
          <a:ln w="9525">
            <a:noFill/>
            <a:miter lim="800000"/>
            <a:headEnd/>
            <a:tailEnd/>
          </a:ln>
        </p:spPr>
      </p:pic>
      <p:pic>
        <p:nvPicPr>
          <p:cNvPr id="17411" name="Picture 2" descr="akneler hakkında gerçekler"/>
          <p:cNvPicPr>
            <a:picLocks noChangeAspect="1" noChangeArrowheads="1"/>
          </p:cNvPicPr>
          <p:nvPr/>
        </p:nvPicPr>
        <p:blipFill>
          <a:blip r:embed="rId3"/>
          <a:srcRect/>
          <a:stretch>
            <a:fillRect/>
          </a:stretch>
        </p:blipFill>
        <p:spPr bwMode="auto">
          <a:xfrm>
            <a:off x="0" y="2852738"/>
            <a:ext cx="5815013" cy="4005262"/>
          </a:xfrm>
          <a:prstGeom prst="rect">
            <a:avLst/>
          </a:prstGeom>
          <a:noFill/>
          <a:ln w="9525">
            <a:noFill/>
            <a:miter lim="800000"/>
            <a:headEnd/>
            <a:tailEnd/>
          </a:ln>
        </p:spPr>
      </p:pic>
      <p:pic>
        <p:nvPicPr>
          <p:cNvPr id="17412" name="Picture 2" descr="http://www.modakare.com/wp-content/uploads/sivilce-sikmak.jpg"/>
          <p:cNvPicPr>
            <a:picLocks noChangeAspect="1" noChangeArrowheads="1"/>
          </p:cNvPicPr>
          <p:nvPr/>
        </p:nvPicPr>
        <p:blipFill>
          <a:blip r:embed="rId4"/>
          <a:srcRect/>
          <a:stretch>
            <a:fillRect/>
          </a:stretch>
        </p:blipFill>
        <p:spPr bwMode="auto">
          <a:xfrm>
            <a:off x="5794375" y="2420938"/>
            <a:ext cx="3349625" cy="229235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96975"/>
            <a:ext cx="9144000" cy="5257800"/>
          </a:xfrm>
        </p:spPr>
        <p:txBody>
          <a:bodyPr/>
          <a:lstStyle/>
          <a:p>
            <a:pPr eaLnBrk="1" hangingPunct="1"/>
            <a:r>
              <a:rPr lang="tr-TR" dirty="0" smtClean="0"/>
              <a:t>18-24 yaş arasında(  </a:t>
            </a:r>
            <a:r>
              <a:rPr lang="tr-TR" dirty="0" smtClean="0">
                <a:latin typeface="Arial" charset="0"/>
              </a:rPr>
              <a:t>72</a:t>
            </a:r>
            <a:r>
              <a:rPr lang="tr-TR" dirty="0" smtClean="0"/>
              <a:t>kız,   </a:t>
            </a:r>
            <a:r>
              <a:rPr lang="tr-TR" dirty="0" smtClean="0">
                <a:latin typeface="Arial" charset="0"/>
              </a:rPr>
              <a:t>48</a:t>
            </a:r>
            <a:r>
              <a:rPr lang="tr-TR" dirty="0" smtClean="0"/>
              <a:t>erkek) 120 kişiye anket uygulandı.</a:t>
            </a:r>
          </a:p>
          <a:p>
            <a:pPr eaLnBrk="1" hangingPunct="1"/>
            <a:r>
              <a:rPr lang="tr-TR" dirty="0" smtClean="0"/>
              <a:t>Anket sonuçlarına göre akneyle ilgili doğru bilinen yanlışlar belirlendi.</a:t>
            </a:r>
          </a:p>
          <a:p>
            <a:pPr eaLnBrk="1" hangingPunct="1"/>
            <a:r>
              <a:rPr lang="tr-TR" dirty="0" smtClean="0"/>
              <a:t>Bilinçlendirme amaçlı afiş hazırlandı.</a:t>
            </a:r>
          </a:p>
          <a:p>
            <a:pPr eaLnBrk="1" hangingPunct="1"/>
            <a:r>
              <a:rPr lang="tr-TR" dirty="0" smtClean="0"/>
              <a:t>Yüz, burun, yanak, alın ve çene olmak üzere standart </a:t>
            </a:r>
            <a:r>
              <a:rPr lang="tr-TR" dirty="0" err="1" smtClean="0"/>
              <a:t>yüzeyel</a:t>
            </a:r>
            <a:r>
              <a:rPr lang="tr-TR" dirty="0" smtClean="0"/>
              <a:t> deri biyopsisi (SYDB) ve selofan-bant yöntemleri ile örnekler alındı.</a:t>
            </a:r>
          </a:p>
          <a:p>
            <a:pPr eaLnBrk="1" hangingPunct="1"/>
            <a:r>
              <a:rPr lang="tr-TR" dirty="0" smtClean="0"/>
              <a:t>Merkez </a:t>
            </a:r>
            <a:r>
              <a:rPr lang="tr-TR" dirty="0" err="1" smtClean="0"/>
              <a:t>Laboratuvarı</a:t>
            </a:r>
            <a:r>
              <a:rPr lang="tr-TR" dirty="0" smtClean="0"/>
              <a:t> Parazitoloji bölümünde ışık mikroskobunda x100 ve x400 büyütmelerde incelendi.</a:t>
            </a:r>
          </a:p>
          <a:p>
            <a:pPr eaLnBrk="1" hangingPunct="1"/>
            <a:endParaRPr lang="tr-TR" dirty="0" smtClean="0"/>
          </a:p>
          <a:p>
            <a:pPr eaLnBrk="1" hangingPunct="1"/>
            <a:endParaRPr lang="tr-TR" dirty="0" smtClean="0"/>
          </a:p>
          <a:p>
            <a:pPr eaLnBrk="1" hangingPunct="1"/>
            <a:endParaRPr lang="tr-TR" dirty="0" smtClean="0"/>
          </a:p>
          <a:p>
            <a:pPr eaLnBrk="1" hangingPunct="1"/>
            <a:endParaRPr lang="tr-TR" dirty="0" smtClean="0"/>
          </a:p>
          <a:p>
            <a:pPr eaLnBrk="1" hangingPunct="1"/>
            <a:endParaRPr lang="tr-TR" dirty="0" smtClean="0"/>
          </a:p>
        </p:txBody>
      </p:sp>
      <p:sp>
        <p:nvSpPr>
          <p:cNvPr id="18434" name="Text Box 4"/>
          <p:cNvSpPr txBox="1">
            <a:spLocks noChangeArrowheads="1"/>
          </p:cNvSpPr>
          <p:nvPr/>
        </p:nvSpPr>
        <p:spPr bwMode="auto">
          <a:xfrm>
            <a:off x="395288" y="573072"/>
            <a:ext cx="7848600" cy="641350"/>
          </a:xfrm>
          <a:prstGeom prst="rect">
            <a:avLst/>
          </a:prstGeom>
          <a:noFill/>
          <a:ln w="9525">
            <a:noFill/>
            <a:miter lim="800000"/>
            <a:headEnd/>
            <a:tailEnd/>
          </a:ln>
        </p:spPr>
        <p:txBody>
          <a:bodyPr>
            <a:spAutoFit/>
          </a:bodyPr>
          <a:lstStyle/>
          <a:p>
            <a:pPr algn="ctr">
              <a:spcBef>
                <a:spcPct val="50000"/>
              </a:spcBef>
            </a:pPr>
            <a:r>
              <a:rPr lang="tr-TR" sz="3600" b="1" u="sng">
                <a:solidFill>
                  <a:schemeClr val="accent1"/>
                </a:solidFill>
              </a:rPr>
              <a:t>YÖNTEM </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399032"/>
          </a:xfrm>
        </p:spPr>
        <p:txBody>
          <a:bodyPr/>
          <a:lstStyle/>
          <a:p>
            <a:pPr marL="484632" eaLnBrk="1" fontAlgn="auto" hangingPunct="1">
              <a:spcAft>
                <a:spcPts val="0"/>
              </a:spcAft>
              <a:defRPr/>
            </a:pPr>
            <a:r>
              <a:rPr lang="tr-TR" dirty="0" smtClean="0">
                <a:solidFill>
                  <a:schemeClr val="accent1">
                    <a:tint val="83000"/>
                    <a:satMod val="150000"/>
                  </a:schemeClr>
                </a:solidFill>
              </a:rPr>
              <a:t>ANKETİMİZİN SONUÇLARI</a:t>
            </a:r>
            <a:endParaRPr lang="tr-TR" dirty="0">
              <a:solidFill>
                <a:schemeClr val="accent1">
                  <a:tint val="83000"/>
                  <a:satMod val="150000"/>
                </a:schemeClr>
              </a:solidFill>
            </a:endParaRPr>
          </a:p>
        </p:txBody>
      </p:sp>
      <p:graphicFrame>
        <p:nvGraphicFramePr>
          <p:cNvPr id="4" name="3 Grafik"/>
          <p:cNvGraphicFramePr>
            <a:graphicFrameLocks/>
          </p:cNvGraphicFramePr>
          <p:nvPr/>
        </p:nvGraphicFramePr>
        <p:xfrm>
          <a:off x="-152400" y="847725"/>
          <a:ext cx="3805238" cy="2662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afik"/>
          <p:cNvGraphicFramePr>
            <a:graphicFrameLocks/>
          </p:cNvGraphicFramePr>
          <p:nvPr/>
        </p:nvGraphicFramePr>
        <p:xfrm>
          <a:off x="3133725" y="2847975"/>
          <a:ext cx="6162675" cy="4162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Grafik"/>
          <p:cNvGraphicFramePr>
            <a:graphicFrameLocks/>
          </p:cNvGraphicFramePr>
          <p:nvPr/>
        </p:nvGraphicFramePr>
        <p:xfrm>
          <a:off x="-152400" y="4030663"/>
          <a:ext cx="3709988" cy="297973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900" decel="100000" fill="hold"/>
                                        <p:tgtEl>
                                          <p:spTgt spid="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900" decel="100000" fill="hold"/>
                                        <p:tgtEl>
                                          <p:spTgt spid="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900" decel="100000" fill="hold"/>
                                        <p:tgtEl>
                                          <p:spTgt spid="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AsOne/>
      </p:bldGraphic>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http://img514.imageshack.us/img514/8632/kucuk1168032828cilttemipb6.gif"/>
          <p:cNvPicPr>
            <a:picLocks noChangeAspect="1" noChangeArrowheads="1"/>
          </p:cNvPicPr>
          <p:nvPr/>
        </p:nvPicPr>
        <p:blipFill>
          <a:blip r:embed="rId2"/>
          <a:srcRect/>
          <a:stretch>
            <a:fillRect/>
          </a:stretch>
        </p:blipFill>
        <p:spPr bwMode="auto">
          <a:xfrm>
            <a:off x="0" y="0"/>
            <a:ext cx="2406650" cy="3143250"/>
          </a:xfrm>
          <a:prstGeom prst="rect">
            <a:avLst/>
          </a:prstGeom>
          <a:noFill/>
          <a:ln w="9525">
            <a:noFill/>
            <a:miter lim="800000"/>
            <a:headEnd/>
            <a:tailEnd/>
          </a:ln>
        </p:spPr>
      </p:pic>
      <p:graphicFrame>
        <p:nvGraphicFramePr>
          <p:cNvPr id="6" name="5 Grafik"/>
          <p:cNvGraphicFramePr>
            <a:graphicFrameLocks/>
          </p:cNvGraphicFramePr>
          <p:nvPr/>
        </p:nvGraphicFramePr>
        <p:xfrm>
          <a:off x="1785918" y="357166"/>
          <a:ext cx="5210175" cy="34083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Grafik"/>
          <p:cNvGraphicFramePr>
            <a:graphicFrameLocks/>
          </p:cNvGraphicFramePr>
          <p:nvPr/>
        </p:nvGraphicFramePr>
        <p:xfrm>
          <a:off x="-152400" y="3776663"/>
          <a:ext cx="4733925" cy="32337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9 Grafik"/>
          <p:cNvGraphicFramePr>
            <a:graphicFrameLocks/>
          </p:cNvGraphicFramePr>
          <p:nvPr/>
        </p:nvGraphicFramePr>
        <p:xfrm>
          <a:off x="4848225" y="3490913"/>
          <a:ext cx="4448175" cy="3519487"/>
        </p:xfrm>
        <a:graphic>
          <a:graphicData uri="http://schemas.openxmlformats.org/drawingml/2006/chart">
            <c:chart xmlns:c="http://schemas.openxmlformats.org/drawingml/2006/chart" xmlns:r="http://schemas.openxmlformats.org/officeDocument/2006/relationships" r:id="rId5"/>
          </a:graphicData>
        </a:graphic>
      </p:graphicFrame>
      <p:pic>
        <p:nvPicPr>
          <p:cNvPr id="21509" name="Picture 6" descr="http://www.gahd.org.tr/images_up/1413-zayiflama-ilaclari.jpg"/>
          <p:cNvPicPr>
            <a:picLocks noChangeAspect="1" noChangeArrowheads="1"/>
          </p:cNvPicPr>
          <p:nvPr/>
        </p:nvPicPr>
        <p:blipFill>
          <a:blip r:embed="rId6"/>
          <a:srcRect/>
          <a:stretch>
            <a:fillRect/>
          </a:stretch>
        </p:blipFill>
        <p:spPr bwMode="auto">
          <a:xfrm>
            <a:off x="7448550" y="928688"/>
            <a:ext cx="1695450" cy="1214437"/>
          </a:xfrm>
          <a:prstGeom prst="rect">
            <a:avLst/>
          </a:prstGeom>
          <a:noFill/>
          <a:ln w="9525">
            <a:noFill/>
            <a:miter lim="800000"/>
            <a:headEnd/>
            <a:tailEnd/>
          </a:ln>
        </p:spPr>
      </p:pic>
      <p:pic>
        <p:nvPicPr>
          <p:cNvPr id="21510" name="Picture 4" descr="http://www.teknikportal.com/image-uploads/cips-yemenin-zararlari-0.jpg"/>
          <p:cNvPicPr>
            <a:picLocks noChangeAspect="1" noChangeArrowheads="1"/>
          </p:cNvPicPr>
          <p:nvPr/>
        </p:nvPicPr>
        <p:blipFill>
          <a:blip r:embed="rId7"/>
          <a:srcRect/>
          <a:stretch>
            <a:fillRect/>
          </a:stretch>
        </p:blipFill>
        <p:spPr bwMode="auto">
          <a:xfrm>
            <a:off x="7739063" y="0"/>
            <a:ext cx="1404937" cy="969963"/>
          </a:xfrm>
          <a:prstGeom prst="rect">
            <a:avLst/>
          </a:prstGeom>
          <a:noFill/>
          <a:ln w="9525">
            <a:noFill/>
            <a:miter lim="800000"/>
            <a:headEnd/>
            <a:tailEnd/>
          </a:ln>
        </p:spPr>
      </p:pic>
      <p:pic>
        <p:nvPicPr>
          <p:cNvPr id="21511" name="Picture 6" descr="http://upload.wikimedia.org/wikipedia/commons/thumb/f/f2/Chocolate.jpg/250px-Chocolate.jpg"/>
          <p:cNvPicPr>
            <a:picLocks noChangeAspect="1" noChangeArrowheads="1"/>
          </p:cNvPicPr>
          <p:nvPr/>
        </p:nvPicPr>
        <p:blipFill>
          <a:blip r:embed="rId8"/>
          <a:srcRect/>
          <a:stretch>
            <a:fillRect/>
          </a:stretch>
        </p:blipFill>
        <p:spPr bwMode="auto">
          <a:xfrm>
            <a:off x="7219950" y="2143125"/>
            <a:ext cx="1924050" cy="1500188"/>
          </a:xfrm>
          <a:prstGeom prst="rect">
            <a:avLst/>
          </a:prstGeom>
          <a:noFill/>
          <a:ln w="9525">
            <a:noFill/>
            <a:miter lim="800000"/>
            <a:headEnd/>
            <a:tailEnd/>
          </a:ln>
        </p:spPr>
      </p:pic>
      <p:pic>
        <p:nvPicPr>
          <p:cNvPr id="21512" name="Picture 4" descr="http://blog.balerin.com/wp-content/uploads/makyaj_malzemeleri.jpg"/>
          <p:cNvPicPr>
            <a:picLocks noChangeAspect="1" noChangeArrowheads="1"/>
          </p:cNvPicPr>
          <p:nvPr/>
        </p:nvPicPr>
        <p:blipFill>
          <a:blip r:embed="rId9"/>
          <a:srcRect/>
          <a:stretch>
            <a:fillRect/>
          </a:stretch>
        </p:blipFill>
        <p:spPr bwMode="auto">
          <a:xfrm>
            <a:off x="6572250" y="0"/>
            <a:ext cx="1214438" cy="1214438"/>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900" decel="100000" fill="hold"/>
                                        <p:tgtEl>
                                          <p:spTgt spid="1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9" grpId="0">
        <p:bldAsOne/>
      </p:bldGraphic>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8288"/>
            <a:ext cx="8229600" cy="1398587"/>
          </a:xfrm>
        </p:spPr>
        <p:txBody>
          <a:bodyPr/>
          <a:lstStyle/>
          <a:p>
            <a:pPr marL="484632" eaLnBrk="1" fontAlgn="auto" hangingPunct="1">
              <a:spcAft>
                <a:spcPts val="0"/>
              </a:spcAft>
              <a:defRPr/>
            </a:pPr>
            <a:endParaRPr lang="tr-TR">
              <a:solidFill>
                <a:schemeClr val="accent1">
                  <a:tint val="83000"/>
                  <a:satMod val="150000"/>
                </a:schemeClr>
              </a:solidFill>
            </a:endParaRPr>
          </a:p>
        </p:txBody>
      </p:sp>
      <p:pic>
        <p:nvPicPr>
          <p:cNvPr id="22530" name="Picture 2" descr="sivilce"/>
          <p:cNvPicPr>
            <a:picLocks noGrp="1" noChangeAspect="1" noChangeArrowheads="1"/>
          </p:cNvPicPr>
          <p:nvPr>
            <p:ph idx="1"/>
          </p:nvPr>
        </p:nvPicPr>
        <p:blipFill>
          <a:blip r:embed="rId2"/>
          <a:srcRect/>
          <a:stretch>
            <a:fillRect/>
          </a:stretch>
        </p:blipFill>
        <p:spPr>
          <a:xfrm>
            <a:off x="3429000" y="428625"/>
            <a:ext cx="2214563" cy="2620963"/>
          </a:xfrm>
        </p:spPr>
      </p:pic>
      <p:graphicFrame>
        <p:nvGraphicFramePr>
          <p:cNvPr id="5" name="4 Grafik"/>
          <p:cNvGraphicFramePr>
            <a:graphicFrameLocks/>
          </p:cNvGraphicFramePr>
          <p:nvPr/>
        </p:nvGraphicFramePr>
        <p:xfrm>
          <a:off x="0" y="0"/>
          <a:ext cx="3733800" cy="3590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afik"/>
          <p:cNvGraphicFramePr>
            <a:graphicFrameLocks/>
          </p:cNvGraphicFramePr>
          <p:nvPr/>
        </p:nvGraphicFramePr>
        <p:xfrm>
          <a:off x="5267325" y="0"/>
          <a:ext cx="3876675" cy="2805113"/>
        </p:xfrm>
        <a:graphic>
          <a:graphicData uri="http://schemas.openxmlformats.org/drawingml/2006/chart">
            <c:chart xmlns:c="http://schemas.openxmlformats.org/drawingml/2006/chart" xmlns:r="http://schemas.openxmlformats.org/officeDocument/2006/relationships" r:id="rId4"/>
          </a:graphicData>
        </a:graphic>
      </p:graphicFrame>
      <p:pic>
        <p:nvPicPr>
          <p:cNvPr id="22533" name="Picture 2" descr="http://www.okuyanbilir.net/wordingenpress/wp-content/uploads/ozguven-ad.jpg"/>
          <p:cNvPicPr>
            <a:picLocks noChangeAspect="1" noChangeArrowheads="1"/>
          </p:cNvPicPr>
          <p:nvPr/>
        </p:nvPicPr>
        <p:blipFill>
          <a:blip r:embed="rId5"/>
          <a:srcRect/>
          <a:stretch>
            <a:fillRect/>
          </a:stretch>
        </p:blipFill>
        <p:spPr bwMode="auto">
          <a:xfrm>
            <a:off x="6072188" y="3000375"/>
            <a:ext cx="2357437" cy="3476625"/>
          </a:xfrm>
          <a:prstGeom prst="rect">
            <a:avLst/>
          </a:prstGeom>
          <a:noFill/>
          <a:ln w="9525">
            <a:noFill/>
            <a:miter lim="800000"/>
            <a:headEnd/>
            <a:tailEnd/>
          </a:ln>
        </p:spPr>
      </p:pic>
      <p:graphicFrame>
        <p:nvGraphicFramePr>
          <p:cNvPr id="8" name="7 Grafik"/>
          <p:cNvGraphicFramePr>
            <a:graphicFrameLocks/>
          </p:cNvGraphicFramePr>
          <p:nvPr/>
        </p:nvGraphicFramePr>
        <p:xfrm>
          <a:off x="-152400" y="3714752"/>
          <a:ext cx="5162550" cy="3295648"/>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eaLnBrk="1" hangingPunct="1"/>
            <a:r>
              <a:rPr lang="tr-TR" sz="3600" b="1" u="sng" dirty="0" smtClean="0">
                <a:ln>
                  <a:noFill/>
                </a:ln>
                <a:effectLst/>
              </a:rPr>
              <a:t>BULGULARIMIZ</a:t>
            </a:r>
          </a:p>
        </p:txBody>
      </p:sp>
      <p:sp>
        <p:nvSpPr>
          <p:cNvPr id="23554" name="Rectangle 3"/>
          <p:cNvSpPr>
            <a:spLocks noGrp="1"/>
          </p:cNvSpPr>
          <p:nvPr>
            <p:ph type="body" idx="4294967295"/>
          </p:nvPr>
        </p:nvSpPr>
        <p:spPr/>
        <p:txBody>
          <a:bodyPr/>
          <a:lstStyle/>
          <a:p>
            <a:pPr eaLnBrk="1" hangingPunct="1"/>
            <a:r>
              <a:rPr lang="tr-TR" dirty="0" smtClean="0"/>
              <a:t>Olguların 9’unda (%7.5) </a:t>
            </a:r>
            <a:r>
              <a:rPr lang="tr-TR" i="1" dirty="0" err="1" smtClean="0"/>
              <a:t>Demodex</a:t>
            </a:r>
            <a:r>
              <a:rPr lang="tr-TR" i="1" dirty="0" smtClean="0"/>
              <a:t> </a:t>
            </a:r>
            <a:r>
              <a:rPr lang="tr-TR" i="1" dirty="0" err="1" smtClean="0"/>
              <a:t>sp</a:t>
            </a:r>
            <a:r>
              <a:rPr lang="tr-TR" i="1" dirty="0" smtClean="0"/>
              <a:t>. </a:t>
            </a:r>
          </a:p>
          <a:p>
            <a:pPr eaLnBrk="1" hangingPunct="1"/>
            <a:r>
              <a:rPr lang="tr-TR" dirty="0" smtClean="0"/>
              <a:t>Görülme sıklığında cinsiyetler arası fark gözlenmemiştir. (5 E/4K)</a:t>
            </a:r>
          </a:p>
          <a:p>
            <a:pPr eaLnBrk="1" hangingPunct="1"/>
            <a:r>
              <a:rPr lang="tr-TR" dirty="0" smtClean="0"/>
              <a:t>Pozitif örneklerin tümü SYDB yöntemi ile saptanmıştır.</a:t>
            </a:r>
          </a:p>
          <a:p>
            <a:pPr eaLnBrk="1" hangingPunct="1"/>
            <a:r>
              <a:rPr lang="tr-TR" dirty="0" smtClean="0"/>
              <a:t>Selofan-bant yöntemi ile toplanan örneklerde parazite rastlanmamıştır.</a:t>
            </a:r>
          </a:p>
          <a:p>
            <a:pPr eaLnBrk="1" hangingPunct="1"/>
            <a:endParaRPr lang="tr-TR" dirty="0" smtClean="0"/>
          </a:p>
        </p:txBody>
      </p:sp>
      <p:pic>
        <p:nvPicPr>
          <p:cNvPr id="23555" name="Picture 76" descr="C:\Users\vista\Egitim koordinatorlugu Eylul 2009\BAM\demodexfoto\demodex5.jpg"/>
          <p:cNvPicPr>
            <a:picLocks noChangeAspect="1" noChangeArrowheads="1"/>
          </p:cNvPicPr>
          <p:nvPr/>
        </p:nvPicPr>
        <p:blipFill>
          <a:blip r:embed="rId2"/>
          <a:srcRect/>
          <a:stretch>
            <a:fillRect/>
          </a:stretch>
        </p:blipFill>
        <p:spPr bwMode="auto">
          <a:xfrm>
            <a:off x="7143768" y="5339248"/>
            <a:ext cx="2000232" cy="1518752"/>
          </a:xfrm>
          <a:prstGeom prst="rect">
            <a:avLst/>
          </a:prstGeom>
          <a:noFill/>
          <a:ln w="9525">
            <a:noFill/>
            <a:miter lim="800000"/>
            <a:headEnd/>
            <a:tailEnd/>
          </a:ln>
        </p:spPr>
      </p:pic>
      <p:pic>
        <p:nvPicPr>
          <p:cNvPr id="23556" name="Picture 81"/>
          <p:cNvPicPr>
            <a:picLocks noChangeAspect="1" noChangeArrowheads="1"/>
          </p:cNvPicPr>
          <p:nvPr/>
        </p:nvPicPr>
        <p:blipFill>
          <a:blip r:embed="rId3"/>
          <a:srcRect/>
          <a:stretch>
            <a:fillRect/>
          </a:stretch>
        </p:blipFill>
        <p:spPr bwMode="auto">
          <a:xfrm>
            <a:off x="10815638" y="24382413"/>
            <a:ext cx="3429000" cy="4006850"/>
          </a:xfrm>
          <a:prstGeom prst="rect">
            <a:avLst/>
          </a:prstGeom>
          <a:noFill/>
          <a:ln w="9525">
            <a:noFill/>
            <a:miter lim="800000"/>
            <a:headEnd/>
            <a:tailEnd/>
          </a:ln>
        </p:spPr>
      </p:pic>
      <p:pic>
        <p:nvPicPr>
          <p:cNvPr id="23557" name="Picture 81"/>
          <p:cNvPicPr>
            <a:picLocks noChangeAspect="1" noChangeArrowheads="1"/>
          </p:cNvPicPr>
          <p:nvPr/>
        </p:nvPicPr>
        <p:blipFill>
          <a:blip r:embed="rId3"/>
          <a:srcRect/>
          <a:stretch>
            <a:fillRect/>
          </a:stretch>
        </p:blipFill>
        <p:spPr bwMode="auto">
          <a:xfrm>
            <a:off x="11031538" y="24598313"/>
            <a:ext cx="3429000" cy="4006850"/>
          </a:xfrm>
          <a:prstGeom prst="rect">
            <a:avLst/>
          </a:prstGeom>
          <a:noFill/>
          <a:ln w="9525">
            <a:noFill/>
            <a:miter lim="800000"/>
            <a:headEnd/>
            <a:tailEnd/>
          </a:ln>
        </p:spPr>
      </p:pic>
      <p:pic>
        <p:nvPicPr>
          <p:cNvPr id="23558" name="Picture 81"/>
          <p:cNvPicPr>
            <a:picLocks noChangeAspect="1" noChangeArrowheads="1"/>
          </p:cNvPicPr>
          <p:nvPr/>
        </p:nvPicPr>
        <p:blipFill>
          <a:blip r:embed="rId3"/>
          <a:srcRect/>
          <a:stretch>
            <a:fillRect/>
          </a:stretch>
        </p:blipFill>
        <p:spPr bwMode="auto">
          <a:xfrm>
            <a:off x="12380913" y="26211213"/>
            <a:ext cx="1863725" cy="2178050"/>
          </a:xfrm>
          <a:prstGeom prst="rect">
            <a:avLst/>
          </a:prstGeom>
          <a:noFill/>
          <a:ln w="9525">
            <a:noFill/>
            <a:miter lim="800000"/>
            <a:headEnd/>
            <a:tailEnd/>
          </a:ln>
        </p:spPr>
      </p:pic>
      <p:pic>
        <p:nvPicPr>
          <p:cNvPr id="23559" name="Picture 81"/>
          <p:cNvPicPr>
            <a:picLocks noChangeAspect="1" noChangeArrowheads="1"/>
          </p:cNvPicPr>
          <p:nvPr/>
        </p:nvPicPr>
        <p:blipFill>
          <a:blip r:embed="rId4"/>
          <a:srcRect/>
          <a:stretch>
            <a:fillRect/>
          </a:stretch>
        </p:blipFill>
        <p:spPr bwMode="auto">
          <a:xfrm>
            <a:off x="12380913" y="27363738"/>
            <a:ext cx="877887" cy="1025525"/>
          </a:xfrm>
          <a:prstGeom prst="rect">
            <a:avLst/>
          </a:prstGeom>
          <a:noFill/>
          <a:ln w="9525">
            <a:noFill/>
            <a:miter lim="800000"/>
            <a:headEnd/>
            <a:tailEnd/>
          </a:ln>
        </p:spPr>
      </p:pic>
      <p:pic>
        <p:nvPicPr>
          <p:cNvPr id="23560" name="Picture 81"/>
          <p:cNvPicPr>
            <a:picLocks noChangeAspect="1" noChangeArrowheads="1"/>
          </p:cNvPicPr>
          <p:nvPr/>
        </p:nvPicPr>
        <p:blipFill>
          <a:blip r:embed="rId4"/>
          <a:srcRect/>
          <a:stretch>
            <a:fillRect/>
          </a:stretch>
        </p:blipFill>
        <p:spPr bwMode="auto">
          <a:xfrm>
            <a:off x="12596813" y="27579638"/>
            <a:ext cx="877887" cy="1025525"/>
          </a:xfrm>
          <a:prstGeom prst="rect">
            <a:avLst/>
          </a:prstGeom>
          <a:noFill/>
          <a:ln w="9525">
            <a:noFill/>
            <a:miter lim="800000"/>
            <a:headEnd/>
            <a:tailEnd/>
          </a:ln>
        </p:spPr>
      </p:pic>
      <p:pic>
        <p:nvPicPr>
          <p:cNvPr id="23561" name="Picture 10" descr="ANd9GcQGI8usqrszIGLvyzkWoLR8GRUQiFvJj4wbYDeexeTHEyRJgUG1vQ"/>
          <p:cNvPicPr>
            <a:picLocks noChangeAspect="1" noChangeArrowheads="1"/>
          </p:cNvPicPr>
          <p:nvPr/>
        </p:nvPicPr>
        <p:blipFill>
          <a:blip r:embed="rId5"/>
          <a:srcRect/>
          <a:stretch>
            <a:fillRect/>
          </a:stretch>
        </p:blipFill>
        <p:spPr bwMode="auto">
          <a:xfrm>
            <a:off x="0" y="0"/>
            <a:ext cx="2400300" cy="1905000"/>
          </a:xfrm>
          <a:prstGeom prst="rect">
            <a:avLst/>
          </a:prstGeom>
          <a:noFill/>
          <a:ln w="9525">
            <a:noFill/>
            <a:miter lim="800000"/>
            <a:headEnd/>
            <a:tailEnd/>
          </a:ln>
        </p:spPr>
      </p:pic>
      <p:pic>
        <p:nvPicPr>
          <p:cNvPr id="1026" name="Picture 2" descr="C:\Users\hp\Desktop\DSC_0585.jpg"/>
          <p:cNvPicPr>
            <a:picLocks noChangeAspect="1" noChangeArrowheads="1"/>
          </p:cNvPicPr>
          <p:nvPr/>
        </p:nvPicPr>
        <p:blipFill>
          <a:blip r:embed="rId6" cstate="print"/>
          <a:srcRect/>
          <a:stretch>
            <a:fillRect/>
          </a:stretch>
        </p:blipFill>
        <p:spPr bwMode="auto">
          <a:xfrm>
            <a:off x="6858016" y="0"/>
            <a:ext cx="2285984" cy="1714488"/>
          </a:xfrm>
          <a:prstGeom prst="rect">
            <a:avLst/>
          </a:prstGeom>
          <a:noFill/>
        </p:spPr>
      </p:pic>
      <p:pic>
        <p:nvPicPr>
          <p:cNvPr id="1027" name="Picture 3" descr="C:\Users\hp\Desktop\DSC_0586.jpg"/>
          <p:cNvPicPr>
            <a:picLocks noChangeAspect="1" noChangeArrowheads="1"/>
          </p:cNvPicPr>
          <p:nvPr/>
        </p:nvPicPr>
        <p:blipFill>
          <a:blip r:embed="rId7" cstate="print"/>
          <a:srcRect/>
          <a:stretch>
            <a:fillRect/>
          </a:stretch>
        </p:blipFill>
        <p:spPr bwMode="auto">
          <a:xfrm>
            <a:off x="0" y="5357826"/>
            <a:ext cx="2000232" cy="15001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box(in)">
                                      <p:cBhvr>
                                        <p:cTn id="7" dur="500"/>
                                        <p:tgtEl>
                                          <p:spTgt spid="2355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23554">
                                            <p:txEl>
                                              <p:pRg st="0" end="0"/>
                                            </p:txEl>
                                          </p:spTgt>
                                        </p:tgtEl>
                                        <p:attrNameLst>
                                          <p:attrName>style.visibility</p:attrName>
                                        </p:attrNameLst>
                                      </p:cBhvr>
                                      <p:to>
                                        <p:strVal val="visible"/>
                                      </p:to>
                                    </p:set>
                                    <p:animEffect transition="in" filter="fade">
                                      <p:cBhvr>
                                        <p:cTn id="12" dur="1000"/>
                                        <p:tgtEl>
                                          <p:spTgt spid="23554">
                                            <p:txEl>
                                              <p:pRg st="0" end="0"/>
                                            </p:txEl>
                                          </p:spTgt>
                                        </p:tgtEl>
                                      </p:cBhvr>
                                    </p:animEffect>
                                    <p:anim calcmode="lin" valueType="num">
                                      <p:cBhvr>
                                        <p:cTn id="13" dur="10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23554">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355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23554">
                                            <p:txEl>
                                              <p:pRg st="1" end="1"/>
                                            </p:txEl>
                                          </p:spTgt>
                                        </p:tgtEl>
                                        <p:attrNameLst>
                                          <p:attrName>style.visibility</p:attrName>
                                        </p:attrNameLst>
                                      </p:cBhvr>
                                      <p:to>
                                        <p:strVal val="visible"/>
                                      </p:to>
                                    </p:set>
                                    <p:animEffect transition="in" filter="fade">
                                      <p:cBhvr>
                                        <p:cTn id="20" dur="1000"/>
                                        <p:tgtEl>
                                          <p:spTgt spid="23554">
                                            <p:txEl>
                                              <p:pRg st="1" end="1"/>
                                            </p:txEl>
                                          </p:spTgt>
                                        </p:tgtEl>
                                      </p:cBhvr>
                                    </p:animEffect>
                                    <p:anim calcmode="lin" valueType="num">
                                      <p:cBhvr>
                                        <p:cTn id="21" dur="1000" fill="hold"/>
                                        <p:tgtEl>
                                          <p:spTgt spid="23554">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23554">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355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23554">
                                            <p:txEl>
                                              <p:pRg st="2" end="2"/>
                                            </p:txEl>
                                          </p:spTgt>
                                        </p:tgtEl>
                                        <p:attrNameLst>
                                          <p:attrName>style.visibility</p:attrName>
                                        </p:attrNameLst>
                                      </p:cBhvr>
                                      <p:to>
                                        <p:strVal val="visible"/>
                                      </p:to>
                                    </p:set>
                                    <p:animEffect transition="in" filter="fade">
                                      <p:cBhvr>
                                        <p:cTn id="28" dur="1000"/>
                                        <p:tgtEl>
                                          <p:spTgt spid="23554">
                                            <p:txEl>
                                              <p:pRg st="2" end="2"/>
                                            </p:txEl>
                                          </p:spTgt>
                                        </p:tgtEl>
                                      </p:cBhvr>
                                    </p:animEffect>
                                    <p:anim calcmode="lin" valueType="num">
                                      <p:cBhvr>
                                        <p:cTn id="29" dur="1000" fill="hold"/>
                                        <p:tgtEl>
                                          <p:spTgt spid="23554">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23554">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355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23554">
                                            <p:txEl>
                                              <p:pRg st="3" end="3"/>
                                            </p:txEl>
                                          </p:spTgt>
                                        </p:tgtEl>
                                        <p:attrNameLst>
                                          <p:attrName>style.visibility</p:attrName>
                                        </p:attrNameLst>
                                      </p:cBhvr>
                                      <p:to>
                                        <p:strVal val="visible"/>
                                      </p:to>
                                    </p:set>
                                    <p:animEffect transition="in" filter="fade">
                                      <p:cBhvr>
                                        <p:cTn id="36" dur="1000"/>
                                        <p:tgtEl>
                                          <p:spTgt spid="23554">
                                            <p:txEl>
                                              <p:pRg st="3" end="3"/>
                                            </p:txEl>
                                          </p:spTgt>
                                        </p:tgtEl>
                                      </p:cBhvr>
                                    </p:animEffect>
                                    <p:anim calcmode="lin" valueType="num">
                                      <p:cBhvr>
                                        <p:cTn id="37" dur="1000" fill="hold"/>
                                        <p:tgtEl>
                                          <p:spTgt spid="23554">
                                            <p:txEl>
                                              <p:pRg st="3" end="3"/>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23554">
                                            <p:txEl>
                                              <p:pRg st="3" end="3"/>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355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8288"/>
            <a:ext cx="8229600" cy="1398587"/>
          </a:xfrm>
        </p:spPr>
        <p:txBody>
          <a:bodyPr/>
          <a:lstStyle/>
          <a:p>
            <a:pPr marL="484632" eaLnBrk="1" fontAlgn="auto" hangingPunct="1">
              <a:spcAft>
                <a:spcPts val="0"/>
              </a:spcAft>
              <a:defRPr/>
            </a:pPr>
            <a:endParaRPr lang="tr-TR">
              <a:solidFill>
                <a:schemeClr val="accent1">
                  <a:tint val="83000"/>
                  <a:satMod val="150000"/>
                </a:schemeClr>
              </a:solidFill>
            </a:endParaRPr>
          </a:p>
        </p:txBody>
      </p:sp>
      <p:pic>
        <p:nvPicPr>
          <p:cNvPr id="24578" name="Picture 2" descr="I:\todup slaytları(düzenlenmiş hali)\akne broşur 2.jpg"/>
          <p:cNvPicPr>
            <a:picLocks noGrp="1" noChangeAspect="1" noChangeArrowheads="1"/>
          </p:cNvPicPr>
          <p:nvPr>
            <p:ph idx="1"/>
          </p:nvPr>
        </p:nvPicPr>
        <p:blipFill>
          <a:blip r:embed="rId2"/>
          <a:srcRect/>
          <a:stretch>
            <a:fillRect/>
          </a:stretch>
        </p:blipFill>
        <p:spPr>
          <a:xfrm>
            <a:off x="0" y="-7938"/>
            <a:ext cx="9144000" cy="6865938"/>
          </a:xfrm>
        </p:spPr>
      </p:pic>
    </p:spTree>
  </p:cSld>
  <p:clrMapOvr>
    <a:masterClrMapping/>
  </p:clrMapOvr>
  <p:transition>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2991</TotalTime>
  <Words>444</Words>
  <Application>Microsoft Office PowerPoint</Application>
  <PresentationFormat>Ekran Gösterisi (4:3)</PresentationFormat>
  <Paragraphs>66</Paragraphs>
  <Slides>12</Slides>
  <Notes>2</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Canlı</vt:lpstr>
      <vt:lpstr>Grup AKNE</vt:lpstr>
      <vt:lpstr>BİZ …..</vt:lpstr>
      <vt:lpstr>Slayt 3</vt:lpstr>
      <vt:lpstr>Slayt 4</vt:lpstr>
      <vt:lpstr>ANKETİMİZİN SONUÇLARI</vt:lpstr>
      <vt:lpstr>Slayt 6</vt:lpstr>
      <vt:lpstr>Slayt 7</vt:lpstr>
      <vt:lpstr>BULGULARIMIZ</vt:lpstr>
      <vt:lpstr>Slayt 9</vt:lpstr>
      <vt:lpstr>Slayt 10</vt:lpstr>
      <vt:lpstr>Slayt 11</vt:lpstr>
      <vt:lpstr>Slayt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Grup akNE</dc:title>
  <dc:creator>ÖYKÜ AKKAŞ</dc:creator>
  <cp:lastModifiedBy> </cp:lastModifiedBy>
  <cp:revision>42</cp:revision>
  <dcterms:created xsi:type="dcterms:W3CDTF">2013-01-09T21:15:58Z</dcterms:created>
  <dcterms:modified xsi:type="dcterms:W3CDTF">2013-01-17T05:14:06Z</dcterms:modified>
</cp:coreProperties>
</file>