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Default Extension="docx" ContentType="application/vnd.openxmlformats-officedocument.wordprocessingml.document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20" r:id="rId2"/>
    <p:sldMasterId id="2147484032" r:id="rId3"/>
  </p:sldMasterIdLst>
  <p:notesMasterIdLst>
    <p:notesMasterId r:id="rId25"/>
  </p:notesMasterIdLst>
  <p:sldIdLst>
    <p:sldId id="256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0" r:id="rId16"/>
    <p:sldId id="269" r:id="rId17"/>
    <p:sldId id="268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7"/>
          <c:dLbls>
            <c:showCatName val="1"/>
            <c:showPercent val="1"/>
          </c:dLbls>
          <c:cat>
            <c:strRef>
              <c:f>Sayfa1!$A$2:$A$3</c:f>
              <c:strCache>
                <c:ptCount val="2"/>
                <c:pt idx="0">
                  <c:v>BAY</c:v>
                </c:pt>
                <c:pt idx="1">
                  <c:v>BAYAN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107</c:v>
                </c:pt>
                <c:pt idx="1">
                  <c:v>112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effectLst>
      <a:outerShdw blurRad="50800" dist="50800" dir="5400000" algn="ctr" rotWithShape="0">
        <a:srgbClr val="000000">
          <a:alpha val="81000"/>
        </a:srgbClr>
      </a:outerShdw>
    </a:effectLst>
  </c:spPr>
  <c:txPr>
    <a:bodyPr/>
    <a:lstStyle/>
    <a:p>
      <a:pPr>
        <a:defRPr sz="1800"/>
      </a:pPr>
      <a:endParaRPr lang="tr-T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rotY val="2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effectLst>
              <a:outerShdw blurRad="177800" dist="50800" dir="5400000" algn="ctr" rotWithShape="0">
                <a:srgbClr val="000000">
                  <a:alpha val="92000"/>
                </a:srgbClr>
              </a:outerShdw>
            </a:effectLst>
          </c:spPr>
          <c:explosion val="20"/>
          <c:dLbls>
            <c:showPercent val="1"/>
          </c:dLbls>
          <c:cat>
            <c:strRef>
              <c:f>Sayfa1!$A$2:$A$3</c:f>
              <c:strCache>
                <c:ptCount val="2"/>
                <c:pt idx="0">
                  <c:v>DOĞRU</c:v>
                </c:pt>
                <c:pt idx="1">
                  <c:v>YANLIS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197</c:v>
                </c:pt>
                <c:pt idx="1">
                  <c:v>22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rotY val="210"/>
      <c:depthPercent val="100"/>
      <c:perspective val="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13"/>
          <c:dPt>
            <c:idx val="1"/>
            <c:explosion val="1"/>
          </c:dPt>
          <c:dLbls>
            <c:showPercent val="1"/>
          </c:dLbls>
          <c:cat>
            <c:strRef>
              <c:f>Sayfa1!$A$2:$A$3</c:f>
              <c:strCache>
                <c:ptCount val="2"/>
                <c:pt idx="0">
                  <c:v>DOĞRU</c:v>
                </c:pt>
                <c:pt idx="1">
                  <c:v>YANLIS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81</c:v>
                </c:pt>
                <c:pt idx="1">
                  <c:v>138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spPr>
    <a:effectLst>
      <a:outerShdw blurRad="609600" dist="50800" dir="5400000" algn="ctr" rotWithShape="0">
        <a:srgbClr val="000000">
          <a:alpha val="89000"/>
        </a:srgbClr>
      </a:outerShdw>
    </a:effectLst>
  </c:spPr>
  <c:txPr>
    <a:bodyPr/>
    <a:lstStyle/>
    <a:p>
      <a:pPr>
        <a:defRPr sz="1800"/>
      </a:pPr>
      <a:endParaRPr lang="tr-T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rotY val="28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effectLst>
              <a:outerShdw blurRad="177800" dist="50800" dir="5400000" algn="ctr" rotWithShape="0">
                <a:srgbClr val="000000">
                  <a:alpha val="88000"/>
                </a:srgbClr>
              </a:outerShdw>
            </a:effectLst>
          </c:spPr>
          <c:explosion val="25"/>
          <c:dLbls>
            <c:showPercent val="1"/>
          </c:dLbls>
          <c:cat>
            <c:strRef>
              <c:f>Sayfa1!$A$2:$A$3</c:f>
              <c:strCache>
                <c:ptCount val="2"/>
                <c:pt idx="0">
                  <c:v>DOĞRU</c:v>
                </c:pt>
                <c:pt idx="1">
                  <c:v>YANLIS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98</c:v>
                </c:pt>
                <c:pt idx="1">
                  <c:v>121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spPr>
    <a:effectLst>
      <a:outerShdw blurRad="50800" dist="50800" dir="5400000" algn="ctr" rotWithShape="0">
        <a:srgbClr val="000000">
          <a:alpha val="0"/>
        </a:srgbClr>
      </a:outerShdw>
    </a:effectLst>
  </c:spPr>
  <c:txPr>
    <a:bodyPr/>
    <a:lstStyle/>
    <a:p>
      <a:pPr>
        <a:defRPr sz="1800"/>
      </a:pPr>
      <a:endParaRPr lang="tr-T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3"/>
          <c:dPt>
            <c:idx val="0"/>
            <c:explosion val="0"/>
          </c:dPt>
          <c:dLbls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Dogru</c:v>
                </c:pt>
                <c:pt idx="1">
                  <c:v>Yanlıs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1248</c:v>
                </c:pt>
                <c:pt idx="1">
                  <c:v>1380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 2</c:v>
                </c:pt>
              </c:strCache>
            </c:strRef>
          </c:tx>
          <c:explosion val="24"/>
          <c:dPt>
            <c:idx val="0"/>
            <c:explosion val="0"/>
          </c:dPt>
          <c:dLbls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97</c:v>
                </c:pt>
                <c:pt idx="1">
                  <c:v>122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18"/>
          <c:dLbls>
            <c:showCatName val="1"/>
            <c:showPercent val="1"/>
          </c:dLbls>
          <c:cat>
            <c:strRef>
              <c:f>Sayfa1!$A$2:$A$3</c:f>
              <c:strCache>
                <c:ptCount val="2"/>
                <c:pt idx="0">
                  <c:v>DOĞRU</c:v>
                </c:pt>
                <c:pt idx="1">
                  <c:v>YANLIS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204</c:v>
                </c:pt>
                <c:pt idx="1">
                  <c:v>15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10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explosion val="11"/>
          <c:dLbls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DOĞRU</c:v>
                </c:pt>
                <c:pt idx="1">
                  <c:v>YANLIS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147</c:v>
                </c:pt>
                <c:pt idx="1">
                  <c:v>72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Sayfa1!$B$1</c:f>
              <c:strCache>
                <c:ptCount val="1"/>
                <c:pt idx="0">
                  <c:v>DOĞRU</c:v>
                </c:pt>
              </c:strCache>
            </c:strRef>
          </c:tx>
          <c:cat>
            <c:strRef>
              <c:f>Sayfa1!$A$2:$A$4</c:f>
              <c:strCache>
                <c:ptCount val="3"/>
                <c:pt idx="0">
                  <c:v>GAZ</c:v>
                </c:pt>
                <c:pt idx="1">
                  <c:v>KİMYASAL</c:v>
                </c:pt>
                <c:pt idx="2">
                  <c:v>GIDA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51</c:v>
                </c:pt>
                <c:pt idx="1">
                  <c:v>26</c:v>
                </c:pt>
                <c:pt idx="2">
                  <c:v>91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YANLIS</c:v>
                </c:pt>
              </c:strCache>
            </c:strRef>
          </c:tx>
          <c:dLbls>
            <c:spPr>
              <a:effectLst>
                <a:outerShdw blurRad="76200" dir="18900000" sy="23000" kx="-1200000" algn="bl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 prstMaterial="softEdge"/>
            </c:spPr>
            <c:showVal val="1"/>
          </c:dLbls>
          <c:cat>
            <c:strRef>
              <c:f>Sayfa1!$A$2:$A$4</c:f>
              <c:strCache>
                <c:ptCount val="3"/>
                <c:pt idx="0">
                  <c:v>GAZ</c:v>
                </c:pt>
                <c:pt idx="1">
                  <c:v>KİMYASAL</c:v>
                </c:pt>
                <c:pt idx="2">
                  <c:v>GIDA</c:v>
                </c:pt>
              </c:strCache>
            </c:strRef>
          </c:cat>
          <c:val>
            <c:numRef>
              <c:f>Sayfa1!$C$2:$C$4</c:f>
              <c:numCache>
                <c:formatCode>General</c:formatCode>
                <c:ptCount val="3"/>
                <c:pt idx="0">
                  <c:v>168</c:v>
                </c:pt>
                <c:pt idx="1">
                  <c:v>193</c:v>
                </c:pt>
                <c:pt idx="2">
                  <c:v>128</c:v>
                </c:pt>
              </c:numCache>
            </c:numRef>
          </c:val>
        </c:ser>
        <c:shape val="cylinder"/>
        <c:axId val="71544192"/>
        <c:axId val="77453184"/>
        <c:axId val="0"/>
      </c:bar3DChart>
      <c:catAx>
        <c:axId val="71544192"/>
        <c:scaling>
          <c:orientation val="minMax"/>
        </c:scaling>
        <c:axPos val="b"/>
        <c:tickLblPos val="nextTo"/>
        <c:crossAx val="77453184"/>
        <c:crosses val="autoZero"/>
        <c:auto val="1"/>
        <c:lblAlgn val="ctr"/>
        <c:lblOffset val="100"/>
      </c:catAx>
      <c:valAx>
        <c:axId val="77453184"/>
        <c:scaling>
          <c:orientation val="minMax"/>
        </c:scaling>
        <c:axPos val="l"/>
        <c:majorGridlines/>
        <c:numFmt formatCode="0%" sourceLinked="1"/>
        <c:tickLblPos val="nextTo"/>
        <c:crossAx val="715441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explosion val="20"/>
          </c:dPt>
          <c:dLbls>
            <c:showCatName val="1"/>
            <c:showPercent val="1"/>
          </c:dLbls>
          <c:cat>
            <c:strRef>
              <c:f>Sayfa1!$A$2:$A$3</c:f>
              <c:strCache>
                <c:ptCount val="2"/>
                <c:pt idx="0">
                  <c:v>DOĞRU</c:v>
                </c:pt>
                <c:pt idx="1">
                  <c:v>YANLIS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147</c:v>
                </c:pt>
                <c:pt idx="1">
                  <c:v>68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showPercent val="1"/>
            <c:separator>; </c:separator>
          </c:dLbls>
          <c:cat>
            <c:strRef>
              <c:f>Sayfa1!$A$2:$A$3</c:f>
              <c:strCache>
                <c:ptCount val="2"/>
                <c:pt idx="0">
                  <c:v>DOĞRU</c:v>
                </c:pt>
                <c:pt idx="1">
                  <c:v>YANLIS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124</c:v>
                </c:pt>
                <c:pt idx="1">
                  <c:v>95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spPr>
    <a:effectLst>
      <a:outerShdw blurRad="215900" dist="749300" dir="2220000" sx="200000" sy="200000" algn="ctr" rotWithShape="0">
        <a:srgbClr val="000000">
          <a:alpha val="89000"/>
        </a:srgbClr>
      </a:outerShdw>
    </a:effectLst>
  </c:spPr>
  <c:txPr>
    <a:bodyPr/>
    <a:lstStyle/>
    <a:p>
      <a:pPr>
        <a:defRPr sz="1800"/>
      </a:pPr>
      <a:endParaRPr lang="tr-T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rotY val="5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effectLst>
              <a:outerShdw blurRad="139700" dist="914400" dir="10740000" sx="200000" sy="200000" algn="ctr" rotWithShape="0">
                <a:srgbClr val="000000">
                  <a:alpha val="86000"/>
                </a:srgbClr>
              </a:outerShdw>
            </a:effectLst>
          </c:spPr>
          <c:explosion val="30"/>
          <c:dPt>
            <c:idx val="0"/>
            <c:explosion val="0"/>
          </c:dPt>
          <c:dLbls>
            <c:showPercent val="1"/>
          </c:dLbls>
          <c:cat>
            <c:strRef>
              <c:f>Sayfa1!$A$2:$A$3</c:f>
              <c:strCache>
                <c:ptCount val="2"/>
                <c:pt idx="0">
                  <c:v>DOĞRU</c:v>
                </c:pt>
                <c:pt idx="1">
                  <c:v>YANLIS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120</c:v>
                </c:pt>
                <c:pt idx="1">
                  <c:v>99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rotY val="279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1"/>
          <c:dPt>
            <c:idx val="0"/>
            <c:explosion val="18"/>
          </c:dPt>
          <c:dLbls>
            <c:showPercent val="1"/>
          </c:dLbls>
          <c:cat>
            <c:strRef>
              <c:f>Sayfa1!$A$2:$A$3</c:f>
              <c:strCache>
                <c:ptCount val="2"/>
                <c:pt idx="0">
                  <c:v>DOĞRU</c:v>
                </c:pt>
                <c:pt idx="1">
                  <c:v>YANLIS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109</c:v>
                </c:pt>
                <c:pt idx="1">
                  <c:v>33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spPr>
    <a:effectLst>
      <a:outerShdw blurRad="50800" dist="50800" dir="5400000" algn="ctr" rotWithShape="0">
        <a:srgbClr val="000000">
          <a:alpha val="83000"/>
        </a:srgbClr>
      </a:outerShdw>
    </a:effectLst>
  </c:spPr>
  <c:txPr>
    <a:bodyPr/>
    <a:lstStyle/>
    <a:p>
      <a:pPr>
        <a:defRPr sz="1800"/>
      </a:pPr>
      <a:endParaRPr lang="tr-T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0.45631</cdr:x>
      <cdr:y>0</cdr:y>
    </cdr:from>
    <cdr:to>
      <cdr:x>0.73786</cdr:x>
      <cdr:y>0.25926</cdr:y>
    </cdr:to>
    <cdr:sp macro="" textlink="">
      <cdr:nvSpPr>
        <cdr:cNvPr id="3" name="2 Bükülü Ok"/>
        <cdr:cNvSpPr/>
      </cdr:nvSpPr>
      <cdr:spPr>
        <a:xfrm xmlns:a="http://schemas.openxmlformats.org/drawingml/2006/main">
          <a:off x="3357586" y="-285752"/>
          <a:ext cx="2071702" cy="1000132"/>
        </a:xfrm>
        <a:prstGeom xmlns:a="http://schemas.openxmlformats.org/drawingml/2006/main" prst="ben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tr-TR" dirty="0">
            <a:solidFill>
              <a:srgbClr val="FFFF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04C8A-F01D-4EC0-9FA4-DCAE4581FB3A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F32BF-E333-4171-8C0B-A909631B716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F32BF-E333-4171-8C0B-A909631B7169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4D82FE-5BFF-4A9F-9CD2-3E88D54853A0}" type="datetimeFigureOut">
              <a:rPr lang="tr-TR" smtClean="0"/>
              <a:pPr/>
              <a:t>16.01.2013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862EBD-5AC9-44CE-9ACB-DDA5AFD22AA5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Belgesi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00034" y="2214554"/>
            <a:ext cx="7851648" cy="1828800"/>
          </a:xfrm>
        </p:spPr>
        <p:txBody>
          <a:bodyPr/>
          <a:lstStyle/>
          <a:p>
            <a:pPr algn="ctr"/>
            <a:r>
              <a:rPr lang="tr-TR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Grup O AN </a:t>
            </a:r>
            <a:endParaRPr lang="tr-TR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18" name="Picture 2" descr="C:\Users\gürkan\Desktop\sunu için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44110798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tr-TR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tr-TR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tr-TR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tr-TR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3)Yakınınızdaki birine elektrik çarpıyorken </a:t>
            </a:r>
            <a:r>
              <a:rPr lang="tr-T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 AN </a:t>
            </a:r>
            <a:r>
              <a:rPr lang="tr-TR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yapacağımız ilk şey ne olur?</a:t>
            </a:r>
            <a:endParaRPr lang="tr-TR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539552" y="2332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gürkan\Desktop\sunu için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97524835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>
            <a:noAutofit/>
          </a:bodyPr>
          <a:lstStyle/>
          <a:p>
            <a:r>
              <a:rPr lang="tr-TR" sz="4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4)Zehirlendiğini anladığınız </a:t>
            </a:r>
            <a:r>
              <a:rPr lang="tr-TR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birine</a:t>
            </a:r>
            <a:br>
              <a:rPr lang="tr-TR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tr-TR" sz="4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tr-TR" sz="4400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O AN </a:t>
            </a:r>
            <a:r>
              <a:rPr lang="tr-TR" sz="4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ne Yaparsınız?</a:t>
            </a:r>
            <a:endParaRPr lang="tr-TR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947686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gürkan\Desktop\sunu için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72586845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tr-T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tr-TR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tr-TR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tr-T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5)Boğazına Herhangi Bir Cisim Kaçan Kişiye </a:t>
            </a:r>
            <a:r>
              <a:rPr lang="tr-TR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O AN </a:t>
            </a:r>
            <a:r>
              <a:rPr lang="tr-T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yapacağınız müdahale nedir ?</a:t>
            </a:r>
            <a:endParaRPr lang="tr-TR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19192650"/>
              </p:ext>
            </p:extLst>
          </p:nvPr>
        </p:nvGraphicFramePr>
        <p:xfrm>
          <a:off x="3563888" y="1628800"/>
          <a:ext cx="5301494" cy="4149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gürkan\Desktop\sunu için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27650" name="Picture 2" descr="C:\Users\gürkan\Desktop\sunu için\Y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3605539" cy="2813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1" name="Picture 3" descr="C:\Users\gürkan\Desktop\sunu için\yazi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797152"/>
            <a:ext cx="3571868" cy="234009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7652" name="Picture 4" descr="C:\Users\gürkan\Desktop\sunu için\tikan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5173547"/>
            <a:ext cx="1340792" cy="1684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805672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714356"/>
            <a:ext cx="8028384" cy="1143000"/>
          </a:xfrm>
        </p:spPr>
        <p:txBody>
          <a:bodyPr>
            <a:noAutofit/>
          </a:bodyPr>
          <a:lstStyle/>
          <a:p>
            <a:r>
              <a:rPr lang="tr-TR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6)Vücut Yanıklarında(kaynar su dökülmesi,sıcak bir şeyle temas) Neler Yaparsınız?</a:t>
            </a:r>
            <a:endParaRPr lang="tr-TR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677150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gürkan\Desktop\sunu için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26626" name="Picture 2" descr="C:\Users\gürkan\Desktop\sunu için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900721"/>
            <a:ext cx="2779754" cy="1957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gürkan\Desktop\sunu için\burnfinger-main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515277"/>
            <a:ext cx="1936750" cy="2342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33008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476672"/>
            <a:ext cx="745232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tr-TR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tr-TR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tr-TR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tr-TR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7)Bir Trafik Kazasıyla Karşılaştığınızda </a:t>
            </a:r>
            <a:r>
              <a:rPr lang="tr-T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 </a:t>
            </a:r>
            <a:r>
              <a:rPr lang="tr-TR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AN</a:t>
            </a:r>
            <a:r>
              <a:rPr lang="tr-TR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’da</a:t>
            </a:r>
            <a:r>
              <a:rPr lang="tr-TR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Nasıl Bir Müdahalede Bulunursunuz?</a:t>
            </a:r>
            <a:endParaRPr lang="tr-TR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2692655"/>
              </p:ext>
            </p:extLst>
          </p:nvPr>
        </p:nvGraphicFramePr>
        <p:xfrm>
          <a:off x="1475656" y="2357430"/>
          <a:ext cx="7000924" cy="45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C:\Users\gürkan\Desktop\sunu için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56683387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8)Güneş Çarpması Durumunda İlk Müdahaleniz Ne Olur?</a:t>
            </a:r>
            <a:endParaRPr lang="tr-TR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96404852"/>
              </p:ext>
            </p:extLst>
          </p:nvPr>
        </p:nvGraphicFramePr>
        <p:xfrm>
          <a:off x="611560" y="24685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gürkan\Desktop\sunu için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25604" name="Picture 4" descr="C:\Users\gürkan\AppData\Local\Microsoft\Windows\Temporary Internet Files\Content.IE5\WU3A0OBY\MC90041246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429000"/>
            <a:ext cx="1664633" cy="1635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755524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9)Yüksek Ateşi Olan Kişini Ateşini Düşürmek İçin </a:t>
            </a:r>
            <a:r>
              <a:rPr lang="tr-TR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O AN </a:t>
            </a:r>
            <a:r>
              <a:rPr lang="tr-TR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Neler Yaparız?</a:t>
            </a:r>
            <a:endParaRPr lang="tr-TR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34288827"/>
              </p:ext>
            </p:extLst>
          </p:nvPr>
        </p:nvGraphicFramePr>
        <p:xfrm>
          <a:off x="928662" y="2714620"/>
          <a:ext cx="6643734" cy="435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gürkan\Desktop\sunu için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412950785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043758" cy="1143000"/>
          </a:xfrm>
        </p:spPr>
        <p:txBody>
          <a:bodyPr>
            <a:noAutofit/>
          </a:bodyPr>
          <a:lstStyle/>
          <a:p>
            <a:r>
              <a:rPr lang="tr-TR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10)Arı Sokması Durumunda </a:t>
            </a:r>
            <a:r>
              <a:rPr lang="tr-TR" sz="4000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O AN  </a:t>
            </a:r>
            <a:r>
              <a:rPr lang="tr-TR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Neler Yaparsınız?</a:t>
            </a:r>
            <a:endParaRPr lang="tr-TR" sz="4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2500459"/>
              </p:ext>
            </p:extLst>
          </p:nvPr>
        </p:nvGraphicFramePr>
        <p:xfrm>
          <a:off x="2028804" y="2819392"/>
          <a:ext cx="7115196" cy="403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gürkan\Desktop\sunu için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24582" name="Picture 6" descr="C:\Users\gürkan\AppData\Local\Microsoft\Windows\Temporary Internet Files\Content.IE5\XP84UHWN\MC90043801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000240"/>
            <a:ext cx="3429024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785571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0" t="15000" r="1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11)Bayılan Bir Kişiye İlk Yardımı Nasıl Yaparsınız?</a:t>
            </a:r>
            <a:endParaRPr lang="tr-TR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306838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gürkan\Desktop\sunu için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23555" name="Picture 3" descr="C:\Users\gürkan\Desktop\sunu için\faint.gif"/>
          <p:cNvPicPr>
            <a:picLocks noChangeAspect="1" noChangeArrowheads="1"/>
          </p:cNvPicPr>
          <p:nvPr/>
        </p:nvPicPr>
        <p:blipFill>
          <a:blip r:embed="rId5" cstate="print">
            <a:lum bright="6000" contrast="13000"/>
          </a:blip>
          <a:srcRect/>
          <a:stretch>
            <a:fillRect/>
          </a:stretch>
        </p:blipFill>
        <p:spPr bwMode="auto">
          <a:xfrm rot="21055905">
            <a:off x="139654" y="4805143"/>
            <a:ext cx="1814197" cy="1916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267308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tr-T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Sonuç Olarak…</a:t>
            </a:r>
            <a:endParaRPr lang="tr-TR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611560" y="1196753"/>
          <a:ext cx="820891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gürkan\Desktop\sunu için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sp>
        <p:nvSpPr>
          <p:cNvPr id="6" name="5 Metin kutusu"/>
          <p:cNvSpPr txBox="1"/>
          <p:nvPr/>
        </p:nvSpPr>
        <p:spPr>
          <a:xfrm>
            <a:off x="642910" y="4714884"/>
            <a:ext cx="85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Acil durumlarda pek çok insan hangi numarayı araması gerektiğini biliyor fakat sağlık ekipleri gelene kadar nasıl müdahalede bulunacaklarını bilmiyor.</a:t>
            </a:r>
            <a:endParaRPr lang="tr-TR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GRUP ÜYELERİ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tr-TR" dirty="0" smtClean="0"/>
              <a:t>Gürkan ONBAŞI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Günce BAYRAK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Büşra ORUÇ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Tuğba ÇİMŞİR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Barış ÇELENK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Emine BAHÇAVAN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Hicret AYDIN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İpek Duygu VURAL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Elif MİRAN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Serdar BAĞCI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Birol BALÇIN</a:t>
            </a:r>
          </a:p>
          <a:p>
            <a:pPr>
              <a:buFont typeface="Courier New" pitchFamily="49" charset="0"/>
              <a:buChar char="o"/>
            </a:pPr>
            <a:endParaRPr lang="tr-TR" dirty="0" smtClean="0"/>
          </a:p>
        </p:txBody>
      </p:sp>
      <p:pic>
        <p:nvPicPr>
          <p:cNvPr id="4" name="Picture 2" descr="C:\Users\gürkan\Desktop\sunu için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7169" name="Picture 1" descr="C:\Users\CASPER\Desktop\DSCF4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44824"/>
            <a:ext cx="5508104" cy="4131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Metin kutusu"/>
          <p:cNvSpPr txBox="1"/>
          <p:nvPr/>
        </p:nvSpPr>
        <p:spPr>
          <a:xfrm>
            <a:off x="179512" y="6093296"/>
            <a:ext cx="9396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dirty="0" smtClean="0">
                <a:solidFill>
                  <a:schemeClr val="tx2">
                    <a:lumMod val="75000"/>
                  </a:schemeClr>
                </a:solidFill>
              </a:rPr>
              <a:t>DANIŞMAN ÖĞRETİM ÜYEMİZ: </a:t>
            </a:r>
            <a:r>
              <a:rPr lang="tr-TR" sz="2600" dirty="0" smtClean="0"/>
              <a:t>Yrd. Doç. Dr. Emel ERGÜL</a:t>
            </a:r>
            <a:endParaRPr lang="tr-TR" sz="2600" dirty="0"/>
          </a:p>
        </p:txBody>
      </p:sp>
    </p:spTree>
    <p:extLst>
      <p:ext uri="{BB962C8B-B14F-4D97-AF65-F5344CB8AC3E}">
        <p14:creationId xmlns="" xmlns:p14="http://schemas.microsoft.com/office/powerpoint/2010/main" val="6472842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Dağıtılan Broşürlerden Örnek;</a:t>
            </a:r>
            <a:endParaRPr lang="tr-TR" dirty="0"/>
          </a:p>
        </p:txBody>
      </p:sp>
      <p:pic>
        <p:nvPicPr>
          <p:cNvPr id="48130" name="Picture 2" descr="C:\Users\gürkan\Desktop\201301A0\16012013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4429124" cy="3321842"/>
          </a:xfrm>
          <a:prstGeom prst="rect">
            <a:avLst/>
          </a:prstGeom>
          <a:noFill/>
        </p:spPr>
      </p:pic>
      <p:pic>
        <p:nvPicPr>
          <p:cNvPr id="48131" name="Picture 3" descr="C:\Users\gürkan\Desktop\201301A0\16012013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08692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10000" dirty="0" smtClean="0"/>
              <a:t>TEŞEKKÜRLER</a:t>
            </a:r>
            <a:endParaRPr lang="tr-TR" sz="10000" dirty="0"/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PROJENİN KONUSU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tr-TR" sz="4800" dirty="0"/>
          </a:p>
          <a:p>
            <a:pPr marL="114300" indent="0">
              <a:buNone/>
            </a:pPr>
            <a:r>
              <a:rPr lang="tr-TR" sz="4800" dirty="0" smtClean="0"/>
              <a:t>İlkyardımın Doğru ve Yanlış Bilinenleri</a:t>
            </a:r>
            <a:endParaRPr lang="tr-TR" sz="4800" dirty="0"/>
          </a:p>
        </p:txBody>
      </p:sp>
      <p:pic>
        <p:nvPicPr>
          <p:cNvPr id="6145" name="Picture 1" descr="C:\Users\gürkan\Desktop\sunu için\sunu iç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571876"/>
            <a:ext cx="1809750" cy="2905125"/>
          </a:xfrm>
          <a:prstGeom prst="rect">
            <a:avLst/>
          </a:prstGeom>
          <a:noFill/>
        </p:spPr>
      </p:pic>
      <p:pic>
        <p:nvPicPr>
          <p:cNvPr id="6146" name="Picture 2" descr="C:\Users\gürkan\Desktop\sunu için\dusunen-adam-soru-işaretle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357694"/>
            <a:ext cx="3279794" cy="2181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gürkan\Desktop\sunu için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57736524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AMACIMIZ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fontAlgn="base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tr-TR" sz="2900" kern="0" dirty="0">
                <a:solidFill>
                  <a:srgbClr val="000000"/>
                </a:solidFill>
                <a:latin typeface="Verdana"/>
                <a:cs typeface="Arial"/>
              </a:rPr>
              <a:t>Halk arasında sağlıkla ilgili uygulamalarda yapılan hataların ve yanlış bilinen tedavi yöntemlerinin saptanması, düzeltilmesi. </a:t>
            </a:r>
          </a:p>
          <a:p>
            <a:endParaRPr lang="tr-TR" dirty="0"/>
          </a:p>
        </p:txBody>
      </p:sp>
      <p:pic>
        <p:nvPicPr>
          <p:cNvPr id="4" name="Picture 2" descr="C:\Users\gürkan\Desktop\sunu için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8843291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YÖNTEMİMİZ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-342900" fontAlgn="base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tr-TR" sz="1600" kern="0" dirty="0" smtClean="0">
                <a:solidFill>
                  <a:srgbClr val="000000"/>
                </a:solidFill>
                <a:latin typeface="Verdana"/>
                <a:cs typeface="Arial"/>
              </a:rPr>
              <a:t>Grubumuz, beş </a:t>
            </a:r>
            <a:r>
              <a:rPr lang="tr-TR" sz="1600" kern="0" dirty="0">
                <a:solidFill>
                  <a:srgbClr val="000000"/>
                </a:solidFill>
                <a:latin typeface="Verdana"/>
                <a:cs typeface="Arial"/>
              </a:rPr>
              <a:t>alt gruba </a:t>
            </a:r>
            <a:r>
              <a:rPr lang="tr-TR" sz="1600" kern="0" dirty="0" smtClean="0">
                <a:solidFill>
                  <a:srgbClr val="000000"/>
                </a:solidFill>
                <a:latin typeface="Verdana"/>
                <a:cs typeface="Arial"/>
              </a:rPr>
              <a:t>ayrıldı.</a:t>
            </a:r>
          </a:p>
          <a:p>
            <a:pPr lvl="0" indent="-342900" fontAlgn="base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tr-TR" sz="1600" kern="0" dirty="0" smtClean="0">
                <a:solidFill>
                  <a:srgbClr val="000000"/>
                </a:solidFill>
                <a:latin typeface="Verdana"/>
                <a:cs typeface="Arial"/>
              </a:rPr>
              <a:t>Beş </a:t>
            </a:r>
            <a:r>
              <a:rPr lang="tr-TR" sz="1600" kern="0" dirty="0">
                <a:solidFill>
                  <a:srgbClr val="000000"/>
                </a:solidFill>
                <a:latin typeface="Verdana"/>
                <a:cs typeface="Arial"/>
              </a:rPr>
              <a:t>alt grup </a:t>
            </a:r>
            <a:r>
              <a:rPr lang="tr-TR" sz="1600" kern="0" dirty="0" smtClean="0">
                <a:solidFill>
                  <a:srgbClr val="000000"/>
                </a:solidFill>
                <a:latin typeface="Verdana"/>
                <a:cs typeface="Arial"/>
              </a:rPr>
              <a:t>şeklinde konumuz hakkında anket yapıldı.</a:t>
            </a:r>
          </a:p>
          <a:p>
            <a:pPr lvl="0" indent="-342900" fontAlgn="base"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r>
              <a:rPr lang="tr-TR" sz="1600" kern="0" dirty="0" smtClean="0">
                <a:solidFill>
                  <a:srgbClr val="000000"/>
                </a:solidFill>
                <a:latin typeface="Verdana"/>
                <a:cs typeface="Arial"/>
              </a:rPr>
              <a:t>Üniversitemizdeki farklı fakültelere gidildi, ayrıca hastane içinde de hastalara uygulanıldı.</a:t>
            </a:r>
            <a:endParaRPr lang="tr-TR" sz="1600" dirty="0"/>
          </a:p>
        </p:txBody>
      </p:sp>
      <p:pic>
        <p:nvPicPr>
          <p:cNvPr id="4" name="Picture 2" descr="C:\Users\gürkan\Desktop\sunu için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4098" name="Picture 2" descr="C:\Users\gürkan\Desktop\sunu için\anket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461" y="3714752"/>
            <a:ext cx="4916864" cy="2727323"/>
          </a:xfrm>
          <a:prstGeom prst="rect">
            <a:avLst/>
          </a:prstGeom>
          <a:noFill/>
        </p:spPr>
      </p:pic>
      <p:pic>
        <p:nvPicPr>
          <p:cNvPr id="4099" name="Picture 3" descr="C:\Users\gürkan\Desktop\sunu için\anket-455x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86190"/>
            <a:ext cx="4071934" cy="2675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664030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Toplamda 219 kişide uyguladık</a:t>
            </a:r>
            <a:r>
              <a:rPr lang="tr-TR" dirty="0" smtClean="0"/>
              <a:t>.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3999681"/>
              </p:ext>
            </p:extLst>
          </p:nvPr>
        </p:nvGraphicFramePr>
        <p:xfrm>
          <a:off x="1285852" y="128586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gürkan\Desktop\sunu için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3080" name="Picture 8" descr="C:\Users\gürkan\AppData\Local\Microsoft\Windows\Temporary Internet Files\Content.IE5\WU3A0OBY\MC90001700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071678"/>
            <a:ext cx="1089050" cy="1820570"/>
          </a:xfrm>
          <a:prstGeom prst="rect">
            <a:avLst/>
          </a:prstGeom>
          <a:noFill/>
        </p:spPr>
      </p:pic>
      <p:pic>
        <p:nvPicPr>
          <p:cNvPr id="3082" name="Picture 10" descr="C:\Users\gürkan\AppData\Local\Microsoft\Windows\Temporary Internet Files\Content.IE5\WU3A0OBY\MC90001987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786058"/>
            <a:ext cx="2616553" cy="1149319"/>
          </a:xfrm>
          <a:prstGeom prst="rect">
            <a:avLst/>
          </a:prstGeom>
          <a:noFill/>
        </p:spPr>
      </p:pic>
      <p:pic>
        <p:nvPicPr>
          <p:cNvPr id="3084" name="Picture 12" descr="C:\Users\gürkan\Desktop\sunu için\kadin-erkek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33138"/>
            <a:ext cx="2857520" cy="2824862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80310315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Nesne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46357964"/>
              </p:ext>
            </p:extLst>
          </p:nvPr>
        </p:nvGraphicFramePr>
        <p:xfrm>
          <a:off x="-4805" y="72008"/>
          <a:ext cx="11081436" cy="7749480"/>
        </p:xfrm>
        <a:graphic>
          <a:graphicData uri="http://schemas.openxmlformats.org/presentationml/2006/ole">
            <p:oleObj spid="_x0000_s2063" name="Belge" r:id="rId3" imgW="5904800" imgH="3109072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3780110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98493562"/>
              </p:ext>
            </p:extLst>
          </p:nvPr>
        </p:nvGraphicFramePr>
        <p:xfrm>
          <a:off x="1643042" y="1285860"/>
          <a:ext cx="7500958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gürkan\Desktop\sunu için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6" name="Picture 11" descr="C:\Users\gürkan\AppData\Local\Microsoft\Windows\Temporary Internet Files\Content.IE5\CEUG8KJ5\MC9000234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936196"/>
            <a:ext cx="3554637" cy="2921804"/>
          </a:xfrm>
          <a:prstGeom prst="rect">
            <a:avLst/>
          </a:prstGeom>
          <a:noFill/>
        </p:spPr>
      </p:pic>
      <p:pic>
        <p:nvPicPr>
          <p:cNvPr id="28674" name="Picture 2" descr="C:\Users\gürkan\Desktop\sunu için\ilk-yardı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857364"/>
            <a:ext cx="2285984" cy="1523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5" name="Picture 3" descr="C:\Users\gürkan\Desktop\sunu için\stetesko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29065"/>
            <a:ext cx="3714744" cy="2437799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229600" cy="1143000"/>
          </a:xfrm>
        </p:spPr>
        <p:txBody>
          <a:bodyPr/>
          <a:lstStyle/>
          <a:p>
            <a:r>
              <a:rPr lang="tr-T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1) İlk yardım eğitimi aldınız mı?</a:t>
            </a:r>
            <a:endParaRPr lang="tr-TR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65702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620000" cy="169064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2)Acil Durumlarda Hangi Numarayı Ararsınız?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628800"/>
            <a:ext cx="5400600" cy="129614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4000" dirty="0"/>
              <a:t>112 Aranmalıdır. 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7" name="Grafik 6"/>
          <p:cNvGraphicFramePr/>
          <p:nvPr>
            <p:extLst>
              <p:ext uri="{D42A27DB-BD31-4B8C-83A1-F6EECF244321}">
                <p14:modId xmlns="" xmlns:p14="http://schemas.microsoft.com/office/powerpoint/2010/main" val="1633771776"/>
              </p:ext>
            </p:extLst>
          </p:nvPr>
        </p:nvGraphicFramePr>
        <p:xfrm>
          <a:off x="-756592" y="3000372"/>
          <a:ext cx="7358114" cy="385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gürkan\Desktop\sunu için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29698" name="Picture 2" descr="C:\Users\gürkan\Desktop\sunu için\11833_yani_tatar_ramazan_2294343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14488"/>
            <a:ext cx="4500562" cy="30191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317500"/>
          </a:effectLst>
        </p:spPr>
      </p:pic>
      <p:sp>
        <p:nvSpPr>
          <p:cNvPr id="8" name="7 Metin kutusu"/>
          <p:cNvSpPr txBox="1"/>
          <p:nvPr/>
        </p:nvSpPr>
        <p:spPr>
          <a:xfrm>
            <a:off x="5286380" y="3786190"/>
            <a:ext cx="3500462" cy="71438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tr-TR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118 ??</a:t>
            </a:r>
            <a:endParaRPr lang="tr-TR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85293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184</Words>
  <Application>Microsoft Office PowerPoint</Application>
  <PresentationFormat>Ekran Gösterisi (4:3)</PresentationFormat>
  <Paragraphs>45</Paragraphs>
  <Slides>21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Ofis Teması</vt:lpstr>
      <vt:lpstr>Akış</vt:lpstr>
      <vt:lpstr>1_Akış</vt:lpstr>
      <vt:lpstr>Belge</vt:lpstr>
      <vt:lpstr>Grup O AN </vt:lpstr>
      <vt:lpstr>GRUP ÜYELERİ</vt:lpstr>
      <vt:lpstr>PROJENİN KONUSU</vt:lpstr>
      <vt:lpstr>AMACIMIZ</vt:lpstr>
      <vt:lpstr>YÖNTEMİMİZ</vt:lpstr>
      <vt:lpstr>Toplamda 219 kişide uyguladık.</vt:lpstr>
      <vt:lpstr>Slayt 7</vt:lpstr>
      <vt:lpstr>1) İlk yardım eğitimi aldınız mı?</vt:lpstr>
      <vt:lpstr>2)Acil Durumlarda Hangi Numarayı Ararsınız? </vt:lpstr>
      <vt:lpstr>  3)Yakınınızdaki birine elektrik çarpıyorken O AN yapacağımız ilk şey ne olur?</vt:lpstr>
      <vt:lpstr>4)Zehirlendiğini anladığınız birine  O AN ne Yaparsınız?</vt:lpstr>
      <vt:lpstr>  5)Boğazına Herhangi Bir Cisim Kaçan Kişiye O AN yapacağınız müdahale nedir ?</vt:lpstr>
      <vt:lpstr>6)Vücut Yanıklarında(kaynar su dökülmesi,sıcak bir şeyle temas) Neler Yaparsınız?</vt:lpstr>
      <vt:lpstr>  7)Bir Trafik Kazasıyla Karşılaştığınızda O AN’da Nasıl Bir Müdahalede Bulunursunuz?</vt:lpstr>
      <vt:lpstr>8)Güneş Çarpması Durumunda İlk Müdahaleniz Ne Olur?</vt:lpstr>
      <vt:lpstr>  9)Yüksek Ateşi Olan Kişini Ateşini Düşürmek İçin O AN Neler Yaparız?</vt:lpstr>
      <vt:lpstr>10)Arı Sokması Durumunda O AN  Neler Yaparsınız?</vt:lpstr>
      <vt:lpstr>11)Bayılan Bir Kişiye İlk Yardımı Nasıl Yaparsınız?</vt:lpstr>
      <vt:lpstr>Sonuç Olarak…</vt:lpstr>
      <vt:lpstr>Dağıtılan Broşürlerden Örnek;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BARIŞ</dc:creator>
  <cp:lastModifiedBy>gürkan</cp:lastModifiedBy>
  <cp:revision>47</cp:revision>
  <dcterms:created xsi:type="dcterms:W3CDTF">2012-12-18T11:49:51Z</dcterms:created>
  <dcterms:modified xsi:type="dcterms:W3CDTF">2013-01-16T08:54:02Z</dcterms:modified>
</cp:coreProperties>
</file>