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8" r:id="rId6"/>
    <p:sldId id="282" r:id="rId7"/>
    <p:sldId id="263" r:id="rId8"/>
    <p:sldId id="273" r:id="rId9"/>
    <p:sldId id="315" r:id="rId10"/>
    <p:sldId id="275" r:id="rId11"/>
    <p:sldId id="274" r:id="rId12"/>
    <p:sldId id="277" r:id="rId13"/>
    <p:sldId id="318" r:id="rId14"/>
    <p:sldId id="303" r:id="rId15"/>
    <p:sldId id="294" r:id="rId16"/>
    <p:sldId id="298" r:id="rId17"/>
    <p:sldId id="306" r:id="rId18"/>
    <p:sldId id="301" r:id="rId19"/>
    <p:sldId id="265" r:id="rId20"/>
    <p:sldId id="329" r:id="rId21"/>
    <p:sldId id="283" r:id="rId22"/>
    <p:sldId id="320" r:id="rId23"/>
    <p:sldId id="324" r:id="rId24"/>
    <p:sldId id="325" r:id="rId25"/>
    <p:sldId id="326" r:id="rId26"/>
    <p:sldId id="327" r:id="rId27"/>
    <p:sldId id="319" r:id="rId28"/>
    <p:sldId id="284" r:id="rId29"/>
    <p:sldId id="328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6625" autoAdjust="0"/>
  </p:normalViewPr>
  <p:slideViewPr>
    <p:cSldViewPr>
      <p:cViewPr>
        <p:scale>
          <a:sx n="68" d="100"/>
          <a:sy n="68" d="100"/>
        </p:scale>
        <p:origin x="-175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67F19-F7D9-4491-A339-4453EAE9B83D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709B2-3331-4E02-858C-6F390C3042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42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709B2-3331-4E02-858C-6F390C3042B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26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package" Target="../embeddings/Microsoft_Word_Belgesi9.docx"/><Relationship Id="rId18" Type="http://schemas.openxmlformats.org/officeDocument/2006/relationships/image" Target="../media/image29.emf"/><Relationship Id="rId3" Type="http://schemas.openxmlformats.org/officeDocument/2006/relationships/package" Target="../embeddings/Microsoft_Word_Belgesi4.docx"/><Relationship Id="rId7" Type="http://schemas.openxmlformats.org/officeDocument/2006/relationships/package" Target="../embeddings/Microsoft_Word_Belgesi6.docx"/><Relationship Id="rId12" Type="http://schemas.openxmlformats.org/officeDocument/2006/relationships/image" Target="../media/image26.emf"/><Relationship Id="rId17" Type="http://schemas.openxmlformats.org/officeDocument/2006/relationships/package" Target="../embeddings/Microsoft_Word_Belgesi11.doc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11" Type="http://schemas.openxmlformats.org/officeDocument/2006/relationships/package" Target="../embeddings/Microsoft_Word_Belgesi8.docx"/><Relationship Id="rId5" Type="http://schemas.openxmlformats.org/officeDocument/2006/relationships/package" Target="../embeddings/Microsoft_Word_Belgesi5.docx"/><Relationship Id="rId15" Type="http://schemas.openxmlformats.org/officeDocument/2006/relationships/package" Target="../embeddings/Microsoft_Word_Belgesi10.docx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package" Target="../embeddings/Microsoft_Word_Belgesi7.docx"/><Relationship Id="rId1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contemp%20nurse%202000%20ethics%20the%20health%20assesment" TargetMode="External"/><Relationship Id="rId3" Type="http://schemas.openxmlformats.org/officeDocument/2006/relationships/hyperlink" Target="http://www.ncbi.nlm.nih.gov/pubmed?term=Parker%20M%5bAuthor%5d&amp;cauthor=true&amp;cauthor_uid=23210125" TargetMode="External"/><Relationship Id="rId7" Type="http://schemas.openxmlformats.org/officeDocument/2006/relationships/hyperlink" Target="http://www.ncbi.nlm.nih.gov/pubmed?term=Funnell%20C%5bAuthor%5d&amp;cauthor=true&amp;cauthor_uid=11855040" TargetMode="External"/><Relationship Id="rId2" Type="http://schemas.openxmlformats.org/officeDocument/2006/relationships/hyperlink" Target="http://www.ncbi.nlm.nih.gov/pubmed?term=Sturman%20NJ%5bAuthor%5d&amp;cauthor=true&amp;cauthor_uid=232101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21749541" TargetMode="External"/><Relationship Id="rId5" Type="http://schemas.openxmlformats.org/officeDocument/2006/relationships/hyperlink" Target="http://www.ncbi.nlm.nih.gov/pubmed?term=Kokko%20R%5bAuthor%5d&amp;cauthor=true&amp;cauthor_uid=21749541" TargetMode="External"/><Relationship Id="rId4" Type="http://schemas.openxmlformats.org/officeDocument/2006/relationships/hyperlink" Target="http://www.ncbi.nlm.nih.gov/pubmed?term=van%20Driel%20ML%5bAuthor%5d&amp;cauthor=true&amp;cauthor_uid=23210125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_al__ma_Sayfas_1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_al__ma_Sayfas_3.xlsx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48222" y="260648"/>
            <a:ext cx="6368752" cy="210194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tr-TR" dirty="0" smtClean="0">
                <a:latin typeface="BatangChe" pitchFamily="49" charset="-127"/>
                <a:ea typeface="BatangChe" pitchFamily="49" charset="-127"/>
              </a:rPr>
            </a:br>
            <a:r>
              <a:rPr lang="tr-TR" dirty="0">
                <a:latin typeface="BatangChe" pitchFamily="49" charset="-127"/>
                <a:ea typeface="BatangChe" pitchFamily="49" charset="-127"/>
              </a:rPr>
              <a:t/>
            </a:r>
            <a:br>
              <a:rPr lang="tr-TR" dirty="0">
                <a:latin typeface="BatangChe" pitchFamily="49" charset="-127"/>
                <a:ea typeface="BatangChe" pitchFamily="49" charset="-127"/>
              </a:rPr>
            </a:br>
            <a:r>
              <a:rPr lang="tr-TR" dirty="0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tr-TR" dirty="0" smtClean="0">
                <a:latin typeface="BatangChe" pitchFamily="49" charset="-127"/>
                <a:ea typeface="BatangChe" pitchFamily="49" charset="-127"/>
              </a:rPr>
            </a:br>
            <a:r>
              <a:rPr lang="tr-TR" sz="3800" dirty="0" err="1" smtClean="0">
                <a:ea typeface="BatangChe" pitchFamily="49" charset="-127"/>
              </a:rPr>
              <a:t>farklI</a:t>
            </a:r>
            <a:r>
              <a:rPr lang="tr-TR" sz="3800" dirty="0" smtClean="0">
                <a:ea typeface="BatangChe" pitchFamily="49" charset="-127"/>
              </a:rPr>
              <a:t> ÜLKELERE GÖRE</a:t>
            </a:r>
            <a:r>
              <a:rPr lang="tr-TR" dirty="0" smtClean="0">
                <a:solidFill>
                  <a:srgbClr val="FF0000"/>
                </a:solidFill>
                <a:latin typeface="Castellar" pitchFamily="18" charset="0"/>
                <a:ea typeface="BatangChe" pitchFamily="49" charset="-127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Castellar" pitchFamily="18" charset="0"/>
                <a:ea typeface="BatangChe" pitchFamily="49" charset="-127"/>
              </a:rPr>
            </a:br>
            <a:r>
              <a:rPr lang="tr-TR" dirty="0" smtClean="0">
                <a:solidFill>
                  <a:srgbClr val="FF0000"/>
                </a:solidFill>
                <a:latin typeface="Castellar" pitchFamily="18" charset="0"/>
                <a:ea typeface="BatangChe" pitchFamily="49" charset="-127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Castellar" pitchFamily="18" charset="0"/>
                <a:ea typeface="BatangChe" pitchFamily="49" charset="-127"/>
              </a:rPr>
            </a:b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Che" pitchFamily="49" charset="-127"/>
              </a:rPr>
              <a:t>‘</a:t>
            </a:r>
            <a:r>
              <a:rPr lang="tr-T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Che" pitchFamily="49" charset="-127"/>
              </a:rPr>
              <a:t>İYİ HEKİM KİMDİR ? ’</a:t>
            </a:r>
            <a:endParaRPr lang="tr-T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BatangChe" pitchFamily="49" charset="-127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2198" y="2636912"/>
            <a:ext cx="6400800" cy="762000"/>
          </a:xfrm>
        </p:spPr>
        <p:txBody>
          <a:bodyPr>
            <a:normAutofit fontScale="55000" lnSpcReduction="20000"/>
          </a:bodyPr>
          <a:lstStyle/>
          <a:p>
            <a:endParaRPr lang="tr-TR" dirty="0" smtClean="0"/>
          </a:p>
          <a:p>
            <a:r>
              <a:rPr lang="tr-TR" sz="3400" dirty="0" smtClean="0"/>
              <a:t>ÖRNEK BİR ÇALIŞMA</a:t>
            </a:r>
            <a:endParaRPr lang="tr-TR" sz="3400" dirty="0"/>
          </a:p>
        </p:txBody>
      </p:sp>
      <p:pic>
        <p:nvPicPr>
          <p:cNvPr id="1026" name="Picture 2" descr="C:\Users\DIRTYDIANA\Desktop\TODU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6314"/>
            <a:ext cx="1721321" cy="16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RTYDIANA\Desktop\TODUP\kocae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908249"/>
            <a:ext cx="1356307" cy="12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C:\Users\DIRTYDIANA\Documents\Bluetooth Folder\dunya-cocuk-gun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10050"/>
            <a:ext cx="28575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5838" y="1422499"/>
            <a:ext cx="6400800" cy="3672408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tr-TR" sz="3200" dirty="0" smtClean="0"/>
          </a:p>
          <a:p>
            <a:pPr indent="0" algn="ctr">
              <a:buNone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KATILIMCILARIMIZIN SOSYODEMOGRAFİK ÖZELLİKLERİ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3" descr="C:\Users\DIRTYDIANA\Desktop\TODUP\0000000545_20060919015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DIRTYDIAN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22" y="0"/>
            <a:ext cx="2960078" cy="19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C:\Users\DIRTYDIANA\Desktop\doctor_patient-blood-pressur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27" y="5094907"/>
            <a:ext cx="2642373" cy="17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DIRTYDIANA\Desktop\yatalak-yaslilarin-evine-doktor-hizmeti-1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" y="0"/>
            <a:ext cx="2994050" cy="23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640" y="-33445"/>
            <a:ext cx="6400800" cy="685800"/>
          </a:xfrm>
        </p:spPr>
        <p:txBody>
          <a:bodyPr/>
          <a:lstStyle/>
          <a:p>
            <a:r>
              <a:rPr lang="tr-TR" b="1" dirty="0" err="1" smtClean="0">
                <a:solidFill>
                  <a:srgbClr val="00B050"/>
                </a:solidFill>
              </a:rPr>
              <a:t>cİNSİyet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268760"/>
            <a:ext cx="7088832" cy="5040560"/>
          </a:xfrm>
        </p:spPr>
        <p:txBody>
          <a:bodyPr/>
          <a:lstStyle/>
          <a:p>
            <a:pPr indent="0">
              <a:buNone/>
            </a:pPr>
            <a:endParaRPr lang="tr-TR" dirty="0"/>
          </a:p>
        </p:txBody>
      </p:sp>
      <p:graphicFrame>
        <p:nvGraphicFramePr>
          <p:cNvPr id="10" name="Nesn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961541"/>
              </p:ext>
            </p:extLst>
          </p:nvPr>
        </p:nvGraphicFramePr>
        <p:xfrm>
          <a:off x="166689" y="549275"/>
          <a:ext cx="2252741" cy="194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" name="Prism 6" r:id="rId3" imgW="3540134" imgH="3053746" progId="Prism6.Document">
                  <p:embed/>
                </p:oleObj>
              </mc:Choice>
              <mc:Fallback>
                <p:oleObj name="Prism 6" r:id="rId3" imgW="3540134" imgH="3053746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89" y="549275"/>
                        <a:ext cx="2252741" cy="1943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Nesne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040318"/>
              </p:ext>
            </p:extLst>
          </p:nvPr>
        </p:nvGraphicFramePr>
        <p:xfrm>
          <a:off x="6876256" y="404664"/>
          <a:ext cx="2401784" cy="212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" name="Prism 6" r:id="rId5" imgW="3540134" imgH="3136221" progId="Prism6.Document">
                  <p:embed/>
                </p:oleObj>
              </mc:Choice>
              <mc:Fallback>
                <p:oleObj name="Prism 6" r:id="rId5" imgW="3540134" imgH="313622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76256" y="404664"/>
                        <a:ext cx="2401784" cy="2128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Nesne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642898"/>
              </p:ext>
            </p:extLst>
          </p:nvPr>
        </p:nvGraphicFramePr>
        <p:xfrm>
          <a:off x="4788024" y="620688"/>
          <a:ext cx="2213035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" name="Prism 6" r:id="rId7" imgW="3540134" imgH="2880152" progId="Prism6.Document">
                  <p:embed/>
                </p:oleObj>
              </mc:Choice>
              <mc:Fallback>
                <p:oleObj name="Prism 6" r:id="rId7" imgW="3540134" imgH="2880152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8024" y="620688"/>
                        <a:ext cx="2213035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95025"/>
              </p:ext>
            </p:extLst>
          </p:nvPr>
        </p:nvGraphicFramePr>
        <p:xfrm>
          <a:off x="2483768" y="548680"/>
          <a:ext cx="2400523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" name="Prism 6" r:id="rId9" imgW="3540134" imgH="2973072" progId="Prism6.Document">
                  <p:embed/>
                </p:oleObj>
              </mc:Choice>
              <mc:Fallback>
                <p:oleObj name="Prism 6" r:id="rId9" imgW="3540134" imgH="2973072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83768" y="548680"/>
                        <a:ext cx="2400523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74004"/>
              </p:ext>
            </p:extLst>
          </p:nvPr>
        </p:nvGraphicFramePr>
        <p:xfrm>
          <a:off x="-740" y="3573016"/>
          <a:ext cx="2532013" cy="2111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" name="Prism 6" r:id="rId11" imgW="3540134" imgH="2953263" progId="Prism6.Document">
                  <p:embed/>
                </p:oleObj>
              </mc:Choice>
              <mc:Fallback>
                <p:oleObj name="Prism 6" r:id="rId11" imgW="3540134" imgH="2953263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740" y="3573016"/>
                        <a:ext cx="2532013" cy="2111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487696"/>
              </p:ext>
            </p:extLst>
          </p:nvPr>
        </p:nvGraphicFramePr>
        <p:xfrm>
          <a:off x="6732240" y="3717032"/>
          <a:ext cx="2483768" cy="203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" name="Prism 6" r:id="rId13" imgW="3540134" imgH="2899960" progId="Prism6.Document">
                  <p:embed/>
                </p:oleObj>
              </mc:Choice>
              <mc:Fallback>
                <p:oleObj name="Prism 6" r:id="rId13" imgW="3540134" imgH="2899960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32240" y="3717032"/>
                        <a:ext cx="2483768" cy="2034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Nesne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596098"/>
              </p:ext>
            </p:extLst>
          </p:nvPr>
        </p:nvGraphicFramePr>
        <p:xfrm>
          <a:off x="2195736" y="3573016"/>
          <a:ext cx="2448272" cy="22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" name="Prism 6" r:id="rId15" imgW="3540134" imgH="3210773" progId="Prism6.Document">
                  <p:embed/>
                </p:oleObj>
              </mc:Choice>
              <mc:Fallback>
                <p:oleObj name="Prism 6" r:id="rId15" imgW="3540134" imgH="3210773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95736" y="3573016"/>
                        <a:ext cx="2448272" cy="222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Nesne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452041"/>
              </p:ext>
            </p:extLst>
          </p:nvPr>
        </p:nvGraphicFramePr>
        <p:xfrm>
          <a:off x="4427984" y="3501008"/>
          <a:ext cx="2604021" cy="229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" name="Prism 6" r:id="rId17" imgW="3540134" imgH="3117854" progId="Prism6.Document">
                  <p:embed/>
                </p:oleObj>
              </mc:Choice>
              <mc:Fallback>
                <p:oleObj name="Prism 6" r:id="rId17" imgW="3540134" imgH="311785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27984" y="3501008"/>
                        <a:ext cx="2604021" cy="229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3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9610" y="0"/>
            <a:ext cx="5104656" cy="899285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tr-TR" sz="1800" dirty="0" smtClean="0">
                <a:solidFill>
                  <a:srgbClr val="0066CC"/>
                </a:solidFill>
              </a:rPr>
              <a:t>CİBUTİ</a:t>
            </a:r>
            <a:endParaRPr lang="tr-TR" sz="1800" dirty="0">
              <a:solidFill>
                <a:srgbClr val="0066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87232"/>
            <a:ext cx="2448272" cy="461665"/>
          </a:xfrm>
        </p:spPr>
        <p:txBody>
          <a:bodyPr>
            <a:noAutofit/>
          </a:bodyPr>
          <a:lstStyle/>
          <a:p>
            <a:pPr marL="285750" indent="-285750"/>
            <a:r>
              <a:rPr lang="tr-TR" dirty="0" smtClean="0">
                <a:solidFill>
                  <a:srgbClr val="0066CC"/>
                </a:solidFill>
              </a:rPr>
              <a:t>YUNANİSTAN</a:t>
            </a:r>
          </a:p>
          <a:p>
            <a:pPr algn="ctr"/>
            <a:endParaRPr lang="tr-TR" dirty="0">
              <a:solidFill>
                <a:srgbClr val="0066CC"/>
              </a:solidFill>
            </a:endParaRPr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82643"/>
              </p:ext>
            </p:extLst>
          </p:nvPr>
        </p:nvGraphicFramePr>
        <p:xfrm>
          <a:off x="0" y="866499"/>
          <a:ext cx="2160240" cy="274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" name="Belge" r:id="rId3" imgW="5946078" imgH="7565207" progId="Word.Document.12">
                  <p:embed/>
                </p:oleObj>
              </mc:Choice>
              <mc:Fallback>
                <p:oleObj name="Belge" r:id="rId3" imgW="5946078" imgH="7565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66499"/>
                        <a:ext cx="2160240" cy="2747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17056"/>
              </p:ext>
            </p:extLst>
          </p:nvPr>
        </p:nvGraphicFramePr>
        <p:xfrm>
          <a:off x="2132891" y="826490"/>
          <a:ext cx="2448272" cy="278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" name="Belge" r:id="rId5" imgW="5946078" imgH="7902343" progId="Word.Document.12">
                  <p:embed/>
                </p:oleObj>
              </mc:Choice>
              <mc:Fallback>
                <p:oleObj name="Belge" r:id="rId5" imgW="5946078" imgH="7902343" progId="Word.Document.12">
                  <p:embed/>
                  <p:pic>
                    <p:nvPicPr>
                      <p:cNvPr id="0" name="Nesn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891" y="826490"/>
                        <a:ext cx="2448272" cy="2787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26132"/>
              </p:ext>
            </p:extLst>
          </p:nvPr>
        </p:nvGraphicFramePr>
        <p:xfrm>
          <a:off x="4572000" y="857875"/>
          <a:ext cx="2344581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" name="Belge" r:id="rId7" imgW="5946078" imgH="7877103" progId="Word.Document.12">
                  <p:embed/>
                </p:oleObj>
              </mc:Choice>
              <mc:Fallback>
                <p:oleObj name="Belge" r:id="rId7" imgW="5946078" imgH="7877103" progId="Word.Document.12">
                  <p:embed/>
                  <p:pic>
                    <p:nvPicPr>
                      <p:cNvPr id="0" name="Nesn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57875"/>
                        <a:ext cx="2344581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ikdörtgen 6"/>
          <p:cNvSpPr/>
          <p:nvPr/>
        </p:nvSpPr>
        <p:spPr>
          <a:xfrm>
            <a:off x="4608122" y="0"/>
            <a:ext cx="19846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tr-TR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tr-TR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r-TR" dirty="0" smtClean="0">
                <a:solidFill>
                  <a:srgbClr val="0070C0"/>
                </a:solidFill>
              </a:rPr>
              <a:t>AZERBAYCAN</a:t>
            </a:r>
            <a:endParaRPr lang="tr-TR" dirty="0"/>
          </a:p>
        </p:txBody>
      </p:sp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4980"/>
              </p:ext>
            </p:extLst>
          </p:nvPr>
        </p:nvGraphicFramePr>
        <p:xfrm>
          <a:off x="6950075" y="823916"/>
          <a:ext cx="2193925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" name="Belge" r:id="rId9" imgW="5946078" imgH="7889723" progId="Word.Document.12">
                  <p:embed/>
                </p:oleObj>
              </mc:Choice>
              <mc:Fallback>
                <p:oleObj name="Belge" r:id="rId9" imgW="5946078" imgH="7889723" progId="Word.Document.12">
                  <p:embed/>
                  <p:pic>
                    <p:nvPicPr>
                      <p:cNvPr id="0" name="Nesn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823916"/>
                        <a:ext cx="2193925" cy="289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kdörtgen 8"/>
          <p:cNvSpPr/>
          <p:nvPr/>
        </p:nvSpPr>
        <p:spPr>
          <a:xfrm>
            <a:off x="7524074" y="0"/>
            <a:ext cx="1063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endParaRPr lang="tr-TR" dirty="0" smtClean="0">
              <a:solidFill>
                <a:srgbClr val="0066CC"/>
              </a:solidFill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tr-TR" dirty="0">
              <a:solidFill>
                <a:srgbClr val="0066CC"/>
              </a:solidFill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tr-TR" dirty="0" smtClean="0">
                <a:solidFill>
                  <a:srgbClr val="0066CC"/>
                </a:solidFill>
              </a:rPr>
              <a:t>GİNE</a:t>
            </a:r>
            <a:endParaRPr lang="tr-TR" dirty="0">
              <a:solidFill>
                <a:srgbClr val="0066CC"/>
              </a:solidFill>
            </a:endParaRPr>
          </a:p>
        </p:txBody>
      </p:sp>
      <p:graphicFrame>
        <p:nvGraphicFramePr>
          <p:cNvPr id="10" name="Nesn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134172"/>
              </p:ext>
            </p:extLst>
          </p:nvPr>
        </p:nvGraphicFramePr>
        <p:xfrm>
          <a:off x="0" y="4005064"/>
          <a:ext cx="2235594" cy="296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" name="Belge" r:id="rId11" imgW="5946078" imgH="7877103" progId="Word.Document.12">
                  <p:embed/>
                </p:oleObj>
              </mc:Choice>
              <mc:Fallback>
                <p:oleObj name="Belge" r:id="rId11" imgW="5946078" imgH="7877103" progId="Word.Document.12">
                  <p:embed/>
                  <p:pic>
                    <p:nvPicPr>
                      <p:cNvPr id="0" name="Nesn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05064"/>
                        <a:ext cx="2235594" cy="296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ikdörtgen 10"/>
          <p:cNvSpPr/>
          <p:nvPr/>
        </p:nvSpPr>
        <p:spPr>
          <a:xfrm>
            <a:off x="47772" y="3722691"/>
            <a:ext cx="1937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tr-TR" dirty="0">
                <a:solidFill>
                  <a:srgbClr val="0066CC"/>
                </a:solidFill>
              </a:rPr>
              <a:t>ÖZBEKİSTAN</a:t>
            </a:r>
            <a:endParaRPr lang="tr-TR" dirty="0"/>
          </a:p>
        </p:txBody>
      </p:sp>
      <p:graphicFrame>
        <p:nvGraphicFramePr>
          <p:cNvPr id="12" name="Nesne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562961"/>
              </p:ext>
            </p:extLst>
          </p:nvPr>
        </p:nvGraphicFramePr>
        <p:xfrm>
          <a:off x="2240278" y="4046248"/>
          <a:ext cx="2447786" cy="3055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" name="Belge" r:id="rId13" imgW="5946078" imgH="7902343" progId="Word.Document.12">
                  <p:embed/>
                </p:oleObj>
              </mc:Choice>
              <mc:Fallback>
                <p:oleObj name="Belge" r:id="rId13" imgW="5946078" imgH="7902343" progId="Word.Document.12">
                  <p:embed/>
                  <p:pic>
                    <p:nvPicPr>
                      <p:cNvPr id="0" name="Nesn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278" y="4046248"/>
                        <a:ext cx="2447786" cy="3055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ikdörtgen 12"/>
          <p:cNvSpPr/>
          <p:nvPr/>
        </p:nvSpPr>
        <p:spPr>
          <a:xfrm>
            <a:off x="2635874" y="3691039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tr-TR" dirty="0" smtClean="0">
                <a:solidFill>
                  <a:srgbClr val="0070C0"/>
                </a:solidFill>
              </a:rPr>
              <a:t>TÜRKİYE</a:t>
            </a:r>
            <a:endParaRPr lang="tr-TR" dirty="0"/>
          </a:p>
        </p:txBody>
      </p:sp>
      <p:graphicFrame>
        <p:nvGraphicFramePr>
          <p:cNvPr id="14" name="Nesne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87801"/>
              </p:ext>
            </p:extLst>
          </p:nvPr>
        </p:nvGraphicFramePr>
        <p:xfrm>
          <a:off x="4718454" y="4046249"/>
          <a:ext cx="2448271" cy="295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" name="Belge" r:id="rId15" imgW="5946078" imgH="7565207" progId="Word.Document.12">
                  <p:embed/>
                </p:oleObj>
              </mc:Choice>
              <mc:Fallback>
                <p:oleObj name="Belge" r:id="rId15" imgW="5946078" imgH="7565207" progId="Word.Document.12">
                  <p:embed/>
                  <p:pic>
                    <p:nvPicPr>
                      <p:cNvPr id="0" name="Nesn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454" y="4046249"/>
                        <a:ext cx="2448271" cy="2952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ikdörtgen 14"/>
          <p:cNvSpPr/>
          <p:nvPr/>
        </p:nvSpPr>
        <p:spPr>
          <a:xfrm>
            <a:off x="5292412" y="367691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tr-TR" dirty="0">
                <a:solidFill>
                  <a:srgbClr val="0070C0"/>
                </a:solidFill>
              </a:rPr>
              <a:t>ÜRDÜN</a:t>
            </a:r>
            <a:endParaRPr lang="tr-TR" dirty="0"/>
          </a:p>
        </p:txBody>
      </p:sp>
      <p:graphicFrame>
        <p:nvGraphicFramePr>
          <p:cNvPr id="16" name="Nesne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899702"/>
              </p:ext>
            </p:extLst>
          </p:nvPr>
        </p:nvGraphicFramePr>
        <p:xfrm>
          <a:off x="7155011" y="4046249"/>
          <a:ext cx="1979712" cy="157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" name="Belge" r:id="rId17" imgW="5854661" imgH="3806581" progId="Word.Document.12">
                  <p:embed/>
                </p:oleObj>
              </mc:Choice>
              <mc:Fallback>
                <p:oleObj name="Belge" r:id="rId17" imgW="5854661" imgH="3806581" progId="Word.Document.12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5011" y="4046249"/>
                        <a:ext cx="1979712" cy="1574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ikdörtgen 16"/>
          <p:cNvSpPr/>
          <p:nvPr/>
        </p:nvSpPr>
        <p:spPr>
          <a:xfrm>
            <a:off x="7086935" y="3703266"/>
            <a:ext cx="1937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tr-TR" dirty="0">
                <a:solidFill>
                  <a:srgbClr val="0070C0"/>
                </a:solidFill>
              </a:rPr>
              <a:t>AFGANİSTAN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1763688" y="0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B050"/>
                </a:solidFill>
                <a:latin typeface="+mj-lt"/>
              </a:rPr>
              <a:t>YAŞ ve EĞİTİM DURUMU</a:t>
            </a:r>
            <a:endParaRPr lang="tr-TR" sz="3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2929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83028" y="2132856"/>
            <a:ext cx="6400800" cy="136815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66CC"/>
                </a:solidFill>
              </a:rPr>
              <a:t>BULGULARIMIZ</a:t>
            </a:r>
            <a:endParaRPr lang="tr-TR" b="1" dirty="0">
              <a:solidFill>
                <a:srgbClr val="0066CC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4819" name="Picture 3" descr="C:\Users\DIRTYDIANA\Desktop\makine-arastirma-rapor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488"/>
            <a:ext cx="34671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Users\DIRTYDIANA\Desktop\Research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6135"/>
            <a:ext cx="3053432" cy="30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C:\Users\DIRTYDIANA\Desktop\ind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488"/>
            <a:ext cx="3043781" cy="227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:\Users\DIRTYDIANA\Desktop\indir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71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RTYDIANA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10360"/>
            <a:ext cx="2686731" cy="16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78081"/>
              </p:ext>
            </p:extLst>
          </p:nvPr>
        </p:nvGraphicFramePr>
        <p:xfrm>
          <a:off x="-26466" y="-5186"/>
          <a:ext cx="4450931" cy="298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" name="Prism 6" r:id="rId3" imgW="5003726" imgH="3613425" progId="Prism6.Document">
                  <p:embed/>
                </p:oleObj>
              </mc:Choice>
              <mc:Fallback>
                <p:oleObj name="Prism 6" r:id="rId3" imgW="5003726" imgH="3613425" progId="Prism6.Document">
                  <p:embed/>
                  <p:pic>
                    <p:nvPicPr>
                      <p:cNvPr id="0" name="Nesn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66" y="-5186"/>
                        <a:ext cx="4450931" cy="2989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93140"/>
              </p:ext>
            </p:extLst>
          </p:nvPr>
        </p:nvGraphicFramePr>
        <p:xfrm>
          <a:off x="4499992" y="25577"/>
          <a:ext cx="4392091" cy="3062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" name="Prism 6" r:id="rId5" imgW="4820777" imgH="3613425" progId="Prism6.Document">
                  <p:embed/>
                </p:oleObj>
              </mc:Choice>
              <mc:Fallback>
                <p:oleObj name="Prism 6" r:id="rId5" imgW="4820777" imgH="3613425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5577"/>
                        <a:ext cx="4392091" cy="3062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34038"/>
              </p:ext>
            </p:extLst>
          </p:nvPr>
        </p:nvGraphicFramePr>
        <p:xfrm>
          <a:off x="4427984" y="3140968"/>
          <a:ext cx="4518968" cy="303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" name="Prism 6" r:id="rId7" imgW="5022093" imgH="3613425" progId="Prism6.Document">
                  <p:embed/>
                </p:oleObj>
              </mc:Choice>
              <mc:Fallback>
                <p:oleObj name="Prism 6" r:id="rId7" imgW="5022093" imgH="3613425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140968"/>
                        <a:ext cx="4518968" cy="303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454911"/>
              </p:ext>
            </p:extLst>
          </p:nvPr>
        </p:nvGraphicFramePr>
        <p:xfrm>
          <a:off x="323528" y="3068960"/>
          <a:ext cx="4391968" cy="304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" name="Prism 6" r:id="rId9" imgW="5003726" imgH="3613425" progId="Prism6.Document">
                  <p:embed/>
                </p:oleObj>
              </mc:Choice>
              <mc:Fallback>
                <p:oleObj name="Prism 6" r:id="rId9" imgW="5003726" imgH="3613425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68960"/>
                        <a:ext cx="4391968" cy="3044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3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886141"/>
              </p:ext>
            </p:extLst>
          </p:nvPr>
        </p:nvGraphicFramePr>
        <p:xfrm>
          <a:off x="0" y="0"/>
          <a:ext cx="4515325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3" name="Prism 6" r:id="rId3" imgW="4820777" imgH="3613425" progId="Prism6.Document">
                  <p:embed/>
                </p:oleObj>
              </mc:Choice>
              <mc:Fallback>
                <p:oleObj name="Prism 6" r:id="rId3" imgW="4820777" imgH="361342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515325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800409"/>
              </p:ext>
            </p:extLst>
          </p:nvPr>
        </p:nvGraphicFramePr>
        <p:xfrm>
          <a:off x="4644008" y="26288"/>
          <a:ext cx="4329248" cy="288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4" name="Prism 6" r:id="rId5" imgW="5003726" imgH="3814752" progId="Prism6.Document">
                  <p:embed/>
                </p:oleObj>
              </mc:Choice>
              <mc:Fallback>
                <p:oleObj name="Prism 6" r:id="rId5" imgW="5003726" imgH="3814752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6288"/>
                        <a:ext cx="4329248" cy="288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07563"/>
              </p:ext>
            </p:extLst>
          </p:nvPr>
        </p:nvGraphicFramePr>
        <p:xfrm>
          <a:off x="17654" y="3140968"/>
          <a:ext cx="4283553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5" name="Prism 6" r:id="rId7" imgW="5003726" imgH="4016078" progId="Prism6.Document">
                  <p:embed/>
                </p:oleObj>
              </mc:Choice>
              <mc:Fallback>
                <p:oleObj name="Prism 6" r:id="rId7" imgW="5003726" imgH="4016078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4" y="3140968"/>
                        <a:ext cx="4283553" cy="288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312110"/>
              </p:ext>
            </p:extLst>
          </p:nvPr>
        </p:nvGraphicFramePr>
        <p:xfrm>
          <a:off x="4644008" y="3068960"/>
          <a:ext cx="4386263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6" name="Prism 6" r:id="rId9" imgW="5003726" imgH="3613425" progId="Prism6.Document">
                  <p:embed/>
                </p:oleObj>
              </mc:Choice>
              <mc:Fallback>
                <p:oleObj name="Prism 6" r:id="rId9" imgW="5003726" imgH="3613425" progId="Prism6.Document">
                  <p:embed/>
                  <p:pic>
                    <p:nvPicPr>
                      <p:cNvPr id="0" name="Nesn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68960"/>
                        <a:ext cx="4386263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0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04058"/>
              </p:ext>
            </p:extLst>
          </p:nvPr>
        </p:nvGraphicFramePr>
        <p:xfrm>
          <a:off x="0" y="0"/>
          <a:ext cx="4790316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4" name="Prism 6" r:id="rId3" imgW="5003726" imgH="3814752" progId="Prism6.Document">
                  <p:embed/>
                </p:oleObj>
              </mc:Choice>
              <mc:Fallback>
                <p:oleObj name="Prism 6" r:id="rId3" imgW="5003726" imgH="3814752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790316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86326"/>
              </p:ext>
            </p:extLst>
          </p:nvPr>
        </p:nvGraphicFramePr>
        <p:xfrm>
          <a:off x="4644008" y="32473"/>
          <a:ext cx="4616582" cy="304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5" name="Prism 6" r:id="rId5" imgW="5003726" imgH="3613425" progId="Prism6.Document">
                  <p:embed/>
                </p:oleObj>
              </mc:Choice>
              <mc:Fallback>
                <p:oleObj name="Prism 6" r:id="rId5" imgW="5003726" imgH="3613425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2473"/>
                        <a:ext cx="4616582" cy="3046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78466"/>
              </p:ext>
            </p:extLst>
          </p:nvPr>
        </p:nvGraphicFramePr>
        <p:xfrm>
          <a:off x="4716016" y="3356992"/>
          <a:ext cx="4288300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6" name="Prism 6" r:id="rId7" imgW="5003726" imgH="3613425" progId="Prism6.Document">
                  <p:embed/>
                </p:oleObj>
              </mc:Choice>
              <mc:Fallback>
                <p:oleObj name="Prism 6" r:id="rId7" imgW="5003726" imgH="3613425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356992"/>
                        <a:ext cx="4288300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002696"/>
              </p:ext>
            </p:extLst>
          </p:nvPr>
        </p:nvGraphicFramePr>
        <p:xfrm>
          <a:off x="107504" y="3356992"/>
          <a:ext cx="4580434" cy="314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7" name="Prism 6" r:id="rId9" imgW="5003726" imgH="3613425" progId="Prism6.Document">
                  <p:embed/>
                </p:oleObj>
              </mc:Choice>
              <mc:Fallback>
                <p:oleObj name="Prism 6" r:id="rId9" imgW="5003726" imgH="3613425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356992"/>
                        <a:ext cx="4580434" cy="3141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599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634377"/>
              </p:ext>
            </p:extLst>
          </p:nvPr>
        </p:nvGraphicFramePr>
        <p:xfrm>
          <a:off x="0" y="27246"/>
          <a:ext cx="4404967" cy="314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9" name="Prism 6" r:id="rId3" imgW="4820777" imgH="3613425" progId="Prism6.Document">
                  <p:embed/>
                </p:oleObj>
              </mc:Choice>
              <mc:Fallback>
                <p:oleObj name="Prism 6" r:id="rId3" imgW="4820777" imgH="361342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7246"/>
                        <a:ext cx="4404967" cy="3144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669976"/>
              </p:ext>
            </p:extLst>
          </p:nvPr>
        </p:nvGraphicFramePr>
        <p:xfrm>
          <a:off x="4463480" y="0"/>
          <a:ext cx="4680520" cy="322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0" name="Prism 6" r:id="rId5" imgW="5003726" imgH="3613425" progId="Prism6.Document">
                  <p:embed/>
                </p:oleObj>
              </mc:Choice>
              <mc:Fallback>
                <p:oleObj name="Prism 6" r:id="rId5" imgW="5003726" imgH="3613425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480" y="0"/>
                        <a:ext cx="4680520" cy="3223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46361"/>
              </p:ext>
            </p:extLst>
          </p:nvPr>
        </p:nvGraphicFramePr>
        <p:xfrm>
          <a:off x="4470945" y="3212976"/>
          <a:ext cx="4673055" cy="308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1" name="Prism 6" r:id="rId7" imgW="5003726" imgH="3613425" progId="Prism6.Document">
                  <p:embed/>
                </p:oleObj>
              </mc:Choice>
              <mc:Fallback>
                <p:oleObj name="Prism 6" r:id="rId7" imgW="5003726" imgH="3613425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945" y="3212976"/>
                        <a:ext cx="4673055" cy="308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531634"/>
              </p:ext>
            </p:extLst>
          </p:nvPr>
        </p:nvGraphicFramePr>
        <p:xfrm>
          <a:off x="-108520" y="3212976"/>
          <a:ext cx="4830875" cy="343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2" name="Prism 6" r:id="rId9" imgW="4930618" imgH="3613425" progId="Prism6.Document">
                  <p:embed/>
                </p:oleObj>
              </mc:Choice>
              <mc:Fallback>
                <p:oleObj name="Prism 6" r:id="rId9" imgW="4930618" imgH="3613425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3212976"/>
                        <a:ext cx="4830875" cy="343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759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75494"/>
              </p:ext>
            </p:extLst>
          </p:nvPr>
        </p:nvGraphicFramePr>
        <p:xfrm>
          <a:off x="-11687" y="12932"/>
          <a:ext cx="4765334" cy="351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0" name="Prism 6" r:id="rId3" imgW="5003726" imgH="3814752" progId="Prism6.Document">
                  <p:embed/>
                </p:oleObj>
              </mc:Choice>
              <mc:Fallback>
                <p:oleObj name="Prism 6" r:id="rId3" imgW="5003726" imgH="3814752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687" y="12932"/>
                        <a:ext cx="4765334" cy="3515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176760"/>
              </p:ext>
            </p:extLst>
          </p:nvPr>
        </p:nvGraphicFramePr>
        <p:xfrm>
          <a:off x="4572000" y="116632"/>
          <a:ext cx="4572000" cy="3443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1" name="Prism 6" r:id="rId5" imgW="5003726" imgH="3988346" progId="Prism6.Document">
                  <p:embed/>
                </p:oleObj>
              </mc:Choice>
              <mc:Fallback>
                <p:oleObj name="Prism 6" r:id="rId5" imgW="5003726" imgH="3988346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6632"/>
                        <a:ext cx="4572000" cy="3443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580099"/>
              </p:ext>
            </p:extLst>
          </p:nvPr>
        </p:nvGraphicFramePr>
        <p:xfrm>
          <a:off x="323528" y="3429000"/>
          <a:ext cx="4297012" cy="303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2" name="Prism 6" r:id="rId7" imgW="5003726" imgH="3613425" progId="Prism6.Document">
                  <p:embed/>
                </p:oleObj>
              </mc:Choice>
              <mc:Fallback>
                <p:oleObj name="Prism 6" r:id="rId7" imgW="5003726" imgH="3613425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429000"/>
                        <a:ext cx="4297012" cy="3038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04951"/>
              </p:ext>
            </p:extLst>
          </p:nvPr>
        </p:nvGraphicFramePr>
        <p:xfrm>
          <a:off x="4644008" y="3429000"/>
          <a:ext cx="4319588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3" name="Prism 6" r:id="rId9" imgW="4820777" imgH="3814752" progId="Prism6.Document">
                  <p:embed/>
                </p:oleObj>
              </mc:Choice>
              <mc:Fallback>
                <p:oleObj name="Prism 6" r:id="rId9" imgW="4820777" imgH="3814752" progId="Prism6.Document">
                  <p:embed/>
                  <p:pic>
                    <p:nvPicPr>
                      <p:cNvPr id="0" name="Nesn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429000"/>
                        <a:ext cx="4319588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0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259632" y="980728"/>
            <a:ext cx="6472238" cy="4968875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tr-TR" sz="2200" b="1" dirty="0" smtClean="0">
                <a:solidFill>
                  <a:srgbClr val="C00000"/>
                </a:solidFill>
              </a:rPr>
              <a:t>Anketimizin altındaki </a:t>
            </a:r>
            <a:r>
              <a:rPr lang="tr-TR" sz="2200" b="1" i="1" dirty="0" smtClean="0">
                <a:solidFill>
                  <a:srgbClr val="C00000"/>
                </a:solidFill>
              </a:rPr>
              <a:t> ‘ Görüşünüze uygun özellikleri ekleyebilirsiniz.’</a:t>
            </a:r>
            <a:r>
              <a:rPr lang="tr-TR" sz="2200" b="1" dirty="0" smtClean="0">
                <a:solidFill>
                  <a:srgbClr val="C00000"/>
                </a:solidFill>
              </a:rPr>
              <a:t>  bölümünden bazı alıntılar : </a:t>
            </a:r>
          </a:p>
          <a:p>
            <a:pPr indent="0">
              <a:buNone/>
            </a:pPr>
            <a:r>
              <a:rPr lang="tr-TR" sz="2200" i="1" dirty="0" smtClean="0">
                <a:solidFill>
                  <a:srgbClr val="002060"/>
                </a:solidFill>
              </a:rPr>
              <a:t>‘ Kalbinin sesine kulak veren , dinine uygun davranan. ‘</a:t>
            </a:r>
          </a:p>
          <a:p>
            <a:pPr indent="0">
              <a:buNone/>
            </a:pPr>
            <a:r>
              <a:rPr lang="tr-TR" sz="2200" i="1" dirty="0" smtClean="0">
                <a:solidFill>
                  <a:srgbClr val="002060"/>
                </a:solidFill>
              </a:rPr>
              <a:t>‘’Tıp insani bir meslek …’</a:t>
            </a:r>
          </a:p>
          <a:p>
            <a:pPr indent="0">
              <a:buNone/>
            </a:pPr>
            <a:r>
              <a:rPr lang="tr-TR" sz="2200" i="1" dirty="0" smtClean="0">
                <a:solidFill>
                  <a:srgbClr val="002060"/>
                </a:solidFill>
              </a:rPr>
              <a:t>‘Çok dikkatli olan ve mesleğini seven .‘</a:t>
            </a:r>
          </a:p>
          <a:p>
            <a:pPr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                                                                                               Ürdün  </a:t>
            </a:r>
          </a:p>
          <a:p>
            <a:pPr indent="0">
              <a:buNone/>
            </a:pPr>
            <a:r>
              <a:rPr lang="tr-TR" sz="2200" i="1" dirty="0" smtClean="0">
                <a:solidFill>
                  <a:srgbClr val="002060"/>
                </a:solidFill>
              </a:rPr>
              <a:t>‘Doktordan tek beklentim akıllı olması , canımızı ona teslim ediyoruz sonuçta.‘</a:t>
            </a:r>
          </a:p>
          <a:p>
            <a:pPr indent="0">
              <a:buNone/>
            </a:pPr>
            <a:r>
              <a:rPr lang="tr-TR" sz="2200" i="1" dirty="0" smtClean="0">
                <a:solidFill>
                  <a:srgbClr val="002060"/>
                </a:solidFill>
              </a:rPr>
              <a:t>‘’Samimi olsun , hastayla iletişim halinde bulunsun. ‘</a:t>
            </a:r>
          </a:p>
          <a:p>
            <a:pPr indent="0" algn="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Yunanistan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124744"/>
            <a:ext cx="6984776" cy="446449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 </a:t>
            </a:r>
            <a:r>
              <a:rPr lang="tr-TR" dirty="0" smtClean="0"/>
              <a:t>KOCAELİ ÜNİVERSİTESİ TIP FAKÜLTESİ DÖNEM 1 TODUP </a:t>
            </a:r>
          </a:p>
          <a:p>
            <a:pPr indent="0" algn="ctr">
              <a:buNone/>
            </a:pPr>
            <a:r>
              <a:rPr lang="tr-TR" b="1" i="1" dirty="0" err="1" smtClean="0">
                <a:solidFill>
                  <a:srgbClr val="C00000"/>
                </a:solidFill>
              </a:rPr>
              <a:t>TIPaTIP</a:t>
            </a:r>
            <a:r>
              <a:rPr lang="tr-TR" dirty="0" smtClean="0"/>
              <a:t>  GRUBU</a:t>
            </a:r>
          </a:p>
          <a:p>
            <a:pPr indent="0" algn="ctr">
              <a:buNone/>
            </a:pPr>
            <a:endParaRPr lang="tr-TR" dirty="0" smtClean="0"/>
          </a:p>
          <a:p>
            <a:pPr indent="0" algn="ctr">
              <a:buNone/>
            </a:pPr>
            <a:r>
              <a:rPr lang="tr-TR" sz="2200" i="1" dirty="0" err="1" smtClean="0">
                <a:solidFill>
                  <a:schemeClr val="bg1">
                    <a:lumMod val="50000"/>
                  </a:schemeClr>
                </a:solidFill>
              </a:rPr>
              <a:t>Abdourrahim</a:t>
            </a:r>
            <a:r>
              <a:rPr lang="tr-TR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Mohammed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Daher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, Ayşen Arif, Barış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Kocaahmet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Bunyad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Shahmurzada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, Eva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Aminata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Jau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, İlkin Necefli,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Mahmoud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Halloush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Odiljon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Dehkanov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Safie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 Molla </a:t>
            </a:r>
            <a:r>
              <a:rPr lang="tr-TR" sz="2200" i="1" dirty="0" smtClean="0">
                <a:solidFill>
                  <a:schemeClr val="bg1">
                    <a:lumMod val="50000"/>
                  </a:schemeClr>
                </a:solidFill>
              </a:rPr>
              <a:t>Hasan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Sayeda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Hussaini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 ve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Simuzar</a:t>
            </a:r>
            <a:r>
              <a:rPr lang="tr-TR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200" i="1" dirty="0" err="1">
                <a:solidFill>
                  <a:schemeClr val="bg1">
                    <a:lumMod val="50000"/>
                  </a:schemeClr>
                </a:solidFill>
              </a:rPr>
              <a:t>Aliyeva</a:t>
            </a:r>
            <a:r>
              <a:rPr lang="tr-TR" sz="22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indent="0" algn="ctr">
              <a:buNone/>
            </a:pPr>
            <a:endParaRPr lang="tr-TR" sz="2000" i="1" dirty="0" smtClean="0"/>
          </a:p>
          <a:p>
            <a:pPr indent="0" algn="ctr">
              <a:buNone/>
            </a:pPr>
            <a:r>
              <a:rPr lang="tr-TR" sz="2000" b="1" i="1" dirty="0" smtClean="0">
                <a:solidFill>
                  <a:srgbClr val="C00000"/>
                </a:solidFill>
              </a:rPr>
              <a:t>Danışman  :  Yrd. Doç. Dr. Gül İLBAY</a:t>
            </a:r>
            <a:endParaRPr lang="tr-TR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403648" y="1412776"/>
            <a:ext cx="6328345" cy="4145533"/>
          </a:xfrm>
        </p:spPr>
        <p:txBody>
          <a:bodyPr/>
          <a:lstStyle/>
          <a:p>
            <a:pPr indent="0">
              <a:buNone/>
            </a:pPr>
            <a:r>
              <a:rPr lang="tr-T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 Halkını seven , araştıran , kendini geliştiren , her şeye karşı hazırlıklı olan. ‘</a:t>
            </a:r>
          </a:p>
          <a:p>
            <a:pPr indent="0">
              <a:buNone/>
            </a:pPr>
            <a:r>
              <a:rPr lang="tr-T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 İradeli , kabiliyetl</a:t>
            </a:r>
            <a:r>
              <a:rPr lang="tr-T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tr-T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 dünyadaki gelişmelerden haberdar , insancıl , çalışmayı seven , iyi dil bilen. ‘</a:t>
            </a:r>
          </a:p>
          <a:p>
            <a:pPr indent="0">
              <a:buNone/>
            </a:pPr>
            <a:r>
              <a:rPr lang="tr-T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‘Ailesini seven , çocuklarını seven. ‘</a:t>
            </a:r>
          </a:p>
          <a:p>
            <a:pPr indent="0">
              <a:buNone/>
            </a:pPr>
            <a:r>
              <a:rPr lang="tr-T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 Namuslu , dürüst. ‘</a:t>
            </a:r>
          </a:p>
          <a:p>
            <a:pPr indent="0" algn="r">
              <a:buNone/>
            </a:pPr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Özbekistan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331640" y="908720"/>
            <a:ext cx="6768752" cy="5040560"/>
          </a:xfrm>
        </p:spPr>
        <p:txBody>
          <a:bodyPr/>
          <a:lstStyle/>
          <a:p>
            <a:pPr indent="0">
              <a:buNone/>
            </a:pPr>
            <a:r>
              <a:rPr lang="tr-T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‘ </a:t>
            </a:r>
            <a:r>
              <a:rPr lang="tr-TR" sz="2000" i="1" dirty="0" smtClean="0">
                <a:solidFill>
                  <a:schemeClr val="accent5">
                    <a:lumMod val="50000"/>
                  </a:schemeClr>
                </a:solidFill>
              </a:rPr>
              <a:t>İyi bir hekimin 3 temel özelliği olmalı : </a:t>
            </a:r>
          </a:p>
          <a:p>
            <a:pPr indent="0">
              <a:buNone/>
            </a:pPr>
            <a:r>
              <a:rPr lang="tr-TR" sz="2000" i="1" dirty="0" smtClean="0">
                <a:solidFill>
                  <a:schemeClr val="accent5">
                    <a:lumMod val="50000"/>
                  </a:schemeClr>
                </a:solidFill>
              </a:rPr>
              <a:t>İLGİ , BİLGİ  ve BECERİ . ‘ diyor .</a:t>
            </a:r>
          </a:p>
          <a:p>
            <a:pPr indent="0" algn="r">
              <a:buNone/>
            </a:pPr>
            <a:r>
              <a:rPr lang="tr-TR" i="1" dirty="0" smtClean="0">
                <a:solidFill>
                  <a:schemeClr val="accent5">
                    <a:lumMod val="50000"/>
                  </a:schemeClr>
                </a:solidFill>
              </a:rPr>
              <a:t>Türkiye ’ den bir hekim.</a:t>
            </a:r>
          </a:p>
          <a:p>
            <a:pPr indent="0">
              <a:buNone/>
            </a:pPr>
            <a:r>
              <a:rPr lang="tr-TR" sz="2000" i="1" dirty="0" smtClean="0">
                <a:solidFill>
                  <a:schemeClr val="accent5">
                    <a:lumMod val="50000"/>
                  </a:schemeClr>
                </a:solidFill>
              </a:rPr>
              <a:t>‘  Gelişmeleri takip eden , alan bilgisi en üst seviyede olan . ‘</a:t>
            </a:r>
          </a:p>
          <a:p>
            <a:pPr indent="0">
              <a:buNone/>
            </a:pPr>
            <a:r>
              <a:rPr lang="tr-TR" sz="20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000" i="1" dirty="0" smtClean="0">
                <a:solidFill>
                  <a:schemeClr val="accent5">
                    <a:lumMod val="50000"/>
                  </a:schemeClr>
                </a:solidFill>
              </a:rPr>
              <a:t>‘  Bence iyi hekim aynı zamanda empati kurabilmelidir . Karşı tarafın üzüntüsünü , sorununu anlayabilen ; buna ortak olan  biri olmalıdır . Hastaya ; sırası gelmiş , parasını ödeyip kalkıp gidecek biriymiş gibi değil ; gerçekten sorununun  anlaşılıp , ilgiyle karşılanıp kendini yalnız hissetmeyecek şekilde davranılması gerekir . ‘ </a:t>
            </a:r>
          </a:p>
          <a:p>
            <a:pPr indent="0" algn="r">
              <a:buNone/>
            </a:pP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Türkiye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13396"/>
            <a:ext cx="8964488" cy="6844604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tr-TR" sz="2800" dirty="0" smtClean="0">
                <a:solidFill>
                  <a:srgbClr val="CC0000"/>
                </a:solidFill>
              </a:rPr>
              <a:t>TARTIŞMA</a:t>
            </a:r>
          </a:p>
          <a:p>
            <a:pPr marL="457200" indent="-457200" algn="ctr"/>
            <a:r>
              <a:rPr lang="tr-TR" sz="2400" dirty="0" smtClean="0"/>
              <a:t>Hasta  - Hekim ilişkisinin başarılı bir biçimde sürdürülmesi çok önemlidir. Bu nedenle bu konu , halen </a:t>
            </a:r>
            <a:r>
              <a:rPr lang="tr-TR" sz="2400" b="1" dirty="0" smtClean="0"/>
              <a:t>tıp eğitiminde </a:t>
            </a:r>
            <a:r>
              <a:rPr lang="tr-TR" sz="2400" dirty="0" smtClean="0"/>
              <a:t>ve </a:t>
            </a:r>
            <a:r>
              <a:rPr lang="tr-TR" sz="2400" b="1" dirty="0" smtClean="0"/>
              <a:t>son araştırmalarda </a:t>
            </a:r>
            <a:r>
              <a:rPr lang="tr-TR" sz="2400" dirty="0" smtClean="0"/>
              <a:t>da yer almaktadır.</a:t>
            </a:r>
          </a:p>
          <a:p>
            <a:pPr marL="285750" indent="-285750" fontAlgn="base">
              <a:buFont typeface="Wingdings" pitchFamily="2" charset="2"/>
              <a:buChar char="Ø"/>
            </a:pPr>
            <a:endParaRPr lang="tr-TR" sz="1600" u="sng" dirty="0" smtClean="0">
              <a:solidFill>
                <a:srgbClr val="FF0000"/>
              </a:solidFill>
              <a:hlinkClick r:id="rId2"/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en-US" sz="1600" u="sng" dirty="0" err="1" smtClean="0">
                <a:solidFill>
                  <a:srgbClr val="FF0000"/>
                </a:solidFill>
                <a:hlinkClick r:id="rId2"/>
              </a:rPr>
              <a:t>Sturman</a:t>
            </a:r>
            <a:r>
              <a:rPr lang="en-US" sz="1600" u="sng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1600" u="sng" dirty="0">
                <a:solidFill>
                  <a:srgbClr val="FF0000"/>
                </a:solidFill>
                <a:hlinkClick r:id="rId2"/>
              </a:rPr>
              <a:t>NJ</a:t>
            </a:r>
            <a:r>
              <a:rPr lang="en-US" sz="1600" dirty="0">
                <a:solidFill>
                  <a:srgbClr val="FF0000"/>
                </a:solidFill>
              </a:rPr>
              <a:t>, </a:t>
            </a:r>
            <a:r>
              <a:rPr lang="en-US" sz="1600" u="sng" dirty="0">
                <a:solidFill>
                  <a:srgbClr val="FF0000"/>
                </a:solidFill>
                <a:hlinkClick r:id="rId3"/>
              </a:rPr>
              <a:t>Parker M</a:t>
            </a:r>
            <a:r>
              <a:rPr lang="en-US" sz="1600" dirty="0">
                <a:solidFill>
                  <a:srgbClr val="FF0000"/>
                </a:solidFill>
              </a:rPr>
              <a:t>, </a:t>
            </a:r>
            <a:r>
              <a:rPr lang="en-US" sz="1600" u="sng" dirty="0">
                <a:solidFill>
                  <a:srgbClr val="FF0000"/>
                </a:solidFill>
                <a:hlinkClick r:id="rId4"/>
              </a:rPr>
              <a:t>van </a:t>
            </a:r>
            <a:r>
              <a:rPr lang="en-US" sz="1600" u="sng" dirty="0" err="1">
                <a:solidFill>
                  <a:srgbClr val="FF0000"/>
                </a:solidFill>
                <a:hlinkClick r:id="rId4"/>
              </a:rPr>
              <a:t>Driel</a:t>
            </a:r>
            <a:r>
              <a:rPr lang="en-US" sz="1600" u="sng" dirty="0">
                <a:solidFill>
                  <a:srgbClr val="FF0000"/>
                </a:solidFill>
                <a:hlinkClick r:id="rId4"/>
              </a:rPr>
              <a:t> ML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r>
              <a:rPr lang="en-US" sz="1600" b="1" dirty="0">
                <a:solidFill>
                  <a:srgbClr val="000000"/>
                </a:solidFill>
              </a:rPr>
              <a:t> The informal curriculum - General practitioner perceptions of ethics in clinical </a:t>
            </a:r>
            <a:r>
              <a:rPr lang="en-US" sz="1600" b="1" dirty="0" smtClean="0">
                <a:solidFill>
                  <a:srgbClr val="000000"/>
                </a:solidFill>
              </a:rPr>
              <a:t>practice</a:t>
            </a:r>
            <a:r>
              <a:rPr lang="tr-TR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.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2012</a:t>
            </a:r>
            <a:r>
              <a:rPr lang="en-US" sz="1600" dirty="0" smtClean="0"/>
              <a:t> Dec;41(12):981-4.</a:t>
            </a:r>
          </a:p>
          <a:p>
            <a:pPr eaLnBrk="1" hangingPunct="1"/>
            <a:endParaRPr lang="tr-TR" sz="1600" dirty="0" smtClean="0"/>
          </a:p>
          <a:p>
            <a:pPr marL="342900" indent="-342900" fontAlgn="base">
              <a:buFont typeface="Wingdings" pitchFamily="2" charset="2"/>
              <a:buChar char="Ø"/>
            </a:pPr>
            <a:r>
              <a:rPr lang="en-US" sz="1600" u="sng" dirty="0" err="1">
                <a:solidFill>
                  <a:srgbClr val="FF0000"/>
                </a:solidFill>
                <a:hlinkClick r:id="rId5"/>
              </a:rPr>
              <a:t>Kokko</a:t>
            </a:r>
            <a:r>
              <a:rPr lang="en-US" sz="1600" u="sng" dirty="0">
                <a:solidFill>
                  <a:srgbClr val="FF0000"/>
                </a:solidFill>
                <a:hlinkClick r:id="rId5"/>
              </a:rPr>
              <a:t> </a:t>
            </a:r>
            <a:r>
              <a:rPr lang="en-US" sz="1600" u="sng" dirty="0" smtClean="0">
                <a:hlinkClick r:id="rId5"/>
              </a:rPr>
              <a:t>R</a:t>
            </a:r>
            <a:r>
              <a:rPr lang="en-US" sz="1600" dirty="0" smtClean="0"/>
              <a:t>.</a:t>
            </a:r>
            <a:r>
              <a:rPr lang="tr-TR" sz="1600" dirty="0" smtClean="0"/>
              <a:t> </a:t>
            </a:r>
            <a:r>
              <a:rPr lang="en-US" sz="1600" dirty="0"/>
              <a:t> </a:t>
            </a:r>
            <a:r>
              <a:rPr lang="en-US" sz="1600" b="1" dirty="0"/>
              <a:t>Future nurses' cultural competencies: what are their learning experiences during exchange and studies abroad? A systematic literature </a:t>
            </a:r>
            <a:r>
              <a:rPr lang="en-US" sz="1600" b="1" dirty="0" smtClean="0"/>
              <a:t>review</a:t>
            </a:r>
            <a:r>
              <a:rPr lang="tr-TR" sz="1600" b="1" dirty="0" smtClean="0"/>
              <a:t> . </a:t>
            </a:r>
            <a:r>
              <a:rPr lang="en-US" sz="1600" u="sng" dirty="0" err="1" smtClean="0">
                <a:hlinkClick r:id="rId6" tooltip="Journal of nursing management."/>
              </a:rPr>
              <a:t>JNurs</a:t>
            </a:r>
            <a:r>
              <a:rPr lang="en-US" sz="1600" u="sng" dirty="0" smtClean="0">
                <a:hlinkClick r:id="rId6" tooltip="Journal of nursing management."/>
              </a:rPr>
              <a:t> </a:t>
            </a:r>
            <a:r>
              <a:rPr lang="en-US" sz="1600" u="sng" dirty="0" err="1">
                <a:hlinkClick r:id="rId6" tooltip="Journal of nursing management."/>
              </a:rPr>
              <a:t>Manag</a:t>
            </a:r>
            <a:r>
              <a:rPr lang="en-US" sz="1600" u="sng" dirty="0" smtClean="0">
                <a:hlinkClick r:id="rId6" tooltip="Journal of nursing management."/>
              </a:rPr>
              <a:t>.</a:t>
            </a:r>
            <a:r>
              <a:rPr lang="tr-TR" sz="1600" u="sng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2011</a:t>
            </a:r>
            <a:r>
              <a:rPr lang="en-US" sz="1600" dirty="0" smtClean="0"/>
              <a:t> </a:t>
            </a:r>
            <a:r>
              <a:rPr lang="en-US" sz="1600" dirty="0"/>
              <a:t>Jul;19(5):673-82. </a:t>
            </a:r>
            <a:r>
              <a:rPr lang="en-US" sz="1600" dirty="0" err="1"/>
              <a:t>doi</a:t>
            </a:r>
            <a:r>
              <a:rPr lang="en-US" sz="1600" dirty="0"/>
              <a:t>: 10.1111/j.1365-2834.2011.01221.x. </a:t>
            </a:r>
            <a:r>
              <a:rPr lang="en-US" sz="1600" dirty="0" err="1"/>
              <a:t>Epub</a:t>
            </a:r>
            <a:r>
              <a:rPr lang="en-US" sz="1600" dirty="0"/>
              <a:t> 2011 Mar 29</a:t>
            </a:r>
            <a:r>
              <a:rPr lang="en-US" sz="1600" dirty="0" smtClean="0"/>
              <a:t>.</a:t>
            </a:r>
            <a:endParaRPr lang="tr-TR" sz="2000" dirty="0" smtClean="0"/>
          </a:p>
          <a:p>
            <a:pPr marL="285750" indent="-285750" fontAlgn="base">
              <a:buFont typeface="Wingdings" pitchFamily="2" charset="2"/>
              <a:buChar char="Ø"/>
            </a:pPr>
            <a:r>
              <a:rPr lang="en-US" sz="1600" u="sng" dirty="0" err="1">
                <a:solidFill>
                  <a:srgbClr val="FF0000"/>
                </a:solidFill>
                <a:hlinkClick r:id="rId7"/>
              </a:rPr>
              <a:t>Funnell</a:t>
            </a:r>
            <a:r>
              <a:rPr lang="en-US" sz="1600" u="sng" dirty="0">
                <a:solidFill>
                  <a:srgbClr val="FF0000"/>
                </a:solidFill>
                <a:hlinkClick r:id="rId7"/>
              </a:rPr>
              <a:t> C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/>
              <a:t>Ethics, the health assessment interview, and the older patient</a:t>
            </a:r>
            <a:r>
              <a:rPr lang="en-US" sz="1600" b="1" dirty="0" smtClean="0"/>
              <a:t>.</a:t>
            </a:r>
            <a:r>
              <a:rPr lang="en-US" sz="1600" u="sng" dirty="0">
                <a:solidFill>
                  <a:srgbClr val="FF0000"/>
                </a:solidFill>
                <a:hlinkClick r:id="rId8" tooltip="Contemporary nurse.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hlinkClick r:id="rId8" tooltip="Contemporary nurse."/>
              </a:rPr>
              <a:t>Contemp</a:t>
            </a:r>
            <a:r>
              <a:rPr lang="en-US" sz="1600" u="sng" dirty="0">
                <a:solidFill>
                  <a:srgbClr val="FF0000"/>
                </a:solidFill>
                <a:hlinkClick r:id="rId8" tooltip="Contemporary nurse."/>
              </a:rPr>
              <a:t> Nurse.</a:t>
            </a:r>
            <a:r>
              <a:rPr lang="en-US" sz="1600" dirty="0">
                <a:solidFill>
                  <a:srgbClr val="FF0000"/>
                </a:solidFill>
              </a:rPr>
              <a:t> </a:t>
            </a:r>
            <a:r>
              <a:rPr lang="en-US" sz="1600" b="1" dirty="0">
                <a:solidFill>
                  <a:srgbClr val="FF0000"/>
                </a:solidFill>
              </a:rPr>
              <a:t>2000 </a:t>
            </a:r>
            <a:r>
              <a:rPr lang="en-US" sz="1600" dirty="0"/>
              <a:t>Sep-Dec;9(3-4):303-7.</a:t>
            </a:r>
            <a:endParaRPr lang="tr-TR" sz="1600" dirty="0"/>
          </a:p>
          <a:p>
            <a:pPr marL="342900" indent="-342900" fontAlgn="base"/>
            <a:endParaRPr lang="en-US" sz="2000" b="1" dirty="0"/>
          </a:p>
          <a:p>
            <a:pPr marL="342900" indent="-342900" fontAlgn="base"/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8586249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93186" name="İçerik Yer Tutucusu 2"/>
          <p:cNvSpPr>
            <a:spLocks noGrp="1"/>
          </p:cNvSpPr>
          <p:nvPr>
            <p:ph idx="4294967295"/>
          </p:nvPr>
        </p:nvSpPr>
        <p:spPr>
          <a:xfrm>
            <a:off x="1403648" y="764704"/>
            <a:ext cx="6408738" cy="4937125"/>
          </a:xfrm>
        </p:spPr>
        <p:txBody>
          <a:bodyPr/>
          <a:lstStyle/>
          <a:p>
            <a:pPr eaLnBrk="1" hangingPunct="1"/>
            <a:endParaRPr lang="tr-TR" sz="2200" dirty="0" smtClean="0"/>
          </a:p>
          <a:p>
            <a:pPr eaLnBrk="1" hangingPunct="1"/>
            <a:r>
              <a:rPr lang="tr-TR" sz="2200" dirty="0" smtClean="0"/>
              <a:t>Şu bir gerçektir ki beklentilerin ve beklentilerdeki kültürel değişikliklerin bilinmesi ; </a:t>
            </a:r>
            <a:r>
              <a:rPr lang="tr-TR" sz="2200" b="1" dirty="0" smtClean="0"/>
              <a:t>hasta – hekim ilişkisinin kuvvetlenmesini sağlayan</a:t>
            </a:r>
            <a:r>
              <a:rPr lang="tr-TR" sz="2200" dirty="0" smtClean="0"/>
              <a:t> önemli noktalardandır.</a:t>
            </a:r>
          </a:p>
          <a:p>
            <a:pPr eaLnBrk="1" hangingPunct="1"/>
            <a:r>
              <a:rPr lang="tr-TR" sz="2200" dirty="0" smtClean="0"/>
              <a:t>Beklentilerin bilinmesi güçlükleri ortadan kaldıracak ve </a:t>
            </a:r>
            <a:r>
              <a:rPr lang="tr-TR" sz="2200" b="1" dirty="0" smtClean="0"/>
              <a:t>faydalı bir strateji belirlenmesini</a:t>
            </a:r>
            <a:r>
              <a:rPr lang="tr-TR" sz="2200" dirty="0" smtClean="0"/>
              <a:t> sağlayacaktır. Bahsettiğimiz bu beklentiler yaş gruplarında , cinsiyetlerde olduğu gibi farklı kültürlerde de değişebilir.</a:t>
            </a:r>
          </a:p>
        </p:txBody>
      </p:sp>
    </p:spTree>
    <p:extLst>
      <p:ext uri="{BB962C8B-B14F-4D97-AF65-F5344CB8AC3E}">
        <p14:creationId xmlns:p14="http://schemas.microsoft.com/office/powerpoint/2010/main" val="299685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1043608" y="1412776"/>
            <a:ext cx="7200800" cy="475252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tr-TR" dirty="0" smtClean="0"/>
              <a:t>Anket sonuçları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Ürdün, Özbekistan ve Türkiye’de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/>
              <a:t>verilen cevapların</a:t>
            </a:r>
          </a:p>
          <a:p>
            <a:pPr indent="0">
              <a:lnSpc>
                <a:spcPct val="140000"/>
              </a:lnSpc>
              <a:buNone/>
            </a:pPr>
            <a:r>
              <a:rPr lang="tr-TR" dirty="0" smtClean="0"/>
              <a:t>birbirine benzer olduğunu göstermektedir . Üç ülkenin başlıca ortak özellikleri :</a:t>
            </a:r>
          </a:p>
          <a:p>
            <a:pPr indent="0">
              <a:lnSpc>
                <a:spcPct val="140000"/>
              </a:lnSpc>
              <a:buNone/>
            </a:pPr>
            <a:endParaRPr lang="tr-TR" dirty="0" smtClean="0"/>
          </a:p>
          <a:p>
            <a:pPr indent="0">
              <a:lnSpc>
                <a:spcPct val="140000"/>
              </a:lnSpc>
              <a:buNone/>
            </a:pPr>
            <a:r>
              <a:rPr lang="tr-TR" dirty="0" smtClean="0"/>
              <a:t>- Orta düzeyde gelişmiş sanayilerinin olması</a:t>
            </a:r>
          </a:p>
          <a:p>
            <a:pPr indent="0">
              <a:lnSpc>
                <a:spcPct val="140000"/>
              </a:lnSpc>
              <a:buNone/>
            </a:pPr>
            <a:r>
              <a:rPr lang="tr-TR" dirty="0" smtClean="0"/>
              <a:t>- Eğitim seviyesi ve gelir düzeyi açısından çok farklı olmamalarıdır .</a:t>
            </a:r>
          </a:p>
          <a:p>
            <a:pPr marL="285750" indent="-285750">
              <a:lnSpc>
                <a:spcPct val="140000"/>
              </a:lnSpc>
            </a:pPr>
            <a:endParaRPr lang="tr-TR" dirty="0"/>
          </a:p>
          <a:p>
            <a:pPr marL="285750" indent="-285750">
              <a:lnSpc>
                <a:spcPct val="140000"/>
              </a:lnSpc>
            </a:pPr>
            <a:r>
              <a:rPr lang="tr-TR" dirty="0" smtClean="0"/>
              <a:t>Buna bağlı olarak bu ülkelerde </a:t>
            </a:r>
            <a:r>
              <a:rPr lang="tr-TR" b="1" dirty="0" smtClean="0"/>
              <a:t>hekimden beklentilerin daha yüksek ve fazla sayıda olması </a:t>
            </a:r>
            <a:r>
              <a:rPr lang="tr-TR" dirty="0" smtClean="0"/>
              <a:t>dikkat çekmektedir . Bu beklentiler karşılandığında , </a:t>
            </a:r>
            <a:r>
              <a:rPr lang="tr-TR" b="1" dirty="0" smtClean="0"/>
              <a:t>mükemmele yakın hekim beklentisi </a:t>
            </a:r>
            <a:r>
              <a:rPr lang="tr-TR" dirty="0" smtClean="0"/>
              <a:t>de karşılanmış olacaktır .</a:t>
            </a:r>
          </a:p>
        </p:txBody>
      </p:sp>
    </p:spTree>
    <p:extLst>
      <p:ext uri="{BB962C8B-B14F-4D97-AF65-F5344CB8AC3E}">
        <p14:creationId xmlns:p14="http://schemas.microsoft.com/office/powerpoint/2010/main" val="304251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>
          <a:xfrm>
            <a:off x="971600" y="1196752"/>
            <a:ext cx="7200800" cy="4680297"/>
          </a:xfrm>
        </p:spPr>
        <p:txBody>
          <a:bodyPr/>
          <a:lstStyle/>
          <a:p>
            <a:pPr marL="285750" indent="-285750">
              <a:lnSpc>
                <a:spcPct val="140000"/>
              </a:lnSpc>
            </a:pP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Cibuti ve Gine </a:t>
            </a:r>
            <a:r>
              <a:rPr lang="tr-TR" sz="1600" dirty="0" smtClean="0"/>
              <a:t>, birbirine benzer ekonomik ve sosyal yapısı olan iki Afrika ülkesidir. </a:t>
            </a:r>
          </a:p>
          <a:p>
            <a:pPr>
              <a:lnSpc>
                <a:spcPct val="140000"/>
              </a:lnSpc>
            </a:pPr>
            <a:endParaRPr lang="tr-TR" sz="1600" dirty="0" smtClean="0"/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Ø"/>
            </a:pPr>
            <a:r>
              <a:rPr lang="tr-TR" sz="1600" dirty="0" smtClean="0"/>
              <a:t>Temel hekimlik erdemlerinden özellikle duyarlılık, dürüstlük ve iyi iletişime ağırlık vermeleri , </a:t>
            </a:r>
            <a:r>
              <a:rPr lang="tr-TR" sz="1600" dirty="0" err="1" smtClean="0"/>
              <a:t>modernitenin</a:t>
            </a:r>
            <a:r>
              <a:rPr lang="tr-TR" sz="1600" dirty="0" smtClean="0"/>
              <a:t> getirdiği bazı mekanik yaklaşımların henüz buralara erişmediğini göstermektedir kanısındayız.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tr-TR" sz="1600" dirty="0" smtClean="0"/>
              <a:t>Hekimin kibar / bakımlı, fedakar, laik olmasındansa ; hoşgörülü, saygılı , sabırlı olmasına önem vermeleri , bu toplumların </a:t>
            </a:r>
            <a:r>
              <a:rPr lang="tr-TR" sz="1600" b="1" dirty="0" smtClean="0"/>
              <a:t>ortalama bir hekimlik hizmeti beklentisini </a:t>
            </a:r>
            <a:r>
              <a:rPr lang="tr-TR" sz="1600" dirty="0" smtClean="0"/>
              <a:t>ifade etmektedir.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tr-TR" sz="1600" dirty="0" smtClean="0"/>
              <a:t>Bu toplumların beklentileri tüm toplumlar için temel beklentiler olup , iyi hekimlik için sayılan diğer kriterler belki de iyi hekimliğin olmazsa olmaz kriterleri değildir.    </a:t>
            </a:r>
            <a:r>
              <a:rPr lang="tr-TR" sz="1600" b="1" dirty="0" smtClean="0"/>
              <a:t>(</a:t>
            </a:r>
            <a:r>
              <a:rPr lang="tr-TR" sz="1600" b="1" dirty="0"/>
              <a:t>M</a:t>
            </a:r>
            <a:r>
              <a:rPr lang="tr-TR" sz="1600" b="1" dirty="0" smtClean="0"/>
              <a:t>ükemmel </a:t>
            </a:r>
            <a:r>
              <a:rPr lang="tr-TR" sz="1600" b="1" dirty="0"/>
              <a:t>H</a:t>
            </a:r>
            <a:r>
              <a:rPr lang="tr-TR" sz="1600" b="1" dirty="0" smtClean="0"/>
              <a:t>ekim ≠ </a:t>
            </a:r>
            <a:r>
              <a:rPr lang="tr-TR" sz="1600" b="1" dirty="0"/>
              <a:t>İ</a:t>
            </a:r>
            <a:r>
              <a:rPr lang="tr-TR" sz="1600" b="1" dirty="0" smtClean="0"/>
              <a:t>yi Hekim)</a:t>
            </a:r>
          </a:p>
        </p:txBody>
      </p:sp>
    </p:spTree>
    <p:extLst>
      <p:ext uri="{BB962C8B-B14F-4D97-AF65-F5344CB8AC3E}">
        <p14:creationId xmlns:p14="http://schemas.microsoft.com/office/powerpoint/2010/main" val="4815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683568" y="273086"/>
            <a:ext cx="7704856" cy="4392488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tr-TR" sz="3600" b="1" dirty="0" smtClean="0">
                <a:solidFill>
                  <a:srgbClr val="CC0000"/>
                </a:solidFill>
              </a:rPr>
              <a:t>SONUÇ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sz="2400" dirty="0" smtClean="0"/>
              <a:t> Günümüzde , dünyanın giderek küçülmesiyle birlikte hekimlerin farklı kültürlerden hastalarla karşılaşma ihtimali artmaktadır.</a:t>
            </a:r>
          </a:p>
          <a:p>
            <a:pPr eaLnBrk="1" hangingPunct="1"/>
            <a:r>
              <a:rPr lang="tr-TR" sz="2400" dirty="0" smtClean="0"/>
              <a:t> Çalışmamız , farklı kültürlerin iyi hekimlik kavramına bakışlarındaki değişiklikleri ortaya koyması açısından bir kaynak olmuştur .</a:t>
            </a:r>
          </a:p>
        </p:txBody>
      </p:sp>
      <p:pic>
        <p:nvPicPr>
          <p:cNvPr id="33794" name="Picture 2" descr="C:\Users\DIRTYDIANA\Desktop\c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26" y="4676648"/>
            <a:ext cx="5328592" cy="201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C:\Users\DIRTYDIANA\Desktop\72764504_patient-do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6648"/>
            <a:ext cx="3168352" cy="196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966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</a:t>
            </a:r>
            <a:endParaRPr lang="tr-TR" dirty="0"/>
          </a:p>
        </p:txBody>
      </p:sp>
      <p:pic>
        <p:nvPicPr>
          <p:cNvPr id="4" name="Picture 2" descr="C:\Users\DIRTYDIANA\Desktop\IMG-20130110-02931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13191" cy="632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172035" y="-9939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300" b="1" i="1" dirty="0" smtClean="0">
                <a:solidFill>
                  <a:srgbClr val="FF0000"/>
                </a:solidFill>
                <a:latin typeface="Chiller" pitchFamily="82" charset="0"/>
              </a:rPr>
              <a:t>  TIP</a:t>
            </a:r>
            <a:r>
              <a:rPr lang="tr-TR" sz="5300" b="1" i="1" dirty="0" smtClean="0">
                <a:solidFill>
                  <a:srgbClr val="0070C0"/>
                </a:solidFill>
                <a:latin typeface="Chiller" pitchFamily="82" charset="0"/>
              </a:rPr>
              <a:t> a </a:t>
            </a:r>
            <a:r>
              <a:rPr lang="tr-TR" sz="5300" b="1" i="1" dirty="0" smtClean="0">
                <a:solidFill>
                  <a:srgbClr val="FF0000"/>
                </a:solidFill>
                <a:latin typeface="Chiller" pitchFamily="82" charset="0"/>
              </a:rPr>
              <a:t>TIP</a:t>
            </a:r>
            <a:r>
              <a:rPr lang="tr-TR" sz="5300" b="1" i="1" dirty="0" smtClean="0">
                <a:solidFill>
                  <a:srgbClr val="0070C0"/>
                </a:solidFill>
                <a:latin typeface="Chiller" pitchFamily="82" charset="0"/>
              </a:rPr>
              <a:t>   GRUBU </a:t>
            </a:r>
            <a:endParaRPr lang="tr-TR" sz="5300" b="1" i="1" dirty="0">
              <a:solidFill>
                <a:srgbClr val="0070C0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2770" name="Picture 2" descr="C:\Users\DIRTYDIANA\Desktop\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5422"/>
            <a:ext cx="6912768" cy="68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DIRTYDIANA\Desktop\Heal_the_World_by_eskrimgor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10" y="2492896"/>
            <a:ext cx="1332148" cy="18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6858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3140968"/>
            <a:ext cx="7291609" cy="3600400"/>
          </a:xfrm>
        </p:spPr>
        <p:txBody>
          <a:bodyPr>
            <a:normAutofit fontScale="85000" lnSpcReduction="20000"/>
          </a:bodyPr>
          <a:lstStyle/>
          <a:p>
            <a:pPr indent="0" algn="ctr">
              <a:buNone/>
            </a:pPr>
            <a:endParaRPr lang="tr-TR" sz="2800" b="1" dirty="0">
              <a:solidFill>
                <a:srgbClr val="C00000"/>
              </a:solidFill>
              <a:latin typeface="+mj-lt"/>
              <a:cs typeface="Calibri" pitchFamily="34" charset="0"/>
            </a:endParaRPr>
          </a:p>
          <a:p>
            <a:pPr indent="0" algn="ctr">
              <a:buNone/>
            </a:pPr>
            <a:r>
              <a:rPr lang="tr-TR" sz="4000" b="1" dirty="0">
                <a:solidFill>
                  <a:srgbClr val="C00000"/>
                </a:solidFill>
                <a:latin typeface="+mj-lt"/>
                <a:cs typeface="Calibri" pitchFamily="34" charset="0"/>
              </a:rPr>
              <a:t>TEŞEKKÜR</a:t>
            </a:r>
            <a:endParaRPr lang="tr-TR" sz="4000" b="1" dirty="0" smtClean="0">
              <a:solidFill>
                <a:srgbClr val="00B050"/>
              </a:solidFill>
              <a:latin typeface="+mj-lt"/>
              <a:cs typeface="Calibri" pitchFamily="34" charset="0"/>
            </a:endParaRPr>
          </a:p>
          <a:p>
            <a:pPr indent="0" algn="ctr">
              <a:buNone/>
            </a:pPr>
            <a:r>
              <a:rPr lang="tr-TR" sz="2800" b="1" dirty="0" smtClean="0">
                <a:solidFill>
                  <a:srgbClr val="00B050"/>
                </a:solidFill>
                <a:latin typeface="+mj-lt"/>
                <a:cs typeface="Calibri" pitchFamily="34" charset="0"/>
              </a:rPr>
              <a:t> Çalışmamıza katılanlara , danışmanımız                Sayın Yrd. Doç. Dr. Gül İLBAY ‘ a ve siz dinleyenlere teşekkür ederiz . </a:t>
            </a:r>
            <a:endParaRPr lang="tr-TR" sz="2800" b="1" dirty="0">
              <a:solidFill>
                <a:srgbClr val="00B050"/>
              </a:solidFill>
              <a:latin typeface="+mj-lt"/>
              <a:cs typeface="Calibri" pitchFamily="34" charset="0"/>
            </a:endParaRPr>
          </a:p>
          <a:p>
            <a:pPr indent="0" algn="ctr">
              <a:buNone/>
            </a:pPr>
            <a:r>
              <a:rPr lang="tr-TR" sz="2800" b="1" dirty="0">
                <a:solidFill>
                  <a:srgbClr val="00B050"/>
                </a:solidFill>
                <a:latin typeface="+mj-lt"/>
                <a:cs typeface="Calibri" pitchFamily="34" charset="0"/>
              </a:rPr>
              <a:t> </a:t>
            </a:r>
            <a:r>
              <a:rPr lang="tr-TR" sz="2800" b="1" dirty="0" smtClean="0">
                <a:solidFill>
                  <a:srgbClr val="00B050"/>
                </a:solidFill>
                <a:latin typeface="+mj-lt"/>
                <a:cs typeface="Calibri" pitchFamily="34" charset="0"/>
              </a:rPr>
              <a:t> </a:t>
            </a:r>
            <a:r>
              <a:rPr lang="tr-TR" sz="2800" b="1" u="sng" dirty="0" smtClean="0">
                <a:solidFill>
                  <a:srgbClr val="C00000"/>
                </a:solidFill>
                <a:latin typeface="+mj-lt"/>
                <a:cs typeface="Calibri" pitchFamily="34" charset="0"/>
                <a:sym typeface="Wingdings" pitchFamily="2" charset="2"/>
              </a:rPr>
              <a:t>  </a:t>
            </a:r>
            <a:r>
              <a:rPr lang="tr-TR" sz="2800" b="1" u="sng" dirty="0" err="1" smtClean="0">
                <a:solidFill>
                  <a:srgbClr val="C00000"/>
                </a:solidFill>
                <a:latin typeface="+mj-lt"/>
                <a:cs typeface="Calibri" pitchFamily="34" charset="0"/>
                <a:sym typeface="Wingdings" pitchFamily="2" charset="2"/>
              </a:rPr>
              <a:t>T</a:t>
            </a:r>
            <a:r>
              <a:rPr lang="tr-TR" sz="2800" b="1" u="sng" dirty="0" err="1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IPaTIP</a:t>
            </a:r>
            <a:r>
              <a:rPr lang="tr-TR" sz="2800" b="1" u="sng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 GRUBU </a:t>
            </a:r>
            <a:r>
              <a:rPr lang="tr-TR" sz="2800" b="1" u="sng" dirty="0" smtClean="0">
                <a:solidFill>
                  <a:srgbClr val="C00000"/>
                </a:solidFill>
                <a:latin typeface="+mj-lt"/>
                <a:cs typeface="Calibri" pitchFamily="34" charset="0"/>
                <a:sym typeface="Wingdings" pitchFamily="2" charset="2"/>
              </a:rPr>
              <a:t></a:t>
            </a:r>
            <a:endParaRPr lang="tr-TR" sz="2800" b="1" u="sng" dirty="0">
              <a:solidFill>
                <a:srgbClr val="C0000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31749" name="Picture 5" descr="C:\Users\DIRTYDIANA\Desktop\6905948-doctor-man-carrying-his-first-aid-b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786866" cy="385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83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403648" y="1268760"/>
            <a:ext cx="6336704" cy="424847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</a:rPr>
              <a:t>Grubumuzu 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</a:rPr>
              <a:t>yabancı uyruklu öğrencilerin oluşturması bizi farklı ülkelerle ilgili bir çalışma yapmaya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</a:rPr>
              <a:t>yönlendirdi . 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</a:rPr>
              <a:t>Hepimiz kendi ülkemizdeki sağlıklı bireylere bir anket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</a:rPr>
              <a:t>uygulayarak , 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</a:rPr>
              <a:t>onlara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</a:rPr>
              <a:t>‘ İYİ 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</a:rPr>
              <a:t>HEKİM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</a:rPr>
              <a:t>KİMDİR ? ' 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</a:rPr>
              <a:t>sorusunu yöneltip farklı ülkelerin hekim beklentilerinin nasıl değişiklikler gösterdiğini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</a:rPr>
              <a:t>öğrenmeye çalıştık .</a:t>
            </a:r>
            <a:endParaRPr lang="tr-T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104584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3100" dirty="0" err="1" smtClean="0"/>
              <a:t>FarklI</a:t>
            </a:r>
            <a:r>
              <a:rPr lang="tr-TR" sz="3100" dirty="0" smtClean="0"/>
              <a:t> ülkelere göre İYİ HEKİM KİMDİR ?</a:t>
            </a:r>
            <a:endParaRPr lang="tr-TR" sz="31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2348880"/>
            <a:ext cx="6400800" cy="3048001"/>
          </a:xfrm>
        </p:spPr>
        <p:txBody>
          <a:bodyPr>
            <a:noAutofit/>
          </a:bodyPr>
          <a:lstStyle/>
          <a:p>
            <a:r>
              <a:rPr lang="tr-TR" sz="2300" dirty="0" smtClean="0"/>
              <a:t>KONU : Farklı kültürlerde iyi hekimden beklenen özellikler</a:t>
            </a:r>
          </a:p>
          <a:p>
            <a:r>
              <a:rPr lang="tr-TR" sz="2300" dirty="0" smtClean="0"/>
              <a:t>AMAÇ : İyi hekimin özelliklerinin araştırılması , beklentilerin ortaya konması ve sonuçların ‘ </a:t>
            </a:r>
            <a:r>
              <a:rPr lang="tr-TR" sz="2300" i="1" dirty="0" smtClean="0"/>
              <a:t>Hasta – Hekim ‘  </a:t>
            </a:r>
            <a:r>
              <a:rPr lang="tr-TR" sz="2300" dirty="0" smtClean="0"/>
              <a:t>ilişkisinin kuvvetlendirilmesi açısından değerlendirilmesi</a:t>
            </a:r>
            <a:endParaRPr lang="tr-TR" sz="2300" i="1" dirty="0"/>
          </a:p>
        </p:txBody>
      </p:sp>
    </p:spTree>
    <p:extLst>
      <p:ext uri="{BB962C8B-B14F-4D97-AF65-F5344CB8AC3E}">
        <p14:creationId xmlns:p14="http://schemas.microsoft.com/office/powerpoint/2010/main" val="29748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4294967295"/>
          </p:nvPr>
        </p:nvSpPr>
        <p:spPr>
          <a:xfrm>
            <a:off x="1403648" y="1340768"/>
            <a:ext cx="6400800" cy="446405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endParaRPr lang="tr-TR" sz="2300" i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tr-TR" sz="2300" i="0" dirty="0" smtClean="0">
                <a:solidFill>
                  <a:schemeClr val="tx1"/>
                </a:solidFill>
              </a:rPr>
              <a:t>YÖNTEM</a:t>
            </a:r>
            <a:r>
              <a:rPr lang="tr-TR" i="0" dirty="0" smtClean="0">
                <a:solidFill>
                  <a:schemeClr val="tx1"/>
                </a:solidFill>
              </a:rPr>
              <a:t> : </a:t>
            </a:r>
            <a:r>
              <a:rPr lang="tr-TR" sz="2000" i="0" dirty="0" smtClean="0">
                <a:solidFill>
                  <a:schemeClr val="tx1"/>
                </a:solidFill>
              </a:rPr>
              <a:t>Anket uygulaması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tr-TR" sz="2300" i="0" dirty="0" smtClean="0">
                <a:solidFill>
                  <a:schemeClr val="tx1"/>
                </a:solidFill>
              </a:rPr>
              <a:t>KATILIMCILAR</a:t>
            </a:r>
            <a:r>
              <a:rPr lang="tr-TR" i="0" dirty="0" smtClean="0">
                <a:solidFill>
                  <a:schemeClr val="tx1"/>
                </a:solidFill>
              </a:rPr>
              <a:t> : </a:t>
            </a:r>
            <a:r>
              <a:rPr lang="tr-TR" sz="2000" i="0" dirty="0" smtClean="0">
                <a:solidFill>
                  <a:schemeClr val="tx1"/>
                </a:solidFill>
              </a:rPr>
              <a:t>Her bir ülkeden gönüllü olarak katılmak isteyen sağlıklı 40 / 60 birey . Toplamda 8 farklı ülkeden 460 birey.     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tr-TR" sz="2300" i="0" dirty="0" smtClean="0">
                <a:solidFill>
                  <a:schemeClr val="tx1"/>
                </a:solidFill>
              </a:rPr>
              <a:t>ÇALIŞMANIN </a:t>
            </a:r>
            <a:r>
              <a:rPr lang="tr-TR" sz="2300" i="0" dirty="0">
                <a:solidFill>
                  <a:schemeClr val="tx1"/>
                </a:solidFill>
              </a:rPr>
              <a:t>ZAMANI </a:t>
            </a:r>
            <a:r>
              <a:rPr lang="tr-TR" i="0" dirty="0">
                <a:solidFill>
                  <a:schemeClr val="tx1"/>
                </a:solidFill>
              </a:rPr>
              <a:t>: </a:t>
            </a:r>
            <a:r>
              <a:rPr lang="tr-TR" sz="2000" i="0" dirty="0">
                <a:solidFill>
                  <a:schemeClr val="tx1"/>
                </a:solidFill>
              </a:rPr>
              <a:t>10 – 20 Aralık 2012</a:t>
            </a:r>
            <a:r>
              <a:rPr lang="tr-TR" sz="2000" i="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endParaRPr lang="tr-TR" sz="20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403648" y="1052736"/>
            <a:ext cx="6400800" cy="4895850"/>
          </a:xfrm>
        </p:spPr>
        <p:txBody>
          <a:bodyPr/>
          <a:lstStyle/>
          <a:p>
            <a:endParaRPr lang="tr-TR" b="1" dirty="0" smtClean="0"/>
          </a:p>
          <a:p>
            <a:r>
              <a:rPr lang="tr-TR" sz="2300" dirty="0" smtClean="0"/>
              <a:t> ÇALIŞMANIN YÜRÜTÜCÜLERİ :  </a:t>
            </a:r>
            <a:r>
              <a:rPr lang="tr-TR" sz="2000" dirty="0" smtClean="0"/>
              <a:t>Kocaeli  Üniversitesi Tıp Fakültesi Dönem 1 </a:t>
            </a:r>
            <a:r>
              <a:rPr lang="tr-TR" sz="2000" b="1" i="1" dirty="0" smtClean="0"/>
              <a:t>TIPATIP</a:t>
            </a:r>
            <a:r>
              <a:rPr lang="tr-TR" sz="2000" dirty="0" smtClean="0"/>
              <a:t> Grubu</a:t>
            </a:r>
          </a:p>
          <a:p>
            <a:endParaRPr lang="tr-TR" sz="2000" dirty="0"/>
          </a:p>
          <a:p>
            <a:r>
              <a:rPr lang="tr-TR" sz="2300" dirty="0" smtClean="0"/>
              <a:t> ÇALIŞMANIN DEĞERLENDİRİLMESİ </a:t>
            </a:r>
            <a:r>
              <a:rPr lang="tr-TR" sz="2000" dirty="0" smtClean="0"/>
              <a:t>:  GRAPHPAD PRISM 6 programı kullanılarak veriler bilgisayara girildi ; grafik ve tablolar oluşturuldu.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613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071424"/>
              </p:ext>
            </p:extLst>
          </p:nvPr>
        </p:nvGraphicFramePr>
        <p:xfrm>
          <a:off x="395536" y="0"/>
          <a:ext cx="8352928" cy="755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Çalışma Sayfası" r:id="rId4" imgW="5838821" imgH="10486920" progId="Excel.Sheet.12">
                  <p:embed/>
                </p:oleObj>
              </mc:Choice>
              <mc:Fallback>
                <p:oleObj name="Çalışma Sayfası" r:id="rId4" imgW="5838821" imgH="10486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0"/>
                        <a:ext cx="8352928" cy="7559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814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/>
          </a:bodyPr>
          <a:lstStyle/>
          <a:p>
            <a:pPr algn="ctr"/>
            <a:endParaRPr lang="tr-TR" sz="2000" b="1" dirty="0" smtClean="0"/>
          </a:p>
          <a:p>
            <a:pPr algn="ctr"/>
            <a:endParaRPr lang="tr-TR" sz="2000" b="1" dirty="0"/>
          </a:p>
          <a:p>
            <a:pPr algn="ctr"/>
            <a:endParaRPr lang="tr-TR" sz="2000" b="1" dirty="0" smtClean="0"/>
          </a:p>
          <a:p>
            <a:pPr indent="0" algn="ctr">
              <a:buNone/>
            </a:pPr>
            <a:r>
              <a:rPr lang="tr-TR" sz="2000" b="1" dirty="0" smtClean="0">
                <a:solidFill>
                  <a:schemeClr val="accent5">
                    <a:lumMod val="50000"/>
                  </a:schemeClr>
                </a:solidFill>
              </a:rPr>
              <a:t>Anketimizi hazırlamamızda bizlere yardımcı olan ,</a:t>
            </a:r>
          </a:p>
          <a:p>
            <a:pPr indent="0" algn="ctr">
              <a:buNone/>
            </a:pPr>
            <a:r>
              <a:rPr lang="tr-TR" sz="20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tr-TR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Sayın Prof. Dr. Nermin ERSOY ‘ a </a:t>
            </a:r>
          </a:p>
          <a:p>
            <a:pPr indent="0" algn="ctr">
              <a:buNone/>
            </a:pPr>
            <a:r>
              <a:rPr lang="tr-TR" sz="2000" b="1" dirty="0" smtClean="0">
                <a:solidFill>
                  <a:schemeClr val="accent5">
                    <a:lumMod val="50000"/>
                  </a:schemeClr>
                </a:solidFill>
              </a:rPr>
              <a:t> katkılarından dolayı teşekkürlerimizi sunuyoruz</a:t>
            </a:r>
            <a:r>
              <a:rPr lang="tr-TR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indent="0" algn="ctr">
              <a:buNone/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tr-TR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44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382"/>
              </p:ext>
            </p:extLst>
          </p:nvPr>
        </p:nvGraphicFramePr>
        <p:xfrm>
          <a:off x="0" y="0"/>
          <a:ext cx="4464496" cy="7605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4" name="Çalışma Sayfası" r:id="rId3" imgW="8439161" imgH="10486920" progId="Excel.Sheet.12">
                  <p:embed/>
                </p:oleObj>
              </mc:Choice>
              <mc:Fallback>
                <p:oleObj name="Çalışma Sayfası" r:id="rId3" imgW="8439161" imgH="10486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464496" cy="7605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318977"/>
              </p:ext>
            </p:extLst>
          </p:nvPr>
        </p:nvGraphicFramePr>
        <p:xfrm>
          <a:off x="4427984" y="-17338"/>
          <a:ext cx="4860032" cy="7637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5" name="Çalışma Sayfası" r:id="rId5" imgW="5838821" imgH="10486920" progId="Excel.Sheet.12">
                  <p:embed/>
                </p:oleObj>
              </mc:Choice>
              <mc:Fallback>
                <p:oleObj name="Çalışma Sayfası" r:id="rId5" imgW="5838821" imgH="10486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-17338"/>
                        <a:ext cx="4860032" cy="7637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1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1439</TotalTime>
  <Words>746</Words>
  <Application>Microsoft Office PowerPoint</Application>
  <PresentationFormat>Ekran Gösterisi (4:3)</PresentationFormat>
  <Paragraphs>98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Moda Tasarımı</vt:lpstr>
      <vt:lpstr>Çalışma Sayfası</vt:lpstr>
      <vt:lpstr>Prism 6</vt:lpstr>
      <vt:lpstr>Belge</vt:lpstr>
      <vt:lpstr>   farklI ÜLKELERE GÖRE  ‘İYİ HEKİM KİMDİR ? ’</vt:lpstr>
      <vt:lpstr>PowerPoint Sunusu</vt:lpstr>
      <vt:lpstr>PowerPoint Sunusu</vt:lpstr>
      <vt:lpstr>   FarklI ülkelere göre İYİ HEKİM KİMDİR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cİNSİyet </vt:lpstr>
      <vt:lpstr>CİBUTİ</vt:lpstr>
      <vt:lpstr>BULGULARIMIZ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8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farklI ÜLKELERE GÖRE  ‘İYİ HEKİM KİMDİR ? ’</dc:title>
  <dc:creator>Dirty Diana</dc:creator>
  <cp:lastModifiedBy>DIRTYDIANA</cp:lastModifiedBy>
  <cp:revision>116</cp:revision>
  <dcterms:created xsi:type="dcterms:W3CDTF">2012-12-13T11:55:37Z</dcterms:created>
  <dcterms:modified xsi:type="dcterms:W3CDTF">2013-01-17T08:44:09Z</dcterms:modified>
</cp:coreProperties>
</file>