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72" r:id="rId15"/>
    <p:sldId id="273" r:id="rId16"/>
    <p:sldId id="274" r:id="rId17"/>
    <p:sldId id="276" r:id="rId18"/>
    <p:sldId id="277" r:id="rId19"/>
    <p:sldId id="291" r:id="rId20"/>
    <p:sldId id="292" r:id="rId21"/>
    <p:sldId id="275" r:id="rId22"/>
    <p:sldId id="278" r:id="rId23"/>
    <p:sldId id="279" r:id="rId24"/>
    <p:sldId id="280" r:id="rId25"/>
    <p:sldId id="281" r:id="rId26"/>
    <p:sldId id="282" r:id="rId27"/>
    <p:sldId id="283" r:id="rId28"/>
    <p:sldId id="284" r:id="rId29"/>
    <p:sldId id="285" r:id="rId30"/>
    <p:sldId id="286" r:id="rId31"/>
    <p:sldId id="290" r:id="rId32"/>
    <p:sldId id="288" r:id="rId33"/>
    <p:sldId id="289"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dministrator\Desktop\todup\internler.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Administrator\Desktop\todup\internler.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tr-TR"/>
  <c:chart>
    <c:plotArea>
      <c:layout/>
      <c:barChart>
        <c:barDir val="col"/>
        <c:grouping val="clustered"/>
        <c:ser>
          <c:idx val="0"/>
          <c:order val="0"/>
          <c:dLbls>
            <c:txPr>
              <a:bodyPr/>
              <a:lstStyle/>
              <a:p>
                <a:pPr>
                  <a:defRPr sz="2400"/>
                </a:pPr>
                <a:endParaRPr lang="tr-TR"/>
              </a:p>
            </c:txPr>
            <c:showVal val="1"/>
          </c:dLbls>
          <c:cat>
            <c:strRef>
              <c:f>Sayfa5!$B$13:$B$14</c:f>
              <c:strCache>
                <c:ptCount val="2"/>
                <c:pt idx="0">
                  <c:v>Hayır</c:v>
                </c:pt>
                <c:pt idx="1">
                  <c:v>Evet</c:v>
                </c:pt>
              </c:strCache>
            </c:strRef>
          </c:cat>
          <c:val>
            <c:numRef>
              <c:f>Sayfa5!$C$13:$C$14</c:f>
              <c:numCache>
                <c:formatCode>General</c:formatCode>
                <c:ptCount val="2"/>
                <c:pt idx="0">
                  <c:v>98</c:v>
                </c:pt>
                <c:pt idx="1">
                  <c:v>2</c:v>
                </c:pt>
              </c:numCache>
            </c:numRef>
          </c:val>
        </c:ser>
        <c:axId val="75380224"/>
        <c:axId val="75381760"/>
      </c:barChart>
      <c:catAx>
        <c:axId val="75380224"/>
        <c:scaling>
          <c:orientation val="minMax"/>
        </c:scaling>
        <c:axPos val="b"/>
        <c:tickLblPos val="nextTo"/>
        <c:txPr>
          <a:bodyPr/>
          <a:lstStyle/>
          <a:p>
            <a:pPr>
              <a:defRPr sz="2400"/>
            </a:pPr>
            <a:endParaRPr lang="tr-TR"/>
          </a:p>
        </c:txPr>
        <c:crossAx val="75381760"/>
        <c:crosses val="autoZero"/>
        <c:auto val="1"/>
        <c:lblAlgn val="ctr"/>
        <c:lblOffset val="100"/>
      </c:catAx>
      <c:valAx>
        <c:axId val="75381760"/>
        <c:scaling>
          <c:orientation val="minMax"/>
        </c:scaling>
        <c:axPos val="l"/>
        <c:majorGridlines/>
        <c:numFmt formatCode="General" sourceLinked="1"/>
        <c:tickLblPos val="nextTo"/>
        <c:crossAx val="75380224"/>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tr-TR"/>
  <c:chart>
    <c:plotArea>
      <c:layout/>
      <c:barChart>
        <c:barDir val="col"/>
        <c:grouping val="clustered"/>
        <c:ser>
          <c:idx val="0"/>
          <c:order val="0"/>
          <c:dLbls>
            <c:txPr>
              <a:bodyPr/>
              <a:lstStyle/>
              <a:p>
                <a:pPr>
                  <a:defRPr sz="2400"/>
                </a:pPr>
                <a:endParaRPr lang="tr-TR"/>
              </a:p>
            </c:txPr>
            <c:showVal val="1"/>
          </c:dLbls>
          <c:cat>
            <c:strRef>
              <c:f>Sayfa13!$A$1:$A$2</c:f>
              <c:strCache>
                <c:ptCount val="2"/>
                <c:pt idx="0">
                  <c:v>Hayır</c:v>
                </c:pt>
                <c:pt idx="1">
                  <c:v>Evet</c:v>
                </c:pt>
              </c:strCache>
            </c:strRef>
          </c:cat>
          <c:val>
            <c:numRef>
              <c:f>Sayfa13!$B$1:$B$2</c:f>
              <c:numCache>
                <c:formatCode>General</c:formatCode>
                <c:ptCount val="2"/>
                <c:pt idx="0">
                  <c:v>88</c:v>
                </c:pt>
                <c:pt idx="1">
                  <c:v>12</c:v>
                </c:pt>
              </c:numCache>
            </c:numRef>
          </c:val>
        </c:ser>
        <c:axId val="76563584"/>
        <c:axId val="76565120"/>
      </c:barChart>
      <c:catAx>
        <c:axId val="76563584"/>
        <c:scaling>
          <c:orientation val="minMax"/>
        </c:scaling>
        <c:axPos val="b"/>
        <c:tickLblPos val="nextTo"/>
        <c:txPr>
          <a:bodyPr/>
          <a:lstStyle/>
          <a:p>
            <a:pPr>
              <a:defRPr sz="1800"/>
            </a:pPr>
            <a:endParaRPr lang="tr-TR"/>
          </a:p>
        </c:txPr>
        <c:crossAx val="76565120"/>
        <c:crosses val="autoZero"/>
        <c:auto val="1"/>
        <c:lblAlgn val="ctr"/>
        <c:lblOffset val="100"/>
      </c:catAx>
      <c:valAx>
        <c:axId val="76565120"/>
        <c:scaling>
          <c:orientation val="minMax"/>
        </c:scaling>
        <c:axPos val="l"/>
        <c:majorGridlines/>
        <c:numFmt formatCode="General" sourceLinked="1"/>
        <c:tickLblPos val="nextTo"/>
        <c:crossAx val="76563584"/>
        <c:crosses val="autoZero"/>
        <c:crossBetween val="between"/>
      </c:valAx>
    </c:plotArea>
    <c:plotVisOnly val="1"/>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7" name="6 Dikdörtgen"/>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2362200" y="4038600"/>
            <a:ext cx="6477000" cy="1828800"/>
          </a:xfrm>
        </p:spPr>
        <p:txBody>
          <a:bodyPr anchor="b"/>
          <a:lstStyle>
            <a:lvl1pPr>
              <a:defRPr cap="all" baseline="0"/>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9F75050-0E15-4C5B-92B0-66D068882F1F}" type="datetimeFigureOut">
              <a:rPr lang="tr-TR" smtClean="0"/>
              <a:pPr/>
              <a:t>16.1.2013</a:t>
            </a:fld>
            <a:endParaRPr lang="tr-TR"/>
          </a:p>
        </p:txBody>
      </p:sp>
      <p:sp>
        <p:nvSpPr>
          <p:cNvPr id="17" name="16 Altbilgi Yer Tutucusu"/>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tr-TR"/>
          </a:p>
        </p:txBody>
      </p:sp>
      <p:sp>
        <p:nvSpPr>
          <p:cNvPr id="29" name="28 Slayt Numarası Yer Tutucusu"/>
          <p:cNvSpPr>
            <a:spLocks noGrp="1"/>
          </p:cNvSpPr>
          <p:nvPr>
            <p:ph type="sldNum" sz="quarter" idx="12"/>
          </p:nvPr>
        </p:nvSpPr>
        <p:spPr>
          <a:xfrm>
            <a:off x="8001000" y="228600"/>
            <a:ext cx="838200" cy="381000"/>
          </a:xfrm>
        </p:spPr>
        <p:txBody>
          <a:bodyPr/>
          <a:lstStyle>
            <a:lvl1pPr>
              <a:defRPr>
                <a:solidFill>
                  <a:schemeClr val="tx2"/>
                </a:solidFill>
              </a:defRPr>
            </a:lvl1p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16.1.2013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1"/>
      </p:bgRef>
    </p:bg>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53200" y="609600"/>
            <a:ext cx="2057400" cy="55165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609600"/>
            <a:ext cx="5562600" cy="5516564"/>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6553200" y="6248402"/>
            <a:ext cx="2209800" cy="365125"/>
          </a:xfrm>
        </p:spPr>
        <p:txBody>
          <a:bodyPr/>
          <a:lstStyle/>
          <a:p>
            <a:fld id="{D9F75050-0E15-4C5B-92B0-66D068882F1F}" type="datetimeFigureOut">
              <a:rPr lang="tr-TR" smtClean="0"/>
              <a:pPr/>
              <a:t>16.1.2013</a:t>
            </a:fld>
            <a:endParaRPr lang="tr-TR"/>
          </a:p>
        </p:txBody>
      </p:sp>
      <p:sp>
        <p:nvSpPr>
          <p:cNvPr id="5" name="4 Altbilgi Yer Tutucusu"/>
          <p:cNvSpPr>
            <a:spLocks noGrp="1"/>
          </p:cNvSpPr>
          <p:nvPr>
            <p:ph type="ftr" sz="quarter" idx="11"/>
          </p:nvPr>
        </p:nvSpPr>
        <p:spPr>
          <a:xfrm>
            <a:off x="457201" y="6248207"/>
            <a:ext cx="5573483" cy="365125"/>
          </a:xfrm>
        </p:spPr>
        <p:txBody>
          <a:bodyPr/>
          <a:lstStyle/>
          <a:p>
            <a:endParaRPr lang="tr-TR"/>
          </a:p>
        </p:txBody>
      </p:sp>
      <p:sp>
        <p:nvSpPr>
          <p:cNvPr id="7" name="6 Dikdörtgen"/>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Dikdörtgen"/>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Dikdörtgen"/>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Slayt Numarası Yer Tutucusu"/>
          <p:cNvSpPr>
            <a:spLocks noGrp="1"/>
          </p:cNvSpPr>
          <p:nvPr>
            <p:ph type="sldNum" sz="quarter" idx="12"/>
          </p:nvPr>
        </p:nvSpPr>
        <p:spPr>
          <a:xfrm rot="5400000">
            <a:off x="5989638" y="144462"/>
            <a:ext cx="533400" cy="244476"/>
          </a:xfrm>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12648" y="228600"/>
            <a:ext cx="8153400" cy="990600"/>
          </a:xfrm>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16.1.2013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lvl1pPr>
              <a:defRPr>
                <a:solidFill>
                  <a:srgbClr val="FFFFFF"/>
                </a:solidFill>
              </a:defRPr>
            </a:lvl1pPr>
          </a:lstStyle>
          <a:p>
            <a:fld id="{B1DEFA8C-F947-479F-BE07-76B6B3F80BF1}" type="slidenum">
              <a:rPr lang="tr-TR" smtClean="0"/>
              <a:pPr/>
              <a:t>‹#›</a:t>
            </a:fld>
            <a:endParaRPr lang="tr-TR"/>
          </a:p>
        </p:txBody>
      </p:sp>
      <p:sp>
        <p:nvSpPr>
          <p:cNvPr id="8" name="7 İçerik Yer Tutucusu"/>
          <p:cNvSpPr>
            <a:spLocks noGrp="1"/>
          </p:cNvSpPr>
          <p:nvPr>
            <p:ph sz="quarter" idx="1"/>
          </p:nvPr>
        </p:nvSpPr>
        <p:spPr>
          <a:xfrm>
            <a:off x="612648" y="1600200"/>
            <a:ext cx="8153400" cy="44958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7" name="6 Dikdörtgen"/>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fld id="{D9F75050-0E15-4C5B-92B0-66D068882F1F}" type="datetimeFigureOut">
              <a:rPr lang="tr-TR" smtClean="0"/>
              <a:pPr/>
              <a:t>16.1.2013</a:t>
            </a:fld>
            <a:endParaRPr lang="tr-TR"/>
          </a:p>
        </p:txBody>
      </p:sp>
      <p:sp>
        <p:nvSpPr>
          <p:cNvPr id="13" name="12 Slayt Numarası Yer Tutucusu"/>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1DEFA8C-F947-479F-BE07-76B6B3F80BF1}" type="slidenum">
              <a:rPr lang="tr-TR" smtClean="0"/>
              <a:pPr/>
              <a:t>‹#›</a:t>
            </a:fld>
            <a:endParaRPr lang="tr-TR"/>
          </a:p>
        </p:txBody>
      </p:sp>
      <p:sp>
        <p:nvSpPr>
          <p:cNvPr id="14" name="13 Altbilgi Yer Tutucusu"/>
          <p:cNvSpPr>
            <a:spLocks noGrp="1"/>
          </p:cNvSpPr>
          <p:nvPr>
            <p:ph type="ftr" sz="quarter" idx="12"/>
          </p:nvPr>
        </p:nvSpPr>
        <p:spPr/>
        <p:txBody>
          <a:body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9" name="8 İçerik Yer Tutucusu"/>
          <p:cNvSpPr>
            <a:spLocks noGrp="1"/>
          </p:cNvSpPr>
          <p:nvPr>
            <p:ph sz="quarter" idx="1"/>
          </p:nvPr>
        </p:nvSpPr>
        <p:spPr>
          <a:xfrm>
            <a:off x="609600" y="1589567"/>
            <a:ext cx="38862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844901" y="1589567"/>
            <a:ext cx="38862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8" name="7 Veri Yer Tutucusu"/>
          <p:cNvSpPr>
            <a:spLocks noGrp="1"/>
          </p:cNvSpPr>
          <p:nvPr>
            <p:ph type="dt" sz="half" idx="15"/>
          </p:nvPr>
        </p:nvSpPr>
        <p:spPr/>
        <p:txBody>
          <a:bodyPr rtlCol="0"/>
          <a:lstStyle/>
          <a:p>
            <a:fld id="{D9F75050-0E15-4C5B-92B0-66D068882F1F}" type="datetimeFigureOut">
              <a:rPr lang="tr-TR" smtClean="0"/>
              <a:pPr/>
              <a:t>16.1.2013</a:t>
            </a:fld>
            <a:endParaRPr lang="tr-TR"/>
          </a:p>
        </p:txBody>
      </p:sp>
      <p:sp>
        <p:nvSpPr>
          <p:cNvPr id="10" name="9 Slayt Numarası Yer Tutucusu"/>
          <p:cNvSpPr>
            <a:spLocks noGrp="1"/>
          </p:cNvSpPr>
          <p:nvPr>
            <p:ph type="sldNum" sz="quarter" idx="16"/>
          </p:nvPr>
        </p:nvSpPr>
        <p:spPr/>
        <p:txBody>
          <a:bodyPr rtlCol="0"/>
          <a:lstStyle/>
          <a:p>
            <a:fld id="{B1DEFA8C-F947-479F-BE07-76B6B3F80BF1}" type="slidenum">
              <a:rPr lang="tr-TR" smtClean="0"/>
              <a:pPr/>
              <a:t>‹#›</a:t>
            </a:fld>
            <a:endParaRPr lang="tr-TR"/>
          </a:p>
        </p:txBody>
      </p:sp>
      <p:sp>
        <p:nvSpPr>
          <p:cNvPr id="12" name="11 Altbilgi Yer Tutucusu"/>
          <p:cNvSpPr>
            <a:spLocks noGrp="1"/>
          </p:cNvSpPr>
          <p:nvPr>
            <p:ph type="ftr" sz="quarter" idx="17"/>
          </p:nvPr>
        </p:nvSpPr>
        <p:spPr/>
        <p:txBody>
          <a:bodyPr rtlCol="0"/>
          <a:lstStyle/>
          <a:p>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533400" y="273050"/>
            <a:ext cx="8153400" cy="869950"/>
          </a:xfrm>
        </p:spPr>
        <p:txBody>
          <a:bodyPr anchor="ctr"/>
          <a:lstStyle>
            <a:lvl1pPr>
              <a:defRPr/>
            </a:lvl1pPr>
          </a:lstStyle>
          <a:p>
            <a:r>
              <a:rPr kumimoji="0" lang="tr-TR" smtClean="0"/>
              <a:t>Asıl başlık stili için tıklatın</a:t>
            </a:r>
            <a:endParaRPr kumimoji="0" lang="en-US"/>
          </a:p>
        </p:txBody>
      </p:sp>
      <p:sp>
        <p:nvSpPr>
          <p:cNvPr id="11" name="10 İçerik Yer Tutucusu"/>
          <p:cNvSpPr>
            <a:spLocks noGrp="1"/>
          </p:cNvSpPr>
          <p:nvPr>
            <p:ph sz="quarter" idx="2"/>
          </p:nvPr>
        </p:nvSpPr>
        <p:spPr>
          <a:xfrm>
            <a:off x="609600" y="2438400"/>
            <a:ext cx="3886200" cy="35814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800600" y="2438400"/>
            <a:ext cx="3886200" cy="35814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5"/>
          </p:nvPr>
        </p:nvSpPr>
        <p:spPr/>
        <p:txBody>
          <a:bodyPr rtlCol="0"/>
          <a:lstStyle/>
          <a:p>
            <a:fld id="{D9F75050-0E15-4C5B-92B0-66D068882F1F}" type="datetimeFigureOut">
              <a:rPr lang="tr-TR" smtClean="0"/>
              <a:pPr/>
              <a:t>16.1.2013</a:t>
            </a:fld>
            <a:endParaRPr lang="tr-TR"/>
          </a:p>
        </p:txBody>
      </p:sp>
      <p:sp>
        <p:nvSpPr>
          <p:cNvPr id="12" name="11 Slayt Numarası Yer Tutucusu"/>
          <p:cNvSpPr>
            <a:spLocks noGrp="1"/>
          </p:cNvSpPr>
          <p:nvPr>
            <p:ph type="sldNum" sz="quarter" idx="16"/>
          </p:nvPr>
        </p:nvSpPr>
        <p:spPr/>
        <p:txBody>
          <a:bodyPr rtlCol="0"/>
          <a:lstStyle/>
          <a:p>
            <a:fld id="{B1DEFA8C-F947-479F-BE07-76B6B3F80BF1}" type="slidenum">
              <a:rPr lang="tr-TR" smtClean="0"/>
              <a:pPr/>
              <a:t>‹#›</a:t>
            </a:fld>
            <a:endParaRPr lang="tr-TR"/>
          </a:p>
        </p:txBody>
      </p:sp>
      <p:sp>
        <p:nvSpPr>
          <p:cNvPr id="14" name="13 Altbilgi Yer Tutucusu"/>
          <p:cNvSpPr>
            <a:spLocks noGrp="1"/>
          </p:cNvSpPr>
          <p:nvPr>
            <p:ph type="ftr" sz="quarter" idx="17"/>
          </p:nvPr>
        </p:nvSpPr>
        <p:spPr/>
        <p:txBody>
          <a:bodyPr rtlCol="0"/>
          <a:lstStyle/>
          <a:p>
            <a:endParaRPr lang="tr-TR"/>
          </a:p>
        </p:txBody>
      </p:sp>
      <p:sp>
        <p:nvSpPr>
          <p:cNvPr id="16" name="15 Metin Yer Tutucusu"/>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5" name="14 Metin Yer Tutucusu"/>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16.1.2013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lvl1pPr>
              <a:defRPr>
                <a:solidFill>
                  <a:srgbClr val="FFFFFF"/>
                </a:solidFill>
              </a:defRPr>
            </a:lvl1p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16.1.2013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a:xfrm>
            <a:off x="0" y="6248400"/>
            <a:ext cx="533400" cy="381000"/>
          </a:xfrm>
        </p:spPr>
        <p:txBody>
          <a:bodyPr/>
          <a:lstStyle>
            <a:lvl1pPr>
              <a:defRPr>
                <a:solidFill>
                  <a:schemeClr val="tx2"/>
                </a:solidFill>
              </a:defRPr>
            </a:lvl1p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3050"/>
            <a:ext cx="8077200" cy="869950"/>
          </a:xfrm>
        </p:spPr>
        <p:txBody>
          <a:bodyPr anchor="ctr"/>
          <a:lstStyle>
            <a:lvl1pPr algn="l">
              <a:buNone/>
              <a:defRPr sz="4400" b="0"/>
            </a:lvl1p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16.1.2013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lvl1pPr>
              <a:defRPr>
                <a:solidFill>
                  <a:srgbClr val="FFFFFF"/>
                </a:solidFill>
              </a:defRPr>
            </a:lvl1pPr>
          </a:lstStyle>
          <a:p>
            <a:fld id="{B1DEFA8C-F947-479F-BE07-76B6B3F80BF1}" type="slidenum">
              <a:rPr lang="tr-TR" smtClean="0"/>
              <a:pPr/>
              <a:t>‹#›</a:t>
            </a:fld>
            <a:endParaRPr lang="tr-TR"/>
          </a:p>
        </p:txBody>
      </p:sp>
      <p:sp>
        <p:nvSpPr>
          <p:cNvPr id="3" name="2 Metin Yer Tutucusu"/>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9" name="8 İçerik Yer Tutucusu"/>
          <p:cNvSpPr>
            <a:spLocks noGrp="1"/>
          </p:cNvSpPr>
          <p:nvPr>
            <p:ph sz="quarter" idx="1"/>
          </p:nvPr>
        </p:nvSpPr>
        <p:spPr>
          <a:xfrm>
            <a:off x="2362200" y="1752600"/>
            <a:ext cx="6400800" cy="4419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3">
        <a:schemeClr val="bg2"/>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8" name="7 Dikdörtgen"/>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tr-TR" smtClean="0"/>
              <a:t>Asıl başlık stili için tıklatın</a:t>
            </a:r>
            <a:endParaRPr kumimoji="0" lang="en-US"/>
          </a:p>
        </p:txBody>
      </p:sp>
      <p:sp>
        <p:nvSpPr>
          <p:cNvPr id="11" name="10 Dikdörtgen"/>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Veri Yer Tutucusu"/>
          <p:cNvSpPr>
            <a:spLocks noGrp="1"/>
          </p:cNvSpPr>
          <p:nvPr>
            <p:ph type="dt" sz="half" idx="10"/>
          </p:nvPr>
        </p:nvSpPr>
        <p:spPr>
          <a:xfrm>
            <a:off x="6248400" y="6248400"/>
            <a:ext cx="2667000" cy="365125"/>
          </a:xfrm>
        </p:spPr>
        <p:txBody>
          <a:bodyPr rtlCol="0"/>
          <a:lstStyle/>
          <a:p>
            <a:fld id="{D9F75050-0E15-4C5B-92B0-66D068882F1F}" type="datetimeFigureOut">
              <a:rPr lang="tr-TR" smtClean="0"/>
              <a:pPr/>
              <a:t>16.1.2013</a:t>
            </a:fld>
            <a:endParaRPr lang="tr-TR"/>
          </a:p>
        </p:txBody>
      </p:sp>
      <p:sp>
        <p:nvSpPr>
          <p:cNvPr id="13" name="12 Slayt Numarası Yer Tutucusu"/>
          <p:cNvSpPr>
            <a:spLocks noGrp="1"/>
          </p:cNvSpPr>
          <p:nvPr>
            <p:ph type="sldNum" sz="quarter" idx="11"/>
          </p:nvPr>
        </p:nvSpPr>
        <p:spPr>
          <a:xfrm>
            <a:off x="0" y="4667249"/>
            <a:ext cx="1447800" cy="663578"/>
          </a:xfrm>
        </p:spPr>
        <p:txBody>
          <a:bodyPr rtlCol="0"/>
          <a:lstStyle>
            <a:lvl1pPr>
              <a:defRPr sz="2800"/>
            </a:lvl1pPr>
          </a:lstStyle>
          <a:p>
            <a:fld id="{B1DEFA8C-F947-479F-BE07-76B6B3F80BF1}" type="slidenum">
              <a:rPr lang="tr-TR" smtClean="0"/>
              <a:pPr/>
              <a:t>‹#›</a:t>
            </a:fld>
            <a:endParaRPr lang="tr-TR"/>
          </a:p>
        </p:txBody>
      </p:sp>
      <p:sp>
        <p:nvSpPr>
          <p:cNvPr id="14" name="13 Altbilgi Yer Tutucusu"/>
          <p:cNvSpPr>
            <a:spLocks noGrp="1"/>
          </p:cNvSpPr>
          <p:nvPr>
            <p:ph type="ftr" sz="quarter" idx="12"/>
          </p:nvPr>
        </p:nvSpPr>
        <p:spPr>
          <a:xfrm>
            <a:off x="1600200" y="6248206"/>
            <a:ext cx="4572000" cy="365125"/>
          </a:xfrm>
        </p:spPr>
        <p:txBody>
          <a:bodyPr rtlCol="0"/>
          <a:lstStyle/>
          <a:p>
            <a:endParaRPr lang="tr-TR"/>
          </a:p>
        </p:txBody>
      </p:sp>
      <p:sp>
        <p:nvSpPr>
          <p:cNvPr id="3" name="2 Resim Yer Tutucusu"/>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tr-TR" smtClean="0"/>
              <a:t>Resim eklemek için simgeyi tıklatın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609600" y="228600"/>
            <a:ext cx="8153400" cy="990600"/>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9F75050-0E15-4C5B-92B0-66D068882F1F}" type="datetimeFigureOut">
              <a:rPr lang="tr-TR" smtClean="0"/>
              <a:pPr/>
              <a:t>16.1.2013</a:t>
            </a:fld>
            <a:endParaRPr lang="tr-TR"/>
          </a:p>
        </p:txBody>
      </p:sp>
      <p:sp>
        <p:nvSpPr>
          <p:cNvPr id="3" name="2 Altbilgi Yer Tutucusu"/>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tr-TR"/>
          </a:p>
        </p:txBody>
      </p:sp>
      <p:sp>
        <p:nvSpPr>
          <p:cNvPr id="7" name="6 Dikdörtgen"/>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Slayt Numarası Yer Tutucusu"/>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İNTERNLERİN DİLİNDEN</a:t>
            </a:r>
            <a:endParaRPr lang="tr-TR" dirty="0"/>
          </a:p>
        </p:txBody>
      </p:sp>
      <p:sp>
        <p:nvSpPr>
          <p:cNvPr id="3" name="2 Alt Başlık"/>
          <p:cNvSpPr>
            <a:spLocks noGrp="1"/>
          </p:cNvSpPr>
          <p:nvPr>
            <p:ph type="subTitle" idx="1"/>
          </p:nvPr>
        </p:nvSpPr>
        <p:spPr/>
        <p:txBody>
          <a:bodyPr/>
          <a:lstStyle/>
          <a:p>
            <a:r>
              <a:rPr lang="tr-TR" dirty="0" smtClean="0"/>
              <a:t>!!GRUP TUS!!</a:t>
            </a:r>
            <a:endParaRPr lang="tr-TR" dirty="0"/>
          </a:p>
        </p:txBody>
      </p:sp>
      <p:pic>
        <p:nvPicPr>
          <p:cNvPr id="4" name="3 Resim" descr="DSC02835.JPG"/>
          <p:cNvPicPr>
            <a:picLocks noChangeAspect="1"/>
          </p:cNvPicPr>
          <p:nvPr/>
        </p:nvPicPr>
        <p:blipFill>
          <a:blip r:embed="rId2" cstate="print"/>
          <a:stretch>
            <a:fillRect/>
          </a:stretch>
        </p:blipFill>
        <p:spPr>
          <a:xfrm>
            <a:off x="4357686" y="0"/>
            <a:ext cx="4786314" cy="3589736"/>
          </a:xfrm>
          <a:prstGeom prst="rect">
            <a:avLst/>
          </a:prstGeom>
          <a:blipFill dpi="0" rotWithShape="1">
            <a:blip r:embed="rId3" cstate="print">
              <a:alphaModFix amt="50000"/>
            </a:blip>
            <a:srcRect/>
            <a:tile tx="0" ty="0" sx="100000" sy="100000" flip="none" algn="tl"/>
          </a:blipFill>
          <a:effectLst>
            <a:outerShdw blurRad="50800" dist="50800" dir="5400000" algn="ctr" rotWithShape="0">
              <a:srgbClr val="000000">
                <a:alpha val="30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BULGULAR</a:t>
            </a:r>
            <a:endParaRPr lang="tr-TR" dirty="0"/>
          </a:p>
        </p:txBody>
      </p:sp>
      <p:sp>
        <p:nvSpPr>
          <p:cNvPr id="3" name="2 Metin Yer Tutucusu"/>
          <p:cNvSpPr>
            <a:spLocks noGrp="1"/>
          </p:cNvSpPr>
          <p:nvPr>
            <p:ph type="body" idx="2"/>
          </p:nvPr>
        </p:nvSpPr>
        <p:spPr/>
        <p:txBody>
          <a:bodyPr>
            <a:normAutofit/>
          </a:bodyPr>
          <a:lstStyle/>
          <a:p>
            <a:r>
              <a:rPr lang="tr-TR" sz="2000" dirty="0" smtClean="0"/>
              <a:t>Boş vakitleriniz oluyor mu?</a:t>
            </a:r>
          </a:p>
          <a:p>
            <a:r>
              <a:rPr lang="tr-TR" sz="2000" dirty="0" smtClean="0"/>
              <a:t>Ne gibi aktivitelerde bulunuyorsunuz?</a:t>
            </a:r>
            <a:endParaRPr lang="tr-TR" sz="2000" dirty="0"/>
          </a:p>
        </p:txBody>
      </p:sp>
      <p:pic>
        <p:nvPicPr>
          <p:cNvPr id="7" name="6 İçerik Yer Tutucusu" descr="Resim5.png"/>
          <p:cNvPicPr>
            <a:picLocks noGrp="1" noChangeAspect="1"/>
          </p:cNvPicPr>
          <p:nvPr>
            <p:ph sz="quarter" idx="1"/>
          </p:nvPr>
        </p:nvPicPr>
        <p:blipFill>
          <a:blip r:embed="rId2" cstate="print"/>
          <a:stretch>
            <a:fillRect/>
          </a:stretch>
        </p:blipFill>
        <p:spPr>
          <a:xfrm>
            <a:off x="2491800" y="1752600"/>
            <a:ext cx="6141599" cy="44196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BULGULAR</a:t>
            </a:r>
            <a:endParaRPr lang="tr-TR" dirty="0"/>
          </a:p>
        </p:txBody>
      </p:sp>
      <p:sp>
        <p:nvSpPr>
          <p:cNvPr id="3" name="2 Metin Yer Tutucusu"/>
          <p:cNvSpPr>
            <a:spLocks noGrp="1"/>
          </p:cNvSpPr>
          <p:nvPr>
            <p:ph type="body" idx="2"/>
          </p:nvPr>
        </p:nvSpPr>
        <p:spPr/>
        <p:txBody>
          <a:bodyPr>
            <a:normAutofit/>
          </a:bodyPr>
          <a:lstStyle/>
          <a:p>
            <a:r>
              <a:rPr lang="tr-TR" sz="2000" dirty="0" smtClean="0"/>
              <a:t>Boş vakitleriniz oluyor mu?</a:t>
            </a:r>
          </a:p>
          <a:p>
            <a:r>
              <a:rPr lang="tr-TR" sz="2000" dirty="0" smtClean="0"/>
              <a:t>Ne gibi aktivitelerde bulunuyorsunuz?</a:t>
            </a:r>
            <a:endParaRPr lang="tr-TR" sz="2000" dirty="0"/>
          </a:p>
        </p:txBody>
      </p:sp>
      <p:pic>
        <p:nvPicPr>
          <p:cNvPr id="7" name="6 İçerik Yer Tutucusu" descr="Resim6.png"/>
          <p:cNvPicPr>
            <a:picLocks noGrp="1" noChangeAspect="1"/>
          </p:cNvPicPr>
          <p:nvPr>
            <p:ph sz="quarter" idx="1"/>
          </p:nvPr>
        </p:nvPicPr>
        <p:blipFill>
          <a:blip r:embed="rId2" cstate="print"/>
          <a:stretch>
            <a:fillRect/>
          </a:stretch>
        </p:blipFill>
        <p:spPr>
          <a:xfrm>
            <a:off x="2362200" y="1948665"/>
            <a:ext cx="6400800" cy="402747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BULGULAR</a:t>
            </a:r>
            <a:endParaRPr lang="tr-TR" dirty="0"/>
          </a:p>
        </p:txBody>
      </p:sp>
      <p:sp>
        <p:nvSpPr>
          <p:cNvPr id="3" name="2 Metin Yer Tutucusu"/>
          <p:cNvSpPr>
            <a:spLocks noGrp="1"/>
          </p:cNvSpPr>
          <p:nvPr>
            <p:ph type="body" idx="2"/>
          </p:nvPr>
        </p:nvSpPr>
        <p:spPr>
          <a:xfrm>
            <a:off x="357158" y="1752600"/>
            <a:ext cx="1852642" cy="4343400"/>
          </a:xfrm>
        </p:spPr>
        <p:txBody>
          <a:bodyPr>
            <a:normAutofit/>
          </a:bodyPr>
          <a:lstStyle/>
          <a:p>
            <a:r>
              <a:rPr lang="tr-TR" sz="2000" dirty="0" err="1" smtClean="0"/>
              <a:t>İntern</a:t>
            </a:r>
            <a:r>
              <a:rPr lang="tr-TR" sz="2000" dirty="0" smtClean="0"/>
              <a:t> olmanın size kazandırdıkları</a:t>
            </a:r>
            <a:endParaRPr lang="tr-TR" sz="2000" dirty="0"/>
          </a:p>
        </p:txBody>
      </p:sp>
      <p:graphicFrame>
        <p:nvGraphicFramePr>
          <p:cNvPr id="5" name="4 İçerik Yer Tutucusu"/>
          <p:cNvGraphicFramePr>
            <a:graphicFrameLocks noGrp="1"/>
          </p:cNvGraphicFramePr>
          <p:nvPr>
            <p:ph sz="quarter" idx="1"/>
          </p:nvPr>
        </p:nvGraphicFramePr>
        <p:xfrm>
          <a:off x="2362200" y="1580501"/>
          <a:ext cx="6400800" cy="3888752"/>
        </p:xfrm>
        <a:graphic>
          <a:graphicData uri="http://schemas.openxmlformats.org/drawingml/2006/table">
            <a:tbl>
              <a:tblPr firstRow="1" bandRow="1">
                <a:tableStyleId>{073A0DAA-6AF3-43AB-8588-CEC1D06C72B9}</a:tableStyleId>
              </a:tblPr>
              <a:tblGrid>
                <a:gridCol w="5638824"/>
                <a:gridCol w="761976"/>
              </a:tblGrid>
              <a:tr h="389896">
                <a:tc>
                  <a:txBody>
                    <a:bodyPr/>
                    <a:lstStyle/>
                    <a:p>
                      <a:r>
                        <a:rPr lang="tr-TR" dirty="0" smtClean="0"/>
                        <a:t>KAZANIM</a:t>
                      </a:r>
                      <a:endParaRPr lang="tr-TR" dirty="0"/>
                    </a:p>
                  </a:txBody>
                  <a:tcPr/>
                </a:tc>
                <a:tc>
                  <a:txBody>
                    <a:bodyPr/>
                    <a:lstStyle/>
                    <a:p>
                      <a:r>
                        <a:rPr lang="tr-TR" dirty="0" smtClean="0"/>
                        <a:t>SAYI</a:t>
                      </a:r>
                    </a:p>
                  </a:txBody>
                  <a:tcPr/>
                </a:tc>
              </a:tr>
              <a:tr h="389896">
                <a:tc>
                  <a:txBody>
                    <a:bodyPr/>
                    <a:lstStyle/>
                    <a:p>
                      <a:r>
                        <a:rPr lang="tr-TR" dirty="0" smtClean="0"/>
                        <a:t>Pratik yapma</a:t>
                      </a:r>
                      <a:endParaRPr lang="tr-TR" dirty="0"/>
                    </a:p>
                  </a:txBody>
                  <a:tcPr/>
                </a:tc>
                <a:tc>
                  <a:txBody>
                    <a:bodyPr/>
                    <a:lstStyle/>
                    <a:p>
                      <a:r>
                        <a:rPr lang="tr-TR" dirty="0" smtClean="0"/>
                        <a:t>31</a:t>
                      </a:r>
                    </a:p>
                  </a:txBody>
                  <a:tcPr/>
                </a:tc>
              </a:tr>
              <a:tr h="506092">
                <a:tc>
                  <a:txBody>
                    <a:bodyPr/>
                    <a:lstStyle/>
                    <a:p>
                      <a:r>
                        <a:rPr lang="tr-TR" dirty="0" smtClean="0"/>
                        <a:t>Hasta ve yakınlarıyla iletişimi geliştirme</a:t>
                      </a:r>
                    </a:p>
                    <a:p>
                      <a:r>
                        <a:rPr lang="tr-TR" dirty="0" smtClean="0"/>
                        <a:t>Tecrübe                                                                                     </a:t>
                      </a:r>
                    </a:p>
                    <a:p>
                      <a:r>
                        <a:rPr lang="tr-TR" dirty="0" smtClean="0"/>
                        <a:t>Sabır</a:t>
                      </a:r>
                    </a:p>
                    <a:p>
                      <a:r>
                        <a:rPr lang="tr-TR" dirty="0" smtClean="0"/>
                        <a:t>İş disiplini</a:t>
                      </a:r>
                      <a:r>
                        <a:rPr lang="tr-TR" baseline="0" dirty="0" smtClean="0"/>
                        <a:t> </a:t>
                      </a:r>
                      <a:r>
                        <a:rPr lang="tr-TR" dirty="0" smtClean="0"/>
                        <a:t> </a:t>
                      </a:r>
                    </a:p>
                    <a:p>
                      <a:r>
                        <a:rPr lang="tr-TR" dirty="0" smtClean="0"/>
                        <a:t>Hasta görme</a:t>
                      </a:r>
                    </a:p>
                    <a:p>
                      <a:r>
                        <a:rPr lang="tr-TR" dirty="0" smtClean="0"/>
                        <a:t>Klinik beceri</a:t>
                      </a:r>
                    </a:p>
                    <a:p>
                      <a:r>
                        <a:rPr lang="tr-TR" dirty="0" smtClean="0"/>
                        <a:t>Uykusuzluk </a:t>
                      </a:r>
                    </a:p>
                    <a:p>
                      <a:r>
                        <a:rPr lang="tr-TR" dirty="0" smtClean="0"/>
                        <a:t>Yok </a:t>
                      </a:r>
                    </a:p>
                    <a:p>
                      <a:r>
                        <a:rPr lang="tr-TR" dirty="0" smtClean="0"/>
                        <a:t>Stres</a:t>
                      </a:r>
                    </a:p>
                    <a:p>
                      <a:r>
                        <a:rPr lang="tr-TR" dirty="0" smtClean="0"/>
                        <a:t>Cesaret</a:t>
                      </a:r>
                      <a:r>
                        <a:rPr lang="tr-TR" baseline="0" dirty="0" smtClean="0"/>
                        <a:t> </a:t>
                      </a:r>
                    </a:p>
                    <a:p>
                      <a:r>
                        <a:rPr lang="tr-TR" dirty="0" smtClean="0"/>
                        <a:t>Dosya işlemleri</a:t>
                      </a:r>
                      <a:r>
                        <a:rPr lang="tr-TR" baseline="0" dirty="0" smtClean="0"/>
                        <a:t> </a:t>
                      </a:r>
                      <a:endParaRPr lang="tr-TR" dirty="0"/>
                    </a:p>
                  </a:txBody>
                  <a:tcPr/>
                </a:tc>
                <a:tc>
                  <a:txBody>
                    <a:bodyPr/>
                    <a:lstStyle/>
                    <a:p>
                      <a:pPr marL="342900" indent="-342900">
                        <a:buNone/>
                      </a:pPr>
                      <a:r>
                        <a:rPr lang="tr-TR" baseline="0" dirty="0" smtClean="0"/>
                        <a:t>15 </a:t>
                      </a:r>
                    </a:p>
                    <a:p>
                      <a:pPr marL="342900" indent="-342900">
                        <a:buNone/>
                      </a:pPr>
                      <a:r>
                        <a:rPr lang="tr-TR" baseline="0" dirty="0" smtClean="0"/>
                        <a:t>14</a:t>
                      </a:r>
                    </a:p>
                    <a:p>
                      <a:pPr marL="342900" indent="-342900">
                        <a:buNone/>
                      </a:pPr>
                      <a:r>
                        <a:rPr lang="tr-TR" baseline="0" dirty="0" smtClean="0"/>
                        <a:t>12 </a:t>
                      </a:r>
                    </a:p>
                    <a:p>
                      <a:pPr marL="342900" indent="-342900">
                        <a:buNone/>
                      </a:pPr>
                      <a:r>
                        <a:rPr lang="tr-TR" baseline="0" dirty="0" smtClean="0"/>
                        <a:t>8</a:t>
                      </a:r>
                    </a:p>
                    <a:p>
                      <a:pPr marL="342900" indent="-342900">
                        <a:buNone/>
                      </a:pPr>
                      <a:r>
                        <a:rPr lang="tr-TR" baseline="0" dirty="0" smtClean="0"/>
                        <a:t>5  </a:t>
                      </a:r>
                    </a:p>
                    <a:p>
                      <a:pPr marL="342900" indent="-342900">
                        <a:buNone/>
                      </a:pPr>
                      <a:r>
                        <a:rPr lang="tr-TR" baseline="0" dirty="0" smtClean="0"/>
                        <a:t>5</a:t>
                      </a:r>
                    </a:p>
                    <a:p>
                      <a:pPr marL="342900" indent="-342900">
                        <a:buNone/>
                      </a:pPr>
                      <a:r>
                        <a:rPr lang="tr-TR" baseline="0" dirty="0" smtClean="0"/>
                        <a:t>4  </a:t>
                      </a:r>
                      <a:r>
                        <a:rPr lang="tr-TR" dirty="0" smtClean="0"/>
                        <a:t>  </a:t>
                      </a:r>
                    </a:p>
                    <a:p>
                      <a:pPr marL="342900" indent="-342900">
                        <a:buNone/>
                      </a:pPr>
                      <a:r>
                        <a:rPr lang="tr-TR" dirty="0" smtClean="0"/>
                        <a:t>4     </a:t>
                      </a:r>
                    </a:p>
                    <a:p>
                      <a:pPr marL="342900" indent="-342900">
                        <a:buNone/>
                      </a:pPr>
                      <a:r>
                        <a:rPr lang="tr-TR" dirty="0" smtClean="0"/>
                        <a:t>3  </a:t>
                      </a:r>
                      <a:r>
                        <a:rPr lang="tr-TR" baseline="0" dirty="0" smtClean="0"/>
                        <a:t>  </a:t>
                      </a:r>
                    </a:p>
                    <a:p>
                      <a:pPr marL="342900" indent="-342900">
                        <a:buNone/>
                      </a:pPr>
                      <a:r>
                        <a:rPr lang="tr-TR" baseline="0" dirty="0" smtClean="0"/>
                        <a:t>2  </a:t>
                      </a:r>
                    </a:p>
                    <a:p>
                      <a:pPr marL="342900" indent="-342900">
                        <a:buNone/>
                      </a:pPr>
                      <a:r>
                        <a:rPr lang="tr-TR" baseline="0" dirty="0" smtClean="0"/>
                        <a:t>2    </a:t>
                      </a:r>
                      <a:endParaRPr lang="tr-TR" dirty="0" smtClean="0"/>
                    </a:p>
                  </a:txBody>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BULGULAR</a:t>
            </a:r>
            <a:endParaRPr lang="tr-TR" dirty="0"/>
          </a:p>
        </p:txBody>
      </p:sp>
      <p:sp>
        <p:nvSpPr>
          <p:cNvPr id="3" name="2 Metin Yer Tutucusu"/>
          <p:cNvSpPr>
            <a:spLocks noGrp="1"/>
          </p:cNvSpPr>
          <p:nvPr>
            <p:ph type="body" idx="2"/>
          </p:nvPr>
        </p:nvSpPr>
        <p:spPr>
          <a:xfrm>
            <a:off x="357158" y="1752600"/>
            <a:ext cx="1852642" cy="4343400"/>
          </a:xfrm>
        </p:spPr>
        <p:txBody>
          <a:bodyPr>
            <a:normAutofit/>
          </a:bodyPr>
          <a:lstStyle/>
          <a:p>
            <a:r>
              <a:rPr lang="tr-TR" sz="2000" dirty="0" err="1" smtClean="0"/>
              <a:t>İntern</a:t>
            </a:r>
            <a:r>
              <a:rPr lang="tr-TR" sz="2000" dirty="0" smtClean="0"/>
              <a:t> olmanın size kaybettirdikleri</a:t>
            </a:r>
            <a:endParaRPr lang="tr-TR" sz="2000" dirty="0"/>
          </a:p>
        </p:txBody>
      </p:sp>
      <p:graphicFrame>
        <p:nvGraphicFramePr>
          <p:cNvPr id="5" name="4 İçerik Yer Tutucusu"/>
          <p:cNvGraphicFramePr>
            <a:graphicFrameLocks noGrp="1"/>
          </p:cNvGraphicFramePr>
          <p:nvPr>
            <p:ph sz="quarter" idx="1"/>
          </p:nvPr>
        </p:nvGraphicFramePr>
        <p:xfrm>
          <a:off x="2362200" y="1714488"/>
          <a:ext cx="6400800" cy="4986032"/>
        </p:xfrm>
        <a:graphic>
          <a:graphicData uri="http://schemas.openxmlformats.org/drawingml/2006/table">
            <a:tbl>
              <a:tblPr firstRow="1" bandRow="1">
                <a:tableStyleId>{073A0DAA-6AF3-43AB-8588-CEC1D06C72B9}</a:tableStyleId>
              </a:tblPr>
              <a:tblGrid>
                <a:gridCol w="5638824"/>
                <a:gridCol w="761976"/>
              </a:tblGrid>
              <a:tr h="389896">
                <a:tc>
                  <a:txBody>
                    <a:bodyPr/>
                    <a:lstStyle/>
                    <a:p>
                      <a:r>
                        <a:rPr lang="tr-TR" dirty="0" smtClean="0"/>
                        <a:t>KAYIP</a:t>
                      </a:r>
                      <a:endParaRPr lang="tr-TR" dirty="0"/>
                    </a:p>
                  </a:txBody>
                  <a:tcPr/>
                </a:tc>
                <a:tc>
                  <a:txBody>
                    <a:bodyPr/>
                    <a:lstStyle/>
                    <a:p>
                      <a:r>
                        <a:rPr lang="tr-TR" dirty="0" smtClean="0"/>
                        <a:t>SAYI</a:t>
                      </a:r>
                    </a:p>
                  </a:txBody>
                  <a:tcPr/>
                </a:tc>
              </a:tr>
              <a:tr h="389896">
                <a:tc>
                  <a:txBody>
                    <a:bodyPr/>
                    <a:lstStyle/>
                    <a:p>
                      <a:r>
                        <a:rPr lang="tr-TR" dirty="0" smtClean="0"/>
                        <a:t>Zaman</a:t>
                      </a:r>
                      <a:r>
                        <a:rPr lang="tr-TR" baseline="0" dirty="0" smtClean="0"/>
                        <a:t> </a:t>
                      </a:r>
                      <a:endParaRPr lang="tr-TR" dirty="0"/>
                    </a:p>
                  </a:txBody>
                  <a:tcPr/>
                </a:tc>
                <a:tc>
                  <a:txBody>
                    <a:bodyPr/>
                    <a:lstStyle/>
                    <a:p>
                      <a:r>
                        <a:rPr lang="tr-TR" dirty="0" smtClean="0"/>
                        <a:t>52</a:t>
                      </a:r>
                    </a:p>
                  </a:txBody>
                  <a:tcPr/>
                </a:tc>
              </a:tr>
              <a:tr h="389896">
                <a:tc>
                  <a:txBody>
                    <a:bodyPr/>
                    <a:lstStyle/>
                    <a:p>
                      <a:r>
                        <a:rPr lang="tr-TR" dirty="0" err="1" smtClean="0"/>
                        <a:t>Tus’a</a:t>
                      </a:r>
                      <a:r>
                        <a:rPr lang="tr-TR" dirty="0" smtClean="0"/>
                        <a:t> çalışmamı engelliyor.</a:t>
                      </a:r>
                    </a:p>
                    <a:p>
                      <a:r>
                        <a:rPr lang="tr-TR" dirty="0" smtClean="0"/>
                        <a:t>Ayak işleri</a:t>
                      </a:r>
                      <a:r>
                        <a:rPr lang="tr-TR" baseline="0" dirty="0" smtClean="0"/>
                        <a:t> yapmak</a:t>
                      </a:r>
                    </a:p>
                    <a:p>
                      <a:r>
                        <a:rPr lang="tr-TR" baseline="0" dirty="0" smtClean="0"/>
                        <a:t>İnsanlarla olan ilişkilerin zedelenmesi</a:t>
                      </a:r>
                    </a:p>
                    <a:p>
                      <a:r>
                        <a:rPr lang="tr-TR" baseline="0" dirty="0" smtClean="0"/>
                        <a:t>Sağlık </a:t>
                      </a:r>
                    </a:p>
                    <a:p>
                      <a:r>
                        <a:rPr lang="tr-TR" baseline="0" dirty="0" smtClean="0"/>
                        <a:t>Enerji </a:t>
                      </a:r>
                    </a:p>
                    <a:p>
                      <a:r>
                        <a:rPr lang="tr-TR" baseline="0" dirty="0" smtClean="0"/>
                        <a:t>Yaşama isteği</a:t>
                      </a:r>
                    </a:p>
                    <a:p>
                      <a:r>
                        <a:rPr lang="tr-TR" baseline="0" dirty="0" smtClean="0"/>
                        <a:t>Saygı görmemek</a:t>
                      </a:r>
                    </a:p>
                    <a:p>
                      <a:r>
                        <a:rPr lang="tr-TR" baseline="0" dirty="0" smtClean="0"/>
                        <a:t>Sosyal hayat</a:t>
                      </a:r>
                    </a:p>
                    <a:p>
                      <a:r>
                        <a:rPr lang="tr-TR" baseline="0" dirty="0" smtClean="0"/>
                        <a:t>5 yıl boyunca öğrendiklerimiz</a:t>
                      </a:r>
                    </a:p>
                    <a:p>
                      <a:r>
                        <a:rPr lang="tr-TR" baseline="0" dirty="0" smtClean="0"/>
                        <a:t>Sabır</a:t>
                      </a:r>
                    </a:p>
                    <a:p>
                      <a:r>
                        <a:rPr lang="tr-TR" baseline="0" dirty="0" smtClean="0"/>
                        <a:t>Saçlarım  </a:t>
                      </a:r>
                    </a:p>
                    <a:p>
                      <a:r>
                        <a:rPr lang="tr-TR" baseline="0" dirty="0" smtClean="0"/>
                        <a:t>Özgüven </a:t>
                      </a:r>
                    </a:p>
                    <a:p>
                      <a:r>
                        <a:rPr lang="tr-TR" baseline="0" dirty="0" smtClean="0"/>
                        <a:t>Gençlik</a:t>
                      </a:r>
                    </a:p>
                    <a:p>
                      <a:r>
                        <a:rPr lang="tr-TR" baseline="0" dirty="0" smtClean="0"/>
                        <a:t>Uyku  </a:t>
                      </a:r>
                    </a:p>
                    <a:p>
                      <a:endParaRPr lang="tr-TR" dirty="0"/>
                    </a:p>
                  </a:txBody>
                  <a:tcPr/>
                </a:tc>
                <a:tc>
                  <a:txBody>
                    <a:bodyPr/>
                    <a:lstStyle/>
                    <a:p>
                      <a:r>
                        <a:rPr lang="tr-TR" dirty="0" smtClean="0"/>
                        <a:t>9</a:t>
                      </a:r>
                    </a:p>
                    <a:p>
                      <a:r>
                        <a:rPr lang="tr-TR" dirty="0" smtClean="0"/>
                        <a:t>9</a:t>
                      </a:r>
                    </a:p>
                    <a:p>
                      <a:r>
                        <a:rPr lang="tr-TR" dirty="0" smtClean="0"/>
                        <a:t>6</a:t>
                      </a:r>
                    </a:p>
                    <a:p>
                      <a:r>
                        <a:rPr lang="tr-TR" dirty="0" smtClean="0"/>
                        <a:t>6</a:t>
                      </a:r>
                    </a:p>
                    <a:p>
                      <a:r>
                        <a:rPr lang="tr-TR" dirty="0" smtClean="0"/>
                        <a:t>5</a:t>
                      </a:r>
                    </a:p>
                    <a:p>
                      <a:r>
                        <a:rPr lang="tr-TR" dirty="0" smtClean="0"/>
                        <a:t>4</a:t>
                      </a:r>
                    </a:p>
                    <a:p>
                      <a:r>
                        <a:rPr lang="tr-TR" dirty="0" smtClean="0"/>
                        <a:t>4</a:t>
                      </a:r>
                    </a:p>
                    <a:p>
                      <a:r>
                        <a:rPr lang="tr-TR" dirty="0" smtClean="0"/>
                        <a:t>4</a:t>
                      </a:r>
                    </a:p>
                    <a:p>
                      <a:r>
                        <a:rPr lang="tr-TR" dirty="0" smtClean="0"/>
                        <a:t>3</a:t>
                      </a:r>
                    </a:p>
                    <a:p>
                      <a:r>
                        <a:rPr lang="tr-TR" dirty="0" smtClean="0"/>
                        <a:t>3</a:t>
                      </a:r>
                    </a:p>
                    <a:p>
                      <a:r>
                        <a:rPr lang="tr-TR" dirty="0" smtClean="0"/>
                        <a:t>2</a:t>
                      </a:r>
                    </a:p>
                    <a:p>
                      <a:r>
                        <a:rPr lang="tr-TR" dirty="0" smtClean="0"/>
                        <a:t>2</a:t>
                      </a:r>
                    </a:p>
                    <a:p>
                      <a:r>
                        <a:rPr lang="tr-TR" dirty="0" smtClean="0"/>
                        <a:t>2</a:t>
                      </a:r>
                    </a:p>
                    <a:p>
                      <a:r>
                        <a:rPr lang="tr-TR" dirty="0" smtClean="0"/>
                        <a:t>2</a:t>
                      </a:r>
                    </a:p>
                  </a:txBody>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120103-TL_SİMGE.hlarge.jpg"/>
          <p:cNvPicPr>
            <a:picLocks noChangeAspect="1"/>
          </p:cNvPicPr>
          <p:nvPr/>
        </p:nvPicPr>
        <p:blipFill>
          <a:blip r:embed="rId2" cstate="print"/>
          <a:stretch>
            <a:fillRect/>
          </a:stretch>
        </p:blipFill>
        <p:spPr>
          <a:xfrm>
            <a:off x="4286248" y="2786058"/>
            <a:ext cx="4524375" cy="2600325"/>
          </a:xfrm>
          <a:prstGeom prst="rect">
            <a:avLst/>
          </a:prstGeom>
        </p:spPr>
      </p:pic>
      <p:sp>
        <p:nvSpPr>
          <p:cNvPr id="2" name="1 Başlık"/>
          <p:cNvSpPr>
            <a:spLocks noGrp="1"/>
          </p:cNvSpPr>
          <p:nvPr>
            <p:ph type="title"/>
          </p:nvPr>
        </p:nvSpPr>
        <p:spPr/>
        <p:txBody>
          <a:bodyPr/>
          <a:lstStyle/>
          <a:p>
            <a:pPr algn="ctr"/>
            <a:r>
              <a:rPr lang="tr-TR" dirty="0" smtClean="0"/>
              <a:t>BULGULAR</a:t>
            </a:r>
            <a:endParaRPr lang="tr-TR" dirty="0"/>
          </a:p>
        </p:txBody>
      </p:sp>
      <p:sp>
        <p:nvSpPr>
          <p:cNvPr id="3" name="2 Metin Yer Tutucusu"/>
          <p:cNvSpPr>
            <a:spLocks noGrp="1"/>
          </p:cNvSpPr>
          <p:nvPr>
            <p:ph type="body" idx="2"/>
          </p:nvPr>
        </p:nvSpPr>
        <p:spPr>
          <a:xfrm>
            <a:off x="357158" y="1714488"/>
            <a:ext cx="1852642" cy="4343400"/>
          </a:xfrm>
        </p:spPr>
        <p:txBody>
          <a:bodyPr>
            <a:normAutofit/>
          </a:bodyPr>
          <a:lstStyle/>
          <a:p>
            <a:r>
              <a:rPr lang="tr-TR" sz="2000" dirty="0" err="1" smtClean="0"/>
              <a:t>İnternlük</a:t>
            </a:r>
            <a:r>
              <a:rPr lang="tr-TR" sz="2000" dirty="0" smtClean="0"/>
              <a:t> sürecinde yaptığınız işlerin maddi karşılığı sizce ne kadar olmalıdır?</a:t>
            </a:r>
            <a:endParaRPr lang="tr-TR" sz="2000" dirty="0"/>
          </a:p>
        </p:txBody>
      </p:sp>
      <p:graphicFrame>
        <p:nvGraphicFramePr>
          <p:cNvPr id="5" name="4 İçerik Yer Tutucusu"/>
          <p:cNvGraphicFramePr>
            <a:graphicFrameLocks noGrp="1"/>
          </p:cNvGraphicFramePr>
          <p:nvPr>
            <p:ph sz="quarter" idx="1"/>
          </p:nvPr>
        </p:nvGraphicFramePr>
        <p:xfrm>
          <a:off x="2362200" y="1714488"/>
          <a:ext cx="6400800" cy="779792"/>
        </p:xfrm>
        <a:graphic>
          <a:graphicData uri="http://schemas.openxmlformats.org/drawingml/2006/table">
            <a:tbl>
              <a:tblPr firstRow="1" bandRow="1">
                <a:tableStyleId>{073A0DAA-6AF3-43AB-8588-CEC1D06C72B9}</a:tableStyleId>
              </a:tblPr>
              <a:tblGrid>
                <a:gridCol w="5638824"/>
                <a:gridCol w="761976"/>
              </a:tblGrid>
              <a:tr h="389896">
                <a:tc>
                  <a:txBody>
                    <a:bodyPr/>
                    <a:lstStyle/>
                    <a:p>
                      <a:r>
                        <a:rPr lang="tr-TR" dirty="0" smtClean="0"/>
                        <a:t>MİKTAR</a:t>
                      </a:r>
                      <a:endParaRPr lang="tr-TR" dirty="0"/>
                    </a:p>
                  </a:txBody>
                  <a:tcPr/>
                </a:tc>
                <a:tc>
                  <a:txBody>
                    <a:bodyPr/>
                    <a:lstStyle/>
                    <a:p>
                      <a:r>
                        <a:rPr lang="tr-TR" dirty="0" smtClean="0"/>
                        <a:t>SAYI</a:t>
                      </a:r>
                    </a:p>
                  </a:txBody>
                  <a:tcPr/>
                </a:tc>
              </a:tr>
              <a:tr h="389896">
                <a:tc>
                  <a:txBody>
                    <a:bodyPr/>
                    <a:lstStyle/>
                    <a:p>
                      <a:r>
                        <a:rPr lang="tr-TR" b="1" dirty="0" smtClean="0"/>
                        <a:t>Asgari</a:t>
                      </a:r>
                      <a:r>
                        <a:rPr lang="tr-TR" b="1" baseline="0" dirty="0" smtClean="0"/>
                        <a:t> ücret (753,09 TL)</a:t>
                      </a:r>
                      <a:endParaRPr lang="tr-TR" b="1" dirty="0"/>
                    </a:p>
                  </a:txBody>
                  <a:tcPr/>
                </a:tc>
                <a:tc>
                  <a:txBody>
                    <a:bodyPr/>
                    <a:lstStyle/>
                    <a:p>
                      <a:r>
                        <a:rPr lang="tr-TR" dirty="0" smtClean="0"/>
                        <a:t>53</a:t>
                      </a:r>
                    </a:p>
                  </a:txBody>
                  <a:tcPr/>
                </a:tc>
              </a:tr>
            </a:tbl>
          </a:graphicData>
        </a:graphic>
      </p:graphicFrame>
      <p:sp>
        <p:nvSpPr>
          <p:cNvPr id="6" name="5 Metin kutusu"/>
          <p:cNvSpPr txBox="1"/>
          <p:nvPr/>
        </p:nvSpPr>
        <p:spPr>
          <a:xfrm>
            <a:off x="2428860" y="2928934"/>
            <a:ext cx="2928957" cy="1569660"/>
          </a:xfrm>
          <a:prstGeom prst="rect">
            <a:avLst/>
          </a:prstGeom>
          <a:noFill/>
        </p:spPr>
        <p:txBody>
          <a:bodyPr wrap="square" rtlCol="0">
            <a:spAutoFit/>
          </a:bodyPr>
          <a:lstStyle/>
          <a:p>
            <a:pPr fontAlgn="t"/>
            <a:r>
              <a:rPr lang="tr-TR" sz="2400" dirty="0" smtClean="0"/>
              <a:t>Diğerleri: </a:t>
            </a:r>
          </a:p>
          <a:p>
            <a:pPr fontAlgn="t"/>
            <a:r>
              <a:rPr lang="tr-TR" sz="2400" b="1" dirty="0" smtClean="0"/>
              <a:t>Minimum  500</a:t>
            </a:r>
            <a:endParaRPr lang="tr-TR" sz="2400" dirty="0" smtClean="0"/>
          </a:p>
          <a:p>
            <a:pPr fontAlgn="t"/>
            <a:r>
              <a:rPr lang="tr-TR" sz="2400" dirty="0" smtClean="0"/>
              <a:t>Maksimum 4000</a:t>
            </a:r>
          </a:p>
          <a:p>
            <a:endParaRPr lang="tr-TR"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BULGULAR</a:t>
            </a:r>
            <a:endParaRPr lang="tr-TR" dirty="0"/>
          </a:p>
        </p:txBody>
      </p:sp>
      <p:sp>
        <p:nvSpPr>
          <p:cNvPr id="5" name="4 Metin Yer Tutucusu"/>
          <p:cNvSpPr>
            <a:spLocks noGrp="1"/>
          </p:cNvSpPr>
          <p:nvPr>
            <p:ph type="body" idx="2"/>
          </p:nvPr>
        </p:nvSpPr>
        <p:spPr/>
        <p:txBody>
          <a:bodyPr>
            <a:normAutofit/>
          </a:bodyPr>
          <a:lstStyle/>
          <a:p>
            <a:r>
              <a:rPr lang="tr-TR" sz="2400" dirty="0" err="1" smtClean="0"/>
              <a:t>İnternler</a:t>
            </a:r>
            <a:r>
              <a:rPr lang="tr-TR" sz="2400" dirty="0" smtClean="0"/>
              <a:t> arasında iş bölümü oluyor mu?</a:t>
            </a:r>
            <a:endParaRPr lang="tr-TR" sz="2400" dirty="0"/>
          </a:p>
        </p:txBody>
      </p:sp>
      <p:pic>
        <p:nvPicPr>
          <p:cNvPr id="8" name="7 İçerik Yer Tutucusu" descr="Resim7.png"/>
          <p:cNvPicPr>
            <a:picLocks noGrp="1" noChangeAspect="1"/>
          </p:cNvPicPr>
          <p:nvPr>
            <p:ph sz="quarter" idx="1"/>
          </p:nvPr>
        </p:nvPicPr>
        <p:blipFill>
          <a:blip r:embed="rId2" cstate="print"/>
          <a:stretch>
            <a:fillRect/>
          </a:stretch>
        </p:blipFill>
        <p:spPr>
          <a:xfrm>
            <a:off x="2363564" y="1752600"/>
            <a:ext cx="6398072" cy="44196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BULGULAR</a:t>
            </a:r>
            <a:endParaRPr lang="tr-TR" dirty="0"/>
          </a:p>
        </p:txBody>
      </p:sp>
      <p:sp>
        <p:nvSpPr>
          <p:cNvPr id="3" name="2 Metin Yer Tutucusu"/>
          <p:cNvSpPr>
            <a:spLocks noGrp="1"/>
          </p:cNvSpPr>
          <p:nvPr>
            <p:ph type="body" idx="2"/>
          </p:nvPr>
        </p:nvSpPr>
        <p:spPr>
          <a:xfrm>
            <a:off x="285720" y="1752600"/>
            <a:ext cx="1924080" cy="4343400"/>
          </a:xfrm>
        </p:spPr>
        <p:txBody>
          <a:bodyPr>
            <a:normAutofit/>
          </a:bodyPr>
          <a:lstStyle/>
          <a:p>
            <a:r>
              <a:rPr lang="tr-TR" sz="2400" dirty="0" err="1" smtClean="0"/>
              <a:t>Antidepresanlara</a:t>
            </a:r>
            <a:r>
              <a:rPr lang="tr-TR" sz="2400" dirty="0" smtClean="0"/>
              <a:t> başvurdunuz mu?</a:t>
            </a:r>
            <a:endParaRPr lang="tr-TR" sz="2400" dirty="0"/>
          </a:p>
        </p:txBody>
      </p:sp>
      <p:pic>
        <p:nvPicPr>
          <p:cNvPr id="7" name="6 İçerik Yer Tutucusu" descr="Resim8.png"/>
          <p:cNvPicPr>
            <a:picLocks noGrp="1" noChangeAspect="1"/>
          </p:cNvPicPr>
          <p:nvPr>
            <p:ph sz="quarter" idx="1"/>
          </p:nvPr>
        </p:nvPicPr>
        <p:blipFill>
          <a:blip r:embed="rId2" cstate="print"/>
          <a:stretch>
            <a:fillRect/>
          </a:stretch>
        </p:blipFill>
        <p:spPr>
          <a:xfrm>
            <a:off x="2363564" y="1752600"/>
            <a:ext cx="6398072" cy="44196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BULGULAR</a:t>
            </a:r>
            <a:endParaRPr lang="tr-TR" dirty="0"/>
          </a:p>
        </p:txBody>
      </p:sp>
      <p:sp>
        <p:nvSpPr>
          <p:cNvPr id="3" name="2 Metin Yer Tutucusu"/>
          <p:cNvSpPr>
            <a:spLocks noGrp="1"/>
          </p:cNvSpPr>
          <p:nvPr>
            <p:ph type="body" idx="2"/>
          </p:nvPr>
        </p:nvSpPr>
        <p:spPr>
          <a:xfrm>
            <a:off x="357158" y="1752600"/>
            <a:ext cx="1852642" cy="4343400"/>
          </a:xfrm>
        </p:spPr>
        <p:txBody>
          <a:bodyPr>
            <a:normAutofit/>
          </a:bodyPr>
          <a:lstStyle/>
          <a:p>
            <a:r>
              <a:rPr lang="tr-TR" sz="2000" dirty="0" err="1" smtClean="0"/>
              <a:t>İnternlük</a:t>
            </a:r>
            <a:r>
              <a:rPr lang="tr-TR" sz="2000" dirty="0" smtClean="0"/>
              <a:t> sürecini siz düzenliyor olsanız ne tür değişiklikler yapardınız?</a:t>
            </a:r>
            <a:endParaRPr lang="tr-TR" sz="2000" dirty="0"/>
          </a:p>
        </p:txBody>
      </p:sp>
      <p:sp>
        <p:nvSpPr>
          <p:cNvPr id="6" name="5 İçerik Yer Tutucusu"/>
          <p:cNvSpPr>
            <a:spLocks noGrp="1"/>
          </p:cNvSpPr>
          <p:nvPr>
            <p:ph sz="quarter" idx="1"/>
          </p:nvPr>
        </p:nvSpPr>
        <p:spPr/>
        <p:txBody>
          <a:bodyPr>
            <a:normAutofit fontScale="77500" lnSpcReduction="20000"/>
          </a:bodyPr>
          <a:lstStyle/>
          <a:p>
            <a:pPr fontAlgn="t"/>
            <a:r>
              <a:rPr lang="tr-TR" b="1" dirty="0" smtClean="0"/>
              <a:t>DEĞİŞİKLİK</a:t>
            </a:r>
          </a:p>
          <a:p>
            <a:pPr fontAlgn="b"/>
            <a:r>
              <a:rPr lang="tr-TR" dirty="0" smtClean="0"/>
              <a:t>Bu süreci dahiliye ve cerrahi olarak ikiye ayırır 6 aylık süreçlerle genel yaklaşım kazanmayı hedeflerdim.Sekreter ve hasta bakıcıların yapması gerekenler yerine(doktor gibi) hasta takibini hedeflerdim.</a:t>
            </a:r>
          </a:p>
          <a:p>
            <a:r>
              <a:rPr lang="tr-TR" dirty="0" smtClean="0"/>
              <a:t>Türkiye genelinde tek tip </a:t>
            </a:r>
            <a:r>
              <a:rPr lang="tr-TR" dirty="0" err="1" smtClean="0"/>
              <a:t>internlük</a:t>
            </a:r>
            <a:r>
              <a:rPr lang="tr-TR" dirty="0" smtClean="0"/>
              <a:t> uygulaması gerekir, en azından </a:t>
            </a:r>
            <a:r>
              <a:rPr lang="tr-TR" dirty="0" err="1" smtClean="0"/>
              <a:t>Tus</a:t>
            </a:r>
            <a:r>
              <a:rPr lang="tr-TR" dirty="0" smtClean="0"/>
              <a:t> sürecinde adalet için. Daha çok mesleksel deneyim kazandıran , ayak işlerinin yapılmadığı bir süreç uygulardım.</a:t>
            </a:r>
          </a:p>
          <a:p>
            <a:r>
              <a:rPr lang="tr-TR" dirty="0" err="1" smtClean="0"/>
              <a:t>İnternlerin</a:t>
            </a:r>
            <a:r>
              <a:rPr lang="tr-TR" dirty="0" smtClean="0"/>
              <a:t> iş tanımlamasını yapardım.Nasıl ve neleri yapacağımız tanımlanırsa biz de görevimiz olmayan şeyleri yapmayı </a:t>
            </a:r>
            <a:r>
              <a:rPr lang="tr-TR" dirty="0" err="1" smtClean="0"/>
              <a:t>reddebiliriz</a:t>
            </a:r>
            <a:r>
              <a:rPr lang="tr-TR" dirty="0" smtClean="0"/>
              <a:t>.</a:t>
            </a:r>
          </a:p>
          <a:p>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BULGULAR</a:t>
            </a:r>
            <a:endParaRPr lang="tr-TR" dirty="0"/>
          </a:p>
        </p:txBody>
      </p:sp>
      <p:sp>
        <p:nvSpPr>
          <p:cNvPr id="3" name="2 Metin Yer Tutucusu"/>
          <p:cNvSpPr>
            <a:spLocks noGrp="1"/>
          </p:cNvSpPr>
          <p:nvPr>
            <p:ph type="body" idx="2"/>
          </p:nvPr>
        </p:nvSpPr>
        <p:spPr>
          <a:xfrm>
            <a:off x="357158" y="1752600"/>
            <a:ext cx="1852642" cy="4343400"/>
          </a:xfrm>
        </p:spPr>
        <p:txBody>
          <a:bodyPr>
            <a:normAutofit/>
          </a:bodyPr>
          <a:lstStyle/>
          <a:p>
            <a:r>
              <a:rPr lang="tr-TR" sz="2000" dirty="0" err="1" smtClean="0"/>
              <a:t>İnternlük</a:t>
            </a:r>
            <a:r>
              <a:rPr lang="tr-TR" sz="2000" dirty="0" smtClean="0"/>
              <a:t> sürecini siz düzenliyor olsanız ne tür değişiklikler yapardınız?</a:t>
            </a:r>
            <a:endParaRPr lang="tr-TR" sz="2000" dirty="0"/>
          </a:p>
        </p:txBody>
      </p:sp>
      <p:sp>
        <p:nvSpPr>
          <p:cNvPr id="6" name="5 İçerik Yer Tutucusu"/>
          <p:cNvSpPr>
            <a:spLocks noGrp="1"/>
          </p:cNvSpPr>
          <p:nvPr>
            <p:ph sz="quarter" idx="1"/>
          </p:nvPr>
        </p:nvSpPr>
        <p:spPr/>
        <p:txBody>
          <a:bodyPr>
            <a:noAutofit/>
          </a:bodyPr>
          <a:lstStyle/>
          <a:p>
            <a:pPr fontAlgn="t"/>
            <a:r>
              <a:rPr lang="tr-TR" sz="2400" b="1" dirty="0" smtClean="0"/>
              <a:t>DEĞİŞİKLİK</a:t>
            </a:r>
          </a:p>
          <a:p>
            <a:pPr fontAlgn="b"/>
            <a:r>
              <a:rPr lang="tr-TR" sz="2400" dirty="0" err="1" smtClean="0"/>
              <a:t>İntern</a:t>
            </a:r>
            <a:r>
              <a:rPr lang="tr-TR" sz="2400" dirty="0" smtClean="0"/>
              <a:t> doktor adayıdır ve bir doktor ne yapıyorsa onu yapmalıdır. Kapıda hastaları dizmemeli,hastayı filme götürmemeli,hemşire varken tüm kanları almamalı. Hasta sorumluluğu almalı,kan şekeri takibi yapmamalı.</a:t>
            </a:r>
          </a:p>
          <a:p>
            <a:pPr fontAlgn="b"/>
            <a:r>
              <a:rPr lang="tr-TR" sz="2400" dirty="0" err="1" smtClean="0"/>
              <a:t>İnternlük</a:t>
            </a:r>
            <a:r>
              <a:rPr lang="tr-TR" sz="2400" dirty="0" smtClean="0"/>
              <a:t> daha adil şartlarda yapılmalıdır.En azından böyle devam edecekse de maaşı artmalıdır.</a:t>
            </a:r>
            <a:r>
              <a:rPr lang="tr-TR" sz="2400" dirty="0" err="1" smtClean="0"/>
              <a:t>İnternlük</a:t>
            </a:r>
            <a:r>
              <a:rPr lang="tr-TR" sz="2400" dirty="0" smtClean="0"/>
              <a:t> 6.sınıfta değil de 5 ve 6 ya dağıtılabilir</a:t>
            </a:r>
            <a:r>
              <a:rPr lang="tr-TR" sz="2400" dirty="0" smtClean="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BULGULAR</a:t>
            </a:r>
            <a:endParaRPr lang="tr-TR" dirty="0"/>
          </a:p>
        </p:txBody>
      </p:sp>
      <p:sp>
        <p:nvSpPr>
          <p:cNvPr id="3" name="2 Metin Yer Tutucusu"/>
          <p:cNvSpPr>
            <a:spLocks noGrp="1"/>
          </p:cNvSpPr>
          <p:nvPr>
            <p:ph type="body" idx="2"/>
          </p:nvPr>
        </p:nvSpPr>
        <p:spPr>
          <a:xfrm>
            <a:off x="357158" y="1752600"/>
            <a:ext cx="1852642" cy="4343400"/>
          </a:xfrm>
        </p:spPr>
        <p:txBody>
          <a:bodyPr>
            <a:normAutofit/>
          </a:bodyPr>
          <a:lstStyle/>
          <a:p>
            <a:r>
              <a:rPr lang="tr-TR" sz="2000" dirty="0" err="1" smtClean="0"/>
              <a:t>İnternlük</a:t>
            </a:r>
            <a:r>
              <a:rPr lang="tr-TR" sz="2000" dirty="0" smtClean="0"/>
              <a:t> sürecini siz düzenliyor olsanız ne tür değişiklikler yapardınız?</a:t>
            </a:r>
            <a:endParaRPr lang="tr-TR" sz="2000" dirty="0"/>
          </a:p>
        </p:txBody>
      </p:sp>
      <p:sp>
        <p:nvSpPr>
          <p:cNvPr id="6" name="5 İçerik Yer Tutucusu"/>
          <p:cNvSpPr>
            <a:spLocks noGrp="1"/>
          </p:cNvSpPr>
          <p:nvPr>
            <p:ph sz="quarter" idx="1"/>
          </p:nvPr>
        </p:nvSpPr>
        <p:spPr/>
        <p:txBody>
          <a:bodyPr>
            <a:noAutofit/>
          </a:bodyPr>
          <a:lstStyle/>
          <a:p>
            <a:pPr fontAlgn="t"/>
            <a:r>
              <a:rPr lang="tr-TR" sz="2000" b="1" dirty="0" smtClean="0"/>
              <a:t>DEĞİŞİKLİK</a:t>
            </a:r>
          </a:p>
          <a:p>
            <a:pPr fontAlgn="b"/>
            <a:r>
              <a:rPr lang="tr-TR" sz="2000" dirty="0" smtClean="0"/>
              <a:t>Asistanlar, hemşireler, hasta bakıcıları </a:t>
            </a:r>
            <a:r>
              <a:rPr lang="tr-TR" sz="2000" dirty="0" err="1" smtClean="0"/>
              <a:t>intern</a:t>
            </a:r>
            <a:r>
              <a:rPr lang="tr-TR" sz="2000" dirty="0" smtClean="0"/>
              <a:t> ilişkilerine ciddi bir düzenleme şart. </a:t>
            </a:r>
            <a:r>
              <a:rPr lang="tr-TR" sz="2000" dirty="0" err="1" smtClean="0"/>
              <a:t>İntern</a:t>
            </a:r>
            <a:r>
              <a:rPr lang="tr-TR" sz="2000" dirty="0" smtClean="0"/>
              <a:t> dr. ne kimsenin altında ne de kimsenin üstünde bir çalışan misyonunda değil. Hasta başı eğitim istiyoruz. Hasta sunma değil,asistan gibi hasta takip etme değil, bunlar değil. Eğitim,hasta başında uzman deneyimi örnekleri istiyorum.</a:t>
            </a:r>
          </a:p>
          <a:p>
            <a:pPr fontAlgn="b"/>
            <a:r>
              <a:rPr lang="tr-TR" sz="2000" dirty="0" smtClean="0"/>
              <a:t>Nöbet sayısını azaltırdım, </a:t>
            </a:r>
            <a:r>
              <a:rPr lang="tr-TR" sz="2000" dirty="0" err="1" smtClean="0"/>
              <a:t>internlere</a:t>
            </a:r>
            <a:r>
              <a:rPr lang="tr-TR" sz="2000" dirty="0" smtClean="0"/>
              <a:t> boş vakitlerinde ders çalışabileceği bir ortam sağlardım. Çoğu bölümdeki gibi sekreter olarak kullanılmasına, boşlukları dolduran bir personel olarak görülmesine engel olurdum.</a:t>
            </a:r>
          </a:p>
          <a:p>
            <a:endParaRPr lang="tr-TR"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EKİBİMİZİ TANIYALIM</a:t>
            </a:r>
            <a:endParaRPr lang="tr-TR" dirty="0"/>
          </a:p>
        </p:txBody>
      </p:sp>
      <p:sp>
        <p:nvSpPr>
          <p:cNvPr id="3" name="2 İçerik Yer Tutucusu"/>
          <p:cNvSpPr>
            <a:spLocks noGrp="1"/>
          </p:cNvSpPr>
          <p:nvPr>
            <p:ph sz="quarter" idx="1"/>
          </p:nvPr>
        </p:nvSpPr>
        <p:spPr/>
        <p:txBody>
          <a:bodyPr>
            <a:normAutofit fontScale="77500" lnSpcReduction="20000"/>
          </a:bodyPr>
          <a:lstStyle/>
          <a:p>
            <a:r>
              <a:rPr lang="tr-TR" dirty="0" smtClean="0"/>
              <a:t>MUHAMMED MUSTAFA BOLAT</a:t>
            </a:r>
          </a:p>
          <a:p>
            <a:r>
              <a:rPr lang="tr-TR" dirty="0" smtClean="0"/>
              <a:t>FATİH GÜNER</a:t>
            </a:r>
          </a:p>
          <a:p>
            <a:r>
              <a:rPr lang="tr-TR" dirty="0" smtClean="0"/>
              <a:t>KÜBRA ŞAHİN</a:t>
            </a:r>
          </a:p>
          <a:p>
            <a:r>
              <a:rPr lang="tr-TR" dirty="0" smtClean="0"/>
              <a:t>YUNUS EMRE YELKENCİ</a:t>
            </a:r>
          </a:p>
          <a:p>
            <a:r>
              <a:rPr lang="tr-TR" dirty="0" smtClean="0"/>
              <a:t>MUSTAFA ÇETİN</a:t>
            </a:r>
          </a:p>
          <a:p>
            <a:r>
              <a:rPr lang="tr-TR" dirty="0" smtClean="0"/>
              <a:t>EMRAH ÖLEZ</a:t>
            </a:r>
          </a:p>
          <a:p>
            <a:r>
              <a:rPr lang="tr-TR" dirty="0" smtClean="0"/>
              <a:t>HATİCE DEMİR</a:t>
            </a:r>
          </a:p>
          <a:p>
            <a:r>
              <a:rPr lang="tr-TR" dirty="0" smtClean="0"/>
              <a:t>YUNUS ELMAS</a:t>
            </a:r>
          </a:p>
          <a:p>
            <a:r>
              <a:rPr lang="tr-TR" dirty="0" smtClean="0"/>
              <a:t>SAMET KOCADAYICIK</a:t>
            </a:r>
          </a:p>
          <a:p>
            <a:r>
              <a:rPr lang="tr-TR" dirty="0" smtClean="0"/>
              <a:t>ASLI KARAİBRAHİM</a:t>
            </a:r>
          </a:p>
          <a:p>
            <a:r>
              <a:rPr lang="tr-TR" dirty="0" smtClean="0"/>
              <a:t>AYÇA İREM HAYIR</a:t>
            </a:r>
          </a:p>
          <a:p>
            <a:r>
              <a:rPr lang="tr-TR" dirty="0" smtClean="0"/>
              <a:t>OĞUZHAN HACIOĞLU</a:t>
            </a:r>
          </a:p>
        </p:txBody>
      </p:sp>
      <p:pic>
        <p:nvPicPr>
          <p:cNvPr id="8" name="7 İçerik Yer Tutucusu" descr="DSC02836.JPG"/>
          <p:cNvPicPr>
            <a:picLocks noGrp="1" noChangeAspect="1"/>
          </p:cNvPicPr>
          <p:nvPr>
            <p:ph sz="quarter" idx="2"/>
          </p:nvPr>
        </p:nvPicPr>
        <p:blipFill>
          <a:blip r:embed="rId2" cstate="print"/>
          <a:stretch>
            <a:fillRect/>
          </a:stretch>
        </p:blipFill>
        <p:spPr>
          <a:xfrm>
            <a:off x="3809995" y="2071678"/>
            <a:ext cx="4953034" cy="3714776"/>
          </a:xfrm>
        </p:spPr>
      </p:pic>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BULGULAR</a:t>
            </a:r>
            <a:endParaRPr lang="tr-TR" dirty="0"/>
          </a:p>
        </p:txBody>
      </p:sp>
      <p:sp>
        <p:nvSpPr>
          <p:cNvPr id="3" name="2 Metin Yer Tutucusu"/>
          <p:cNvSpPr>
            <a:spLocks noGrp="1"/>
          </p:cNvSpPr>
          <p:nvPr>
            <p:ph type="body" idx="2"/>
          </p:nvPr>
        </p:nvSpPr>
        <p:spPr>
          <a:xfrm>
            <a:off x="357158" y="1752600"/>
            <a:ext cx="1852642" cy="4343400"/>
          </a:xfrm>
        </p:spPr>
        <p:txBody>
          <a:bodyPr>
            <a:normAutofit/>
          </a:bodyPr>
          <a:lstStyle/>
          <a:p>
            <a:r>
              <a:rPr lang="tr-TR" sz="2000" dirty="0" err="1" smtClean="0"/>
              <a:t>İnternlük</a:t>
            </a:r>
            <a:r>
              <a:rPr lang="tr-TR" sz="2000" dirty="0" smtClean="0"/>
              <a:t> sürecini siz düzenliyor olsanız ne tür değişiklikler yapardınız?</a:t>
            </a:r>
            <a:endParaRPr lang="tr-TR" sz="2000" dirty="0"/>
          </a:p>
        </p:txBody>
      </p:sp>
      <p:sp>
        <p:nvSpPr>
          <p:cNvPr id="6" name="5 İçerik Yer Tutucusu"/>
          <p:cNvSpPr>
            <a:spLocks noGrp="1"/>
          </p:cNvSpPr>
          <p:nvPr>
            <p:ph sz="quarter" idx="1"/>
          </p:nvPr>
        </p:nvSpPr>
        <p:spPr/>
        <p:txBody>
          <a:bodyPr>
            <a:noAutofit/>
          </a:bodyPr>
          <a:lstStyle/>
          <a:p>
            <a:pPr fontAlgn="t"/>
            <a:r>
              <a:rPr lang="tr-TR" sz="2400" b="1" dirty="0" smtClean="0"/>
              <a:t>DEĞİŞİKLİK</a:t>
            </a:r>
          </a:p>
          <a:p>
            <a:pPr fontAlgn="b"/>
            <a:r>
              <a:rPr lang="tr-TR" sz="2400" dirty="0" smtClean="0"/>
              <a:t>15 günlük ara tatil..</a:t>
            </a:r>
            <a:r>
              <a:rPr lang="tr-TR" sz="2400" dirty="0" err="1" smtClean="0"/>
              <a:t>İntern</a:t>
            </a:r>
            <a:r>
              <a:rPr lang="tr-TR" sz="2400" dirty="0" smtClean="0"/>
              <a:t> görevleri tanımlanmalı.Personel ve sekreterlik görevi yaptırılmamalı.Okul servisinden yararlanılmalı.</a:t>
            </a:r>
          </a:p>
          <a:p>
            <a:pPr fontAlgn="b"/>
            <a:r>
              <a:rPr lang="tr-TR" sz="2400" dirty="0" err="1" smtClean="0"/>
              <a:t>İntern</a:t>
            </a:r>
            <a:r>
              <a:rPr lang="tr-TR" sz="2400" dirty="0" smtClean="0"/>
              <a:t> poliklinikte, serviste daha aktif olmalı, hasta takibi, tedavi düzenlemelerine daha çok katılmalı.Yapılacak iş kalmadığında hastaneyi terk edebilmeli ki ders çalışabilsin. Sırf bir imza atacak diye akşama kadar boş boş durmasın.Gece kan şekeri takibini hemşireler yapmalı.</a:t>
            </a:r>
          </a:p>
          <a:p>
            <a:endParaRPr lang="tr-TR"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BULGULAR</a:t>
            </a:r>
            <a:endParaRPr lang="tr-TR" dirty="0"/>
          </a:p>
        </p:txBody>
      </p:sp>
      <p:sp>
        <p:nvSpPr>
          <p:cNvPr id="3" name="2 Metin Yer Tutucusu"/>
          <p:cNvSpPr>
            <a:spLocks noGrp="1"/>
          </p:cNvSpPr>
          <p:nvPr>
            <p:ph type="body" idx="2"/>
          </p:nvPr>
        </p:nvSpPr>
        <p:spPr/>
        <p:txBody>
          <a:bodyPr>
            <a:normAutofit/>
          </a:bodyPr>
          <a:lstStyle/>
          <a:p>
            <a:r>
              <a:rPr lang="tr-TR" sz="2400" dirty="0" smtClean="0"/>
              <a:t>Tıp fakültesi kütüphanesi yeterli mi?</a:t>
            </a:r>
            <a:endParaRPr lang="tr-TR" sz="2400" dirty="0"/>
          </a:p>
        </p:txBody>
      </p:sp>
      <p:pic>
        <p:nvPicPr>
          <p:cNvPr id="6" name="5 İçerik Yer Tutucusu" descr="Resim9.png"/>
          <p:cNvPicPr>
            <a:picLocks noGrp="1" noChangeAspect="1"/>
          </p:cNvPicPr>
          <p:nvPr>
            <p:ph sz="quarter" idx="1"/>
          </p:nvPr>
        </p:nvPicPr>
        <p:blipFill>
          <a:blip r:embed="rId2" cstate="print"/>
          <a:stretch>
            <a:fillRect/>
          </a:stretch>
        </p:blipFill>
        <p:spPr>
          <a:xfrm>
            <a:off x="2362200" y="1891374"/>
            <a:ext cx="6400800" cy="4142051"/>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Başlık"/>
          <p:cNvSpPr>
            <a:spLocks noGrp="1"/>
          </p:cNvSpPr>
          <p:nvPr>
            <p:ph type="title"/>
          </p:nvPr>
        </p:nvSpPr>
        <p:spPr/>
        <p:txBody>
          <a:bodyPr/>
          <a:lstStyle/>
          <a:p>
            <a:pPr algn="ctr"/>
            <a:r>
              <a:rPr lang="tr-TR" dirty="0" smtClean="0"/>
              <a:t>BULGULAR</a:t>
            </a:r>
            <a:endParaRPr lang="tr-TR" dirty="0"/>
          </a:p>
        </p:txBody>
      </p:sp>
      <p:pic>
        <p:nvPicPr>
          <p:cNvPr id="13" name="12 İçerik Yer Tutucusu" descr="DSC02941.JPG"/>
          <p:cNvPicPr>
            <a:picLocks noGrp="1" noChangeAspect="1"/>
          </p:cNvPicPr>
          <p:nvPr>
            <p:ph sz="quarter" idx="2"/>
          </p:nvPr>
        </p:nvPicPr>
        <p:blipFill>
          <a:blip r:embed="rId2" cstate="print"/>
          <a:stretch>
            <a:fillRect/>
          </a:stretch>
        </p:blipFill>
        <p:spPr>
          <a:xfrm>
            <a:off x="609600" y="2771775"/>
            <a:ext cx="3886200" cy="2914650"/>
          </a:xfrm>
        </p:spPr>
      </p:pic>
      <p:pic>
        <p:nvPicPr>
          <p:cNvPr id="11" name="10 İçerik Yer Tutucusu" descr="DSC02945.JPG"/>
          <p:cNvPicPr>
            <a:picLocks noGrp="1" noChangeAspect="1"/>
          </p:cNvPicPr>
          <p:nvPr>
            <p:ph sz="quarter" idx="4"/>
          </p:nvPr>
        </p:nvPicPr>
        <p:blipFill>
          <a:blip r:embed="rId3" cstate="print"/>
          <a:stretch>
            <a:fillRect/>
          </a:stretch>
        </p:blipFill>
        <p:spPr>
          <a:xfrm>
            <a:off x="4800600" y="2771775"/>
            <a:ext cx="3886200" cy="2914650"/>
          </a:xfrm>
        </p:spPr>
      </p:pic>
      <p:sp>
        <p:nvSpPr>
          <p:cNvPr id="15" name="14 Metin Yer Tutucusu"/>
          <p:cNvSpPr>
            <a:spLocks noGrp="1"/>
          </p:cNvSpPr>
          <p:nvPr>
            <p:ph type="body" sz="quarter" idx="1"/>
          </p:nvPr>
        </p:nvSpPr>
        <p:spPr/>
        <p:txBody>
          <a:bodyPr/>
          <a:lstStyle/>
          <a:p>
            <a:r>
              <a:rPr lang="tr-TR" dirty="0" smtClean="0"/>
              <a:t>Öğrenci çalışma dersliği</a:t>
            </a:r>
            <a:endParaRPr lang="tr-TR" dirty="0"/>
          </a:p>
        </p:txBody>
      </p:sp>
      <p:sp>
        <p:nvSpPr>
          <p:cNvPr id="16" name="15 Metin Yer Tutucusu"/>
          <p:cNvSpPr>
            <a:spLocks noGrp="1"/>
          </p:cNvSpPr>
          <p:nvPr>
            <p:ph type="body" sz="quarter" idx="3"/>
          </p:nvPr>
        </p:nvSpPr>
        <p:spPr/>
        <p:txBody>
          <a:bodyPr/>
          <a:lstStyle/>
          <a:p>
            <a:r>
              <a:rPr lang="tr-TR" dirty="0" smtClean="0"/>
              <a:t>Tıp fakültesi kütüphanesi</a:t>
            </a:r>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p:txBody>
          <a:bodyPr/>
          <a:lstStyle/>
          <a:p>
            <a:pPr algn="ctr"/>
            <a:r>
              <a:rPr lang="tr-TR" dirty="0" smtClean="0"/>
              <a:t>BULGULAR</a:t>
            </a:r>
            <a:endParaRPr lang="tr-TR" dirty="0"/>
          </a:p>
        </p:txBody>
      </p:sp>
      <p:sp>
        <p:nvSpPr>
          <p:cNvPr id="9" name="8 Metin Yer Tutucusu"/>
          <p:cNvSpPr>
            <a:spLocks noGrp="1"/>
          </p:cNvSpPr>
          <p:nvPr>
            <p:ph type="body" idx="2"/>
          </p:nvPr>
        </p:nvSpPr>
        <p:spPr/>
        <p:txBody>
          <a:bodyPr>
            <a:normAutofit/>
          </a:bodyPr>
          <a:lstStyle/>
          <a:p>
            <a:r>
              <a:rPr lang="tr-TR" sz="2400" dirty="0" smtClean="0"/>
              <a:t>Uzmanlık istiyor musunuz?</a:t>
            </a:r>
          </a:p>
          <a:p>
            <a:r>
              <a:rPr lang="tr-TR" sz="2400" dirty="0" smtClean="0"/>
              <a:t>Hangi alanda…</a:t>
            </a:r>
            <a:endParaRPr lang="tr-TR" sz="2400" dirty="0"/>
          </a:p>
        </p:txBody>
      </p:sp>
      <p:pic>
        <p:nvPicPr>
          <p:cNvPr id="6" name="5 İçerik Yer Tutucusu" descr="Resim10.png"/>
          <p:cNvPicPr>
            <a:picLocks noGrp="1" noChangeAspect="1"/>
          </p:cNvPicPr>
          <p:nvPr>
            <p:ph sz="quarter" idx="1"/>
          </p:nvPr>
        </p:nvPicPr>
        <p:blipFill>
          <a:blip r:embed="rId2" cstate="print"/>
          <a:stretch>
            <a:fillRect/>
          </a:stretch>
        </p:blipFill>
        <p:spPr>
          <a:xfrm>
            <a:off x="2363564" y="1752600"/>
            <a:ext cx="6398072" cy="44196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BULGULAR</a:t>
            </a:r>
            <a:endParaRPr lang="tr-TR" dirty="0"/>
          </a:p>
        </p:txBody>
      </p:sp>
      <p:sp>
        <p:nvSpPr>
          <p:cNvPr id="3" name="2 Metin Yer Tutucusu"/>
          <p:cNvSpPr>
            <a:spLocks noGrp="1"/>
          </p:cNvSpPr>
          <p:nvPr>
            <p:ph type="body" idx="2"/>
          </p:nvPr>
        </p:nvSpPr>
        <p:spPr>
          <a:xfrm>
            <a:off x="357158" y="1752600"/>
            <a:ext cx="1852642" cy="4343400"/>
          </a:xfrm>
        </p:spPr>
        <p:txBody>
          <a:bodyPr>
            <a:normAutofit/>
          </a:bodyPr>
          <a:lstStyle/>
          <a:p>
            <a:pPr lvl="0">
              <a:buClr>
                <a:srgbClr val="DD8047"/>
              </a:buClr>
            </a:pPr>
            <a:r>
              <a:rPr lang="tr-TR" sz="2400" dirty="0" smtClean="0">
                <a:solidFill>
                  <a:prstClr val="white"/>
                </a:solidFill>
              </a:rPr>
              <a:t>Uzmanlık istiyor musunuz?</a:t>
            </a:r>
          </a:p>
          <a:p>
            <a:pPr lvl="0">
              <a:buClr>
                <a:srgbClr val="DD8047"/>
              </a:buClr>
            </a:pPr>
            <a:r>
              <a:rPr lang="tr-TR" sz="2400" dirty="0" smtClean="0">
                <a:solidFill>
                  <a:prstClr val="white"/>
                </a:solidFill>
              </a:rPr>
              <a:t>Hangi alanda…</a:t>
            </a:r>
            <a:endParaRPr lang="tr-TR" sz="2400" dirty="0">
              <a:solidFill>
                <a:prstClr val="white"/>
              </a:solidFill>
            </a:endParaRPr>
          </a:p>
        </p:txBody>
      </p:sp>
      <p:graphicFrame>
        <p:nvGraphicFramePr>
          <p:cNvPr id="5" name="4 İçerik Yer Tutucusu"/>
          <p:cNvGraphicFramePr>
            <a:graphicFrameLocks noGrp="1"/>
          </p:cNvGraphicFramePr>
          <p:nvPr>
            <p:ph sz="quarter" idx="1"/>
          </p:nvPr>
        </p:nvGraphicFramePr>
        <p:xfrm>
          <a:off x="2362200" y="1580501"/>
          <a:ext cx="6400800" cy="4535176"/>
        </p:xfrm>
        <a:graphic>
          <a:graphicData uri="http://schemas.openxmlformats.org/drawingml/2006/table">
            <a:tbl>
              <a:tblPr firstRow="1" bandRow="1">
                <a:tableStyleId>{073A0DAA-6AF3-43AB-8588-CEC1D06C72B9}</a:tableStyleId>
              </a:tblPr>
              <a:tblGrid>
                <a:gridCol w="5353072"/>
                <a:gridCol w="1047728"/>
              </a:tblGrid>
              <a:tr h="389896">
                <a:tc>
                  <a:txBody>
                    <a:bodyPr/>
                    <a:lstStyle/>
                    <a:p>
                      <a:r>
                        <a:rPr lang="tr-TR" dirty="0" smtClean="0"/>
                        <a:t>Uzmanlık</a:t>
                      </a:r>
                      <a:r>
                        <a:rPr lang="tr-TR" baseline="0" dirty="0" smtClean="0"/>
                        <a:t> alanı</a:t>
                      </a:r>
                      <a:endParaRPr lang="tr-TR" dirty="0"/>
                    </a:p>
                  </a:txBody>
                  <a:tcPr/>
                </a:tc>
                <a:tc>
                  <a:txBody>
                    <a:bodyPr/>
                    <a:lstStyle/>
                    <a:p>
                      <a:r>
                        <a:rPr lang="tr-TR" dirty="0" smtClean="0"/>
                        <a:t>SAYI</a:t>
                      </a:r>
                    </a:p>
                  </a:txBody>
                  <a:tcPr/>
                </a:tc>
              </a:tr>
              <a:tr h="389896">
                <a:tc>
                  <a:txBody>
                    <a:bodyPr/>
                    <a:lstStyle/>
                    <a:p>
                      <a:pPr algn="l"/>
                      <a:r>
                        <a:rPr lang="tr-TR" sz="2800" dirty="0" smtClean="0"/>
                        <a:t>Psikiyatri</a:t>
                      </a:r>
                      <a:endParaRPr lang="tr-TR" sz="2800" dirty="0"/>
                    </a:p>
                  </a:txBody>
                  <a:tcPr/>
                </a:tc>
                <a:tc>
                  <a:txBody>
                    <a:bodyPr/>
                    <a:lstStyle/>
                    <a:p>
                      <a:pPr algn="ctr"/>
                      <a:r>
                        <a:rPr lang="tr-TR" sz="2800" dirty="0" smtClean="0"/>
                        <a:t>10</a:t>
                      </a:r>
                      <a:endParaRPr lang="tr-TR" sz="2800" dirty="0"/>
                    </a:p>
                  </a:txBody>
                  <a:tcPr/>
                </a:tc>
              </a:tr>
              <a:tr h="389896">
                <a:tc>
                  <a:txBody>
                    <a:bodyPr/>
                    <a:lstStyle/>
                    <a:p>
                      <a:pPr algn="l"/>
                      <a:r>
                        <a:rPr lang="tr-TR" sz="2800" dirty="0" smtClean="0"/>
                        <a:t>Kardiyoloji</a:t>
                      </a:r>
                      <a:endParaRPr lang="tr-TR" sz="2800" dirty="0"/>
                    </a:p>
                  </a:txBody>
                  <a:tcPr/>
                </a:tc>
                <a:tc>
                  <a:txBody>
                    <a:bodyPr/>
                    <a:lstStyle/>
                    <a:p>
                      <a:pPr algn="ctr"/>
                      <a:r>
                        <a:rPr lang="tr-TR" sz="2800" dirty="0" smtClean="0"/>
                        <a:t>8</a:t>
                      </a:r>
                      <a:endParaRPr lang="tr-TR" sz="2800" dirty="0"/>
                    </a:p>
                  </a:txBody>
                  <a:tcPr/>
                </a:tc>
              </a:tr>
              <a:tr h="389896">
                <a:tc>
                  <a:txBody>
                    <a:bodyPr/>
                    <a:lstStyle/>
                    <a:p>
                      <a:pPr algn="l"/>
                      <a:r>
                        <a:rPr lang="tr-TR" sz="2800" dirty="0" smtClean="0"/>
                        <a:t>Dermatoloji</a:t>
                      </a:r>
                      <a:endParaRPr lang="tr-TR" sz="2800" dirty="0"/>
                    </a:p>
                  </a:txBody>
                  <a:tcPr/>
                </a:tc>
                <a:tc>
                  <a:txBody>
                    <a:bodyPr/>
                    <a:lstStyle/>
                    <a:p>
                      <a:pPr algn="ctr"/>
                      <a:r>
                        <a:rPr lang="tr-TR" sz="2800" dirty="0" smtClean="0"/>
                        <a:t>7</a:t>
                      </a:r>
                      <a:endParaRPr lang="tr-TR" sz="2800" dirty="0"/>
                    </a:p>
                  </a:txBody>
                  <a:tcPr/>
                </a:tc>
              </a:tr>
              <a:tr h="389896">
                <a:tc>
                  <a:txBody>
                    <a:bodyPr/>
                    <a:lstStyle/>
                    <a:p>
                      <a:pPr algn="l"/>
                      <a:r>
                        <a:rPr lang="tr-TR" sz="2800" dirty="0" smtClean="0"/>
                        <a:t>Pediatri</a:t>
                      </a:r>
                      <a:endParaRPr lang="tr-TR" sz="2800" dirty="0"/>
                    </a:p>
                  </a:txBody>
                  <a:tcPr/>
                </a:tc>
                <a:tc>
                  <a:txBody>
                    <a:bodyPr/>
                    <a:lstStyle/>
                    <a:p>
                      <a:pPr algn="ctr"/>
                      <a:r>
                        <a:rPr lang="tr-TR" sz="2800" dirty="0" smtClean="0"/>
                        <a:t>5</a:t>
                      </a:r>
                      <a:endParaRPr lang="tr-TR" sz="2800" dirty="0"/>
                    </a:p>
                  </a:txBody>
                  <a:tcPr/>
                </a:tc>
              </a:tr>
              <a:tr h="389896">
                <a:tc>
                  <a:txBody>
                    <a:bodyPr/>
                    <a:lstStyle/>
                    <a:p>
                      <a:pPr algn="l"/>
                      <a:r>
                        <a:rPr lang="tr-TR" sz="2800" dirty="0" smtClean="0"/>
                        <a:t>Acil</a:t>
                      </a:r>
                      <a:endParaRPr lang="tr-TR" sz="2800" dirty="0"/>
                    </a:p>
                  </a:txBody>
                  <a:tcPr/>
                </a:tc>
                <a:tc>
                  <a:txBody>
                    <a:bodyPr/>
                    <a:lstStyle/>
                    <a:p>
                      <a:pPr algn="ctr"/>
                      <a:r>
                        <a:rPr lang="tr-TR" sz="2800" dirty="0" smtClean="0"/>
                        <a:t>4</a:t>
                      </a:r>
                      <a:endParaRPr lang="tr-TR" sz="2800" dirty="0"/>
                    </a:p>
                  </a:txBody>
                  <a:tcPr/>
                </a:tc>
              </a:tr>
              <a:tr h="389896">
                <a:tc>
                  <a:txBody>
                    <a:bodyPr/>
                    <a:lstStyle/>
                    <a:p>
                      <a:pPr marL="0" marR="0" indent="0" algn="l" defTabSz="3291840" rtl="0" eaLnBrk="1" fontAlgn="auto" latinLnBrk="0" hangingPunct="1">
                        <a:lnSpc>
                          <a:spcPct val="100000"/>
                        </a:lnSpc>
                        <a:spcBef>
                          <a:spcPts val="0"/>
                        </a:spcBef>
                        <a:spcAft>
                          <a:spcPts val="0"/>
                        </a:spcAft>
                        <a:buClrTx/>
                        <a:buSzTx/>
                        <a:buFontTx/>
                        <a:buNone/>
                        <a:tabLst/>
                        <a:defRPr/>
                      </a:pPr>
                      <a:r>
                        <a:rPr lang="tr-TR" sz="2800" dirty="0" smtClean="0"/>
                        <a:t>Plastik Cerrahi</a:t>
                      </a:r>
                      <a:endParaRPr lang="tr-TR" sz="2800" dirty="0"/>
                    </a:p>
                  </a:txBody>
                  <a:tcPr/>
                </a:tc>
                <a:tc>
                  <a:txBody>
                    <a:bodyPr/>
                    <a:lstStyle/>
                    <a:p>
                      <a:pPr algn="ctr"/>
                      <a:r>
                        <a:rPr lang="tr-TR" sz="2800" dirty="0" smtClean="0"/>
                        <a:t>4</a:t>
                      </a:r>
                      <a:endParaRPr lang="tr-TR" sz="2800" dirty="0"/>
                    </a:p>
                  </a:txBody>
                  <a:tcPr/>
                </a:tc>
              </a:tr>
              <a:tr h="389896">
                <a:tc>
                  <a:txBody>
                    <a:bodyPr/>
                    <a:lstStyle/>
                    <a:p>
                      <a:pPr algn="l"/>
                      <a:r>
                        <a:rPr lang="tr-TR" sz="2800" dirty="0" smtClean="0"/>
                        <a:t>KBB</a:t>
                      </a:r>
                      <a:endParaRPr lang="tr-TR" sz="2800" dirty="0"/>
                    </a:p>
                  </a:txBody>
                  <a:tcPr/>
                </a:tc>
                <a:tc>
                  <a:txBody>
                    <a:bodyPr/>
                    <a:lstStyle/>
                    <a:p>
                      <a:pPr algn="ctr"/>
                      <a:r>
                        <a:rPr lang="tr-TR" sz="2800" dirty="0" smtClean="0"/>
                        <a:t>4</a:t>
                      </a:r>
                      <a:endParaRPr lang="tr-TR" sz="2800" dirty="0"/>
                    </a:p>
                  </a:txBody>
                  <a:tcPr/>
                </a:tc>
              </a:tr>
              <a:tr h="506092">
                <a:tc>
                  <a:txBody>
                    <a:bodyPr/>
                    <a:lstStyle/>
                    <a:p>
                      <a:pPr algn="l"/>
                      <a:r>
                        <a:rPr lang="tr-TR" sz="2800" dirty="0" smtClean="0"/>
                        <a:t>Diğer</a:t>
                      </a:r>
                      <a:endParaRPr lang="tr-TR" sz="2800" dirty="0"/>
                    </a:p>
                  </a:txBody>
                  <a:tcPr/>
                </a:tc>
                <a:tc>
                  <a:txBody>
                    <a:bodyPr/>
                    <a:lstStyle/>
                    <a:p>
                      <a:pPr algn="ctr"/>
                      <a:r>
                        <a:rPr lang="tr-TR" sz="2800" dirty="0" smtClean="0"/>
                        <a:t>30</a:t>
                      </a:r>
                      <a:endParaRPr lang="tr-TR" sz="2800" dirty="0"/>
                    </a:p>
                  </a:txBody>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BULGULAR</a:t>
            </a:r>
            <a:endParaRPr lang="tr-TR" dirty="0"/>
          </a:p>
        </p:txBody>
      </p:sp>
      <p:sp>
        <p:nvSpPr>
          <p:cNvPr id="3" name="2 Metin Yer Tutucusu"/>
          <p:cNvSpPr>
            <a:spLocks noGrp="1"/>
          </p:cNvSpPr>
          <p:nvPr>
            <p:ph type="body" idx="2"/>
          </p:nvPr>
        </p:nvSpPr>
        <p:spPr>
          <a:xfrm>
            <a:off x="214282" y="1714488"/>
            <a:ext cx="1995518" cy="4343400"/>
          </a:xfrm>
        </p:spPr>
        <p:txBody>
          <a:bodyPr>
            <a:normAutofit/>
          </a:bodyPr>
          <a:lstStyle/>
          <a:p>
            <a:r>
              <a:rPr lang="tr-TR" sz="2400" dirty="0" smtClean="0"/>
              <a:t>TUS </a:t>
            </a:r>
            <a:r>
              <a:rPr lang="tr-TR" sz="2400" dirty="0" err="1" smtClean="0"/>
              <a:t>dersanesine</a:t>
            </a:r>
            <a:r>
              <a:rPr lang="tr-TR" sz="2400" dirty="0" smtClean="0"/>
              <a:t> ne </a:t>
            </a:r>
            <a:r>
              <a:rPr lang="tr-TR" sz="2400" dirty="0" smtClean="0"/>
              <a:t>zaman kayıt yaptırdınız?</a:t>
            </a:r>
            <a:endParaRPr lang="tr-TR" sz="2400" dirty="0"/>
          </a:p>
        </p:txBody>
      </p:sp>
      <p:pic>
        <p:nvPicPr>
          <p:cNvPr id="7" name="6 İçerik Yer Tutucusu" descr="Resim11.png"/>
          <p:cNvPicPr>
            <a:picLocks noGrp="1" noChangeAspect="1"/>
          </p:cNvPicPr>
          <p:nvPr>
            <p:ph sz="quarter" idx="1"/>
          </p:nvPr>
        </p:nvPicPr>
        <p:blipFill>
          <a:blip r:embed="rId2" cstate="print"/>
          <a:stretch>
            <a:fillRect/>
          </a:stretch>
        </p:blipFill>
        <p:spPr>
          <a:xfrm>
            <a:off x="2363564" y="1752600"/>
            <a:ext cx="6398072" cy="44196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BULGULAR</a:t>
            </a:r>
            <a:endParaRPr lang="tr-TR" dirty="0"/>
          </a:p>
        </p:txBody>
      </p:sp>
      <p:sp>
        <p:nvSpPr>
          <p:cNvPr id="3" name="2 Metin Yer Tutucusu"/>
          <p:cNvSpPr>
            <a:spLocks noGrp="1"/>
          </p:cNvSpPr>
          <p:nvPr>
            <p:ph type="body" idx="2"/>
          </p:nvPr>
        </p:nvSpPr>
        <p:spPr>
          <a:xfrm>
            <a:off x="357158" y="1752600"/>
            <a:ext cx="1852642" cy="4343400"/>
          </a:xfrm>
        </p:spPr>
        <p:txBody>
          <a:bodyPr>
            <a:normAutofit/>
          </a:bodyPr>
          <a:lstStyle/>
          <a:p>
            <a:r>
              <a:rPr lang="tr-TR" sz="2400" dirty="0" smtClean="0"/>
              <a:t>TUS </a:t>
            </a:r>
            <a:r>
              <a:rPr lang="tr-TR" sz="2400" dirty="0" err="1" smtClean="0"/>
              <a:t>dersanesi</a:t>
            </a:r>
            <a:r>
              <a:rPr lang="tr-TR" sz="2400" dirty="0" smtClean="0"/>
              <a:t> sizce bir zorunluluk mu?</a:t>
            </a:r>
            <a:endParaRPr lang="tr-TR" sz="2400" dirty="0"/>
          </a:p>
        </p:txBody>
      </p:sp>
      <p:pic>
        <p:nvPicPr>
          <p:cNvPr id="6" name="5 İçerik Yer Tutucusu" descr="Resim12.png"/>
          <p:cNvPicPr>
            <a:picLocks noGrp="1" noChangeAspect="1"/>
          </p:cNvPicPr>
          <p:nvPr>
            <p:ph sz="quarter" idx="1"/>
          </p:nvPr>
        </p:nvPicPr>
        <p:blipFill>
          <a:blip r:embed="rId2" cstate="print"/>
          <a:stretch>
            <a:fillRect/>
          </a:stretch>
        </p:blipFill>
        <p:spPr>
          <a:xfrm>
            <a:off x="2363564" y="1752600"/>
            <a:ext cx="6398072" cy="44196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BULGULAR</a:t>
            </a:r>
            <a:endParaRPr lang="tr-TR" dirty="0"/>
          </a:p>
        </p:txBody>
      </p:sp>
      <p:sp>
        <p:nvSpPr>
          <p:cNvPr id="3" name="2 Metin Yer Tutucusu"/>
          <p:cNvSpPr>
            <a:spLocks noGrp="1"/>
          </p:cNvSpPr>
          <p:nvPr>
            <p:ph type="body" idx="2"/>
          </p:nvPr>
        </p:nvSpPr>
        <p:spPr>
          <a:xfrm>
            <a:off x="357158" y="1752600"/>
            <a:ext cx="1852642" cy="4343400"/>
          </a:xfrm>
        </p:spPr>
        <p:txBody>
          <a:bodyPr>
            <a:normAutofit/>
          </a:bodyPr>
          <a:lstStyle/>
          <a:p>
            <a:r>
              <a:rPr lang="tr-TR" sz="2400" dirty="0" smtClean="0"/>
              <a:t>TUS’a hazırlanmak için yeterli süre kalıyor mu?</a:t>
            </a:r>
            <a:endParaRPr lang="tr-TR" sz="2400" dirty="0"/>
          </a:p>
        </p:txBody>
      </p:sp>
      <p:graphicFrame>
        <p:nvGraphicFramePr>
          <p:cNvPr id="9" name="1 Grafik"/>
          <p:cNvGraphicFramePr>
            <a:graphicFrameLocks noGrp="1"/>
          </p:cNvGraphicFramePr>
          <p:nvPr>
            <p:ph sz="quarter" idx="1"/>
          </p:nvPr>
        </p:nvGraphicFramePr>
        <p:xfrm>
          <a:off x="2362200" y="1752600"/>
          <a:ext cx="6400800" cy="4419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BULGULAR</a:t>
            </a:r>
            <a:endParaRPr lang="tr-TR" dirty="0"/>
          </a:p>
        </p:txBody>
      </p:sp>
      <p:sp>
        <p:nvSpPr>
          <p:cNvPr id="3" name="2 Metin Yer Tutucusu"/>
          <p:cNvSpPr>
            <a:spLocks noGrp="1"/>
          </p:cNvSpPr>
          <p:nvPr>
            <p:ph type="body" idx="2"/>
          </p:nvPr>
        </p:nvSpPr>
        <p:spPr>
          <a:xfrm>
            <a:off x="214282" y="1752600"/>
            <a:ext cx="1995518" cy="4343400"/>
          </a:xfrm>
        </p:spPr>
        <p:txBody>
          <a:bodyPr>
            <a:normAutofit/>
          </a:bodyPr>
          <a:lstStyle/>
          <a:p>
            <a:r>
              <a:rPr lang="tr-TR" sz="2400" dirty="0" smtClean="0"/>
              <a:t>Mezun  olduğunuzda kendinizi hekimlik mesleğini yapmak için yeterli hissediyor musunuz?</a:t>
            </a:r>
            <a:endParaRPr lang="tr-TR" sz="2400" dirty="0"/>
          </a:p>
        </p:txBody>
      </p:sp>
      <p:pic>
        <p:nvPicPr>
          <p:cNvPr id="7" name="6 İçerik Yer Tutucusu" descr="Resim14.png"/>
          <p:cNvPicPr>
            <a:picLocks noGrp="1" noChangeAspect="1"/>
          </p:cNvPicPr>
          <p:nvPr>
            <p:ph sz="quarter" idx="1"/>
          </p:nvPr>
        </p:nvPicPr>
        <p:blipFill>
          <a:blip r:embed="rId2" cstate="print"/>
          <a:stretch>
            <a:fillRect/>
          </a:stretch>
        </p:blipFill>
        <p:spPr>
          <a:xfrm>
            <a:off x="2363564" y="1752600"/>
            <a:ext cx="6398072" cy="441960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BULGULAR</a:t>
            </a:r>
            <a:endParaRPr lang="tr-TR" dirty="0"/>
          </a:p>
        </p:txBody>
      </p:sp>
      <p:sp>
        <p:nvSpPr>
          <p:cNvPr id="3" name="2 Metin Yer Tutucusu"/>
          <p:cNvSpPr>
            <a:spLocks noGrp="1"/>
          </p:cNvSpPr>
          <p:nvPr>
            <p:ph type="body" idx="2"/>
          </p:nvPr>
        </p:nvSpPr>
        <p:spPr>
          <a:xfrm>
            <a:off x="357158" y="1752600"/>
            <a:ext cx="1852642" cy="4343400"/>
          </a:xfrm>
        </p:spPr>
        <p:txBody>
          <a:bodyPr>
            <a:normAutofit/>
          </a:bodyPr>
          <a:lstStyle/>
          <a:p>
            <a:r>
              <a:rPr lang="tr-TR" sz="2400" dirty="0" smtClean="0"/>
              <a:t>Sizce iş yükü ağır olan bölüm hangisidir?</a:t>
            </a:r>
            <a:endParaRPr lang="tr-TR" sz="2400" dirty="0"/>
          </a:p>
        </p:txBody>
      </p:sp>
      <p:graphicFrame>
        <p:nvGraphicFramePr>
          <p:cNvPr id="6" name="5 İçerik Yer Tutucusu"/>
          <p:cNvGraphicFramePr>
            <a:graphicFrameLocks noGrp="1"/>
          </p:cNvGraphicFramePr>
          <p:nvPr>
            <p:ph sz="quarter" idx="1"/>
          </p:nvPr>
        </p:nvGraphicFramePr>
        <p:xfrm>
          <a:off x="2362200" y="1752600"/>
          <a:ext cx="6400800" cy="4754880"/>
        </p:xfrm>
        <a:graphic>
          <a:graphicData uri="http://schemas.openxmlformats.org/drawingml/2006/table">
            <a:tbl>
              <a:tblPr firstRow="1" bandRow="1">
                <a:tableStyleId>{073A0DAA-6AF3-43AB-8588-CEC1D06C72B9}</a:tableStyleId>
              </a:tblPr>
              <a:tblGrid>
                <a:gridCol w="3200400"/>
                <a:gridCol w="3200400"/>
              </a:tblGrid>
              <a:tr h="370840">
                <a:tc>
                  <a:txBody>
                    <a:bodyPr/>
                    <a:lstStyle/>
                    <a:p>
                      <a:pPr algn="ctr"/>
                      <a:r>
                        <a:rPr lang="tr-TR" sz="2400" dirty="0" smtClean="0"/>
                        <a:t>İş yükü ağır olan bölümler</a:t>
                      </a:r>
                      <a:endParaRPr lang="tr-TR" sz="2400" dirty="0">
                        <a:solidFill>
                          <a:schemeClr val="bg1"/>
                        </a:solidFill>
                      </a:endParaRPr>
                    </a:p>
                  </a:txBody>
                  <a:tcPr/>
                </a:tc>
                <a:tc>
                  <a:txBody>
                    <a:bodyPr/>
                    <a:lstStyle/>
                    <a:p>
                      <a:pPr algn="ctr"/>
                      <a:r>
                        <a:rPr lang="tr-TR" sz="2400" dirty="0" smtClean="0"/>
                        <a:t>Öğrenci sayısı</a:t>
                      </a:r>
                      <a:endParaRPr lang="tr-TR" sz="2400" dirty="0">
                        <a:solidFill>
                          <a:schemeClr val="bg1"/>
                        </a:solidFill>
                      </a:endParaRPr>
                    </a:p>
                  </a:txBody>
                  <a:tcPr/>
                </a:tc>
              </a:tr>
              <a:tr h="370840">
                <a:tc>
                  <a:txBody>
                    <a:bodyPr/>
                    <a:lstStyle/>
                    <a:p>
                      <a:pPr algn="ctr"/>
                      <a:r>
                        <a:rPr lang="tr-TR" sz="2400" dirty="0" smtClean="0"/>
                        <a:t>Kadın Doğum</a:t>
                      </a:r>
                      <a:endParaRPr lang="tr-TR" sz="2400" dirty="0"/>
                    </a:p>
                  </a:txBody>
                  <a:tcPr/>
                </a:tc>
                <a:tc>
                  <a:txBody>
                    <a:bodyPr/>
                    <a:lstStyle/>
                    <a:p>
                      <a:pPr algn="ctr"/>
                      <a:r>
                        <a:rPr lang="tr-TR" sz="2400" dirty="0" smtClean="0"/>
                        <a:t>32</a:t>
                      </a:r>
                      <a:endParaRPr lang="tr-TR" sz="2400" dirty="0"/>
                    </a:p>
                  </a:txBody>
                  <a:tcPr/>
                </a:tc>
              </a:tr>
              <a:tr h="370840">
                <a:tc>
                  <a:txBody>
                    <a:bodyPr/>
                    <a:lstStyle/>
                    <a:p>
                      <a:pPr algn="ctr"/>
                      <a:r>
                        <a:rPr lang="tr-TR" sz="2400" dirty="0" smtClean="0"/>
                        <a:t>Çocuk Cerrahisi</a:t>
                      </a:r>
                      <a:endParaRPr lang="tr-TR" sz="2400" dirty="0"/>
                    </a:p>
                  </a:txBody>
                  <a:tcPr/>
                </a:tc>
                <a:tc>
                  <a:txBody>
                    <a:bodyPr/>
                    <a:lstStyle/>
                    <a:p>
                      <a:pPr algn="ctr"/>
                      <a:r>
                        <a:rPr lang="tr-TR" sz="2400" dirty="0" smtClean="0"/>
                        <a:t>17</a:t>
                      </a:r>
                      <a:endParaRPr lang="tr-TR" sz="2400" dirty="0"/>
                    </a:p>
                  </a:txBody>
                  <a:tcPr/>
                </a:tc>
              </a:tr>
              <a:tr h="370840">
                <a:tc>
                  <a:txBody>
                    <a:bodyPr/>
                    <a:lstStyle/>
                    <a:p>
                      <a:pPr algn="ctr"/>
                      <a:r>
                        <a:rPr lang="tr-TR" sz="2400" dirty="0" smtClean="0"/>
                        <a:t>Genel Cerrahi</a:t>
                      </a:r>
                      <a:endParaRPr lang="tr-TR" sz="2400" dirty="0"/>
                    </a:p>
                  </a:txBody>
                  <a:tcPr/>
                </a:tc>
                <a:tc>
                  <a:txBody>
                    <a:bodyPr/>
                    <a:lstStyle/>
                    <a:p>
                      <a:pPr algn="ctr"/>
                      <a:r>
                        <a:rPr lang="tr-TR" sz="2400" dirty="0" smtClean="0"/>
                        <a:t>13</a:t>
                      </a:r>
                      <a:endParaRPr lang="tr-TR" sz="2400" dirty="0"/>
                    </a:p>
                  </a:txBody>
                  <a:tcPr/>
                </a:tc>
              </a:tr>
              <a:tr h="370840">
                <a:tc>
                  <a:txBody>
                    <a:bodyPr/>
                    <a:lstStyle/>
                    <a:p>
                      <a:pPr algn="ctr"/>
                      <a:r>
                        <a:rPr lang="tr-TR" sz="2400" dirty="0" smtClean="0"/>
                        <a:t>Beyin Cerrahisi</a:t>
                      </a:r>
                      <a:endParaRPr lang="tr-TR" sz="2400" dirty="0"/>
                    </a:p>
                  </a:txBody>
                  <a:tcPr/>
                </a:tc>
                <a:tc>
                  <a:txBody>
                    <a:bodyPr/>
                    <a:lstStyle/>
                    <a:p>
                      <a:pPr algn="ctr"/>
                      <a:r>
                        <a:rPr lang="tr-TR" sz="2400" dirty="0" smtClean="0"/>
                        <a:t>10</a:t>
                      </a:r>
                      <a:endParaRPr lang="tr-TR" sz="2400" dirty="0"/>
                    </a:p>
                  </a:txBody>
                  <a:tcPr/>
                </a:tc>
              </a:tr>
              <a:tr h="370840">
                <a:tc>
                  <a:txBody>
                    <a:bodyPr/>
                    <a:lstStyle/>
                    <a:p>
                      <a:pPr algn="ctr"/>
                      <a:r>
                        <a:rPr lang="tr-TR" sz="2400" dirty="0" smtClean="0"/>
                        <a:t>Kalp Damar Cerrahisi</a:t>
                      </a:r>
                      <a:endParaRPr lang="tr-TR" sz="2400" dirty="0"/>
                    </a:p>
                  </a:txBody>
                  <a:tcPr/>
                </a:tc>
                <a:tc>
                  <a:txBody>
                    <a:bodyPr/>
                    <a:lstStyle/>
                    <a:p>
                      <a:pPr algn="ctr"/>
                      <a:r>
                        <a:rPr lang="tr-TR" sz="2400" dirty="0" smtClean="0"/>
                        <a:t>10</a:t>
                      </a:r>
                      <a:endParaRPr lang="tr-TR" sz="2400" dirty="0"/>
                    </a:p>
                  </a:txBody>
                  <a:tcPr/>
                </a:tc>
              </a:tr>
              <a:tr h="370840">
                <a:tc>
                  <a:txBody>
                    <a:bodyPr/>
                    <a:lstStyle/>
                    <a:p>
                      <a:pPr algn="ctr"/>
                      <a:r>
                        <a:rPr lang="tr-TR" sz="2400" dirty="0" smtClean="0"/>
                        <a:t>Acil</a:t>
                      </a:r>
                      <a:endParaRPr lang="tr-TR" sz="2400" dirty="0"/>
                    </a:p>
                  </a:txBody>
                  <a:tcPr/>
                </a:tc>
                <a:tc>
                  <a:txBody>
                    <a:bodyPr/>
                    <a:lstStyle/>
                    <a:p>
                      <a:pPr algn="ctr"/>
                      <a:r>
                        <a:rPr lang="tr-TR" sz="2400" dirty="0" smtClean="0"/>
                        <a:t>8</a:t>
                      </a:r>
                      <a:endParaRPr lang="tr-TR" sz="2400" dirty="0"/>
                    </a:p>
                  </a:txBody>
                  <a:tcPr/>
                </a:tc>
              </a:tr>
              <a:tr h="370840">
                <a:tc>
                  <a:txBody>
                    <a:bodyPr/>
                    <a:lstStyle/>
                    <a:p>
                      <a:pPr algn="ctr"/>
                      <a:r>
                        <a:rPr lang="tr-TR" sz="2400" dirty="0" smtClean="0"/>
                        <a:t>Diğer(dahiliye,ortopedi,kardiyoloji,halk sağlığı,histoloji,pediatri)</a:t>
                      </a:r>
                      <a:endParaRPr lang="tr-TR" sz="2400" dirty="0"/>
                    </a:p>
                  </a:txBody>
                  <a:tcPr/>
                </a:tc>
                <a:tc>
                  <a:txBody>
                    <a:bodyPr/>
                    <a:lstStyle/>
                    <a:p>
                      <a:pPr algn="ctr"/>
                      <a:r>
                        <a:rPr lang="tr-TR" sz="2400" dirty="0" smtClean="0"/>
                        <a:t>16</a:t>
                      </a:r>
                      <a:endParaRPr lang="tr-TR" sz="2400" dirty="0"/>
                    </a:p>
                  </a:txBody>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pPr algn="ctr"/>
            <a:r>
              <a:rPr lang="tr-TR" dirty="0" smtClean="0"/>
              <a:t>AMAÇ</a:t>
            </a:r>
            <a:endParaRPr lang="tr-TR" dirty="0"/>
          </a:p>
        </p:txBody>
      </p:sp>
      <p:sp>
        <p:nvSpPr>
          <p:cNvPr id="6" name="5 İçerik Yer Tutucusu"/>
          <p:cNvSpPr>
            <a:spLocks noGrp="1"/>
          </p:cNvSpPr>
          <p:nvPr>
            <p:ph sz="quarter" idx="1"/>
          </p:nvPr>
        </p:nvSpPr>
        <p:spPr/>
        <p:txBody>
          <a:bodyPr/>
          <a:lstStyle/>
          <a:p>
            <a:r>
              <a:rPr lang="tr-TR" dirty="0" err="1" smtClean="0"/>
              <a:t>İntern</a:t>
            </a:r>
            <a:r>
              <a:rPr lang="tr-TR" dirty="0" smtClean="0"/>
              <a:t> öğrenci arkadaşlarımızın öğrenciliklerinin son yılında yaşadıkları olumlu ve geliştirilmesi gereken konuları tespit edebilmek.</a:t>
            </a:r>
          </a:p>
          <a:p>
            <a:endParaRPr lang="tr-TR" dirty="0"/>
          </a:p>
        </p:txBody>
      </p:sp>
      <p:pic>
        <p:nvPicPr>
          <p:cNvPr id="10" name="9 İçerik Yer Tutucusu" descr="DSC02828.JPG"/>
          <p:cNvPicPr>
            <a:picLocks noGrp="1" noChangeAspect="1"/>
          </p:cNvPicPr>
          <p:nvPr>
            <p:ph sz="quarter" idx="2"/>
          </p:nvPr>
        </p:nvPicPr>
        <p:blipFill>
          <a:blip r:embed="rId2" cstate="print"/>
          <a:stretch>
            <a:fillRect/>
          </a:stretch>
        </p:blipFill>
        <p:spPr>
          <a:xfrm>
            <a:off x="4288353" y="2000240"/>
            <a:ext cx="4442897" cy="3332173"/>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BULGULAR</a:t>
            </a:r>
            <a:endParaRPr lang="tr-TR" dirty="0"/>
          </a:p>
        </p:txBody>
      </p:sp>
      <p:sp>
        <p:nvSpPr>
          <p:cNvPr id="3" name="2 Metin Yer Tutucusu"/>
          <p:cNvSpPr>
            <a:spLocks noGrp="1"/>
          </p:cNvSpPr>
          <p:nvPr>
            <p:ph type="body" idx="2"/>
          </p:nvPr>
        </p:nvSpPr>
        <p:spPr>
          <a:xfrm>
            <a:off x="285720" y="1752600"/>
            <a:ext cx="1924080" cy="4343400"/>
          </a:xfrm>
        </p:spPr>
        <p:txBody>
          <a:bodyPr>
            <a:normAutofit/>
          </a:bodyPr>
          <a:lstStyle/>
          <a:p>
            <a:r>
              <a:rPr lang="tr-TR" sz="2800" dirty="0" smtClean="0"/>
              <a:t>Çalışanlarla ilişkilerinizi değerlendiriniz….</a:t>
            </a:r>
            <a:endParaRPr lang="tr-TR" sz="2800" dirty="0"/>
          </a:p>
        </p:txBody>
      </p:sp>
      <p:pic>
        <p:nvPicPr>
          <p:cNvPr id="6" name="5 İçerik Yer Tutucusu" descr="Resim13.png"/>
          <p:cNvPicPr>
            <a:picLocks noGrp="1" noChangeAspect="1"/>
          </p:cNvPicPr>
          <p:nvPr>
            <p:ph sz="quarter" idx="1"/>
          </p:nvPr>
        </p:nvPicPr>
        <p:blipFill>
          <a:blip r:embed="rId2" cstate="print"/>
          <a:stretch>
            <a:fillRect/>
          </a:stretch>
        </p:blipFill>
        <p:spPr>
          <a:xfrm>
            <a:off x="2363564" y="1752600"/>
            <a:ext cx="6398072" cy="44196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p:txBody>
          <a:bodyPr>
            <a:normAutofit/>
          </a:bodyPr>
          <a:lstStyle/>
          <a:p>
            <a:pPr algn="ctr"/>
            <a:r>
              <a:rPr lang="tr-TR" b="1" dirty="0" smtClean="0">
                <a:solidFill>
                  <a:srgbClr val="FF0000"/>
                </a:solidFill>
              </a:rPr>
              <a:t>ÖNERİLER</a:t>
            </a:r>
            <a:endParaRPr lang="tr-TR" dirty="0">
              <a:solidFill>
                <a:srgbClr val="FF0000"/>
              </a:solidFill>
            </a:endParaRPr>
          </a:p>
        </p:txBody>
      </p:sp>
      <p:sp>
        <p:nvSpPr>
          <p:cNvPr id="8" name="7 İçerik Yer Tutucusu"/>
          <p:cNvSpPr txBox="1">
            <a:spLocks noGrp="1"/>
          </p:cNvSpPr>
          <p:nvPr>
            <p:ph sz="quarter" idx="1"/>
          </p:nvPr>
        </p:nvSpPr>
        <p:spPr>
          <a:xfrm>
            <a:off x="642910" y="1142984"/>
            <a:ext cx="8337452" cy="5465599"/>
          </a:xfrm>
          <a:prstGeom prst="rect">
            <a:avLst/>
          </a:prstGeom>
          <a:solidFill>
            <a:schemeClr val="accent2"/>
          </a:solidFill>
        </p:spPr>
        <p:txBody>
          <a:bodyPr wrap="square" rtlCol="0">
            <a:spAutoFit/>
          </a:bodyPr>
          <a:lstStyle/>
          <a:p>
            <a:pPr marL="742950" indent="-742950">
              <a:buAutoNum type="arabicPeriod"/>
            </a:pPr>
            <a:r>
              <a:rPr lang="tr-TR" sz="3200" dirty="0" err="1" smtClean="0">
                <a:solidFill>
                  <a:schemeClr val="bg1"/>
                </a:solidFill>
              </a:rPr>
              <a:t>İntern</a:t>
            </a:r>
            <a:r>
              <a:rPr lang="tr-TR" sz="3200" dirty="0" smtClean="0">
                <a:solidFill>
                  <a:schemeClr val="bg1"/>
                </a:solidFill>
              </a:rPr>
              <a:t> görev ve tanımları yapılmalıdır, </a:t>
            </a:r>
          </a:p>
          <a:p>
            <a:pPr marL="742950" indent="-742950">
              <a:buAutoNum type="arabicPeriod"/>
            </a:pPr>
            <a:r>
              <a:rPr lang="tr-TR" sz="3200" dirty="0" smtClean="0">
                <a:solidFill>
                  <a:schemeClr val="bg1"/>
                </a:solidFill>
              </a:rPr>
              <a:t>İletişim konusunda öğrencilere eğitim verilmelidir,</a:t>
            </a:r>
          </a:p>
          <a:p>
            <a:pPr marL="742950" indent="-742950">
              <a:buAutoNum type="arabicPeriod"/>
            </a:pPr>
            <a:r>
              <a:rPr lang="tr-TR" sz="3200" dirty="0" err="1" smtClean="0">
                <a:solidFill>
                  <a:schemeClr val="bg1"/>
                </a:solidFill>
              </a:rPr>
              <a:t>İntern</a:t>
            </a:r>
            <a:r>
              <a:rPr lang="tr-TR" sz="3200" dirty="0" smtClean="0">
                <a:solidFill>
                  <a:schemeClr val="bg1"/>
                </a:solidFill>
              </a:rPr>
              <a:t> ücretleri gözden geçirilmelidir, </a:t>
            </a:r>
          </a:p>
          <a:p>
            <a:pPr marL="742950" indent="-742950">
              <a:buAutoNum type="arabicPeriod"/>
            </a:pPr>
            <a:r>
              <a:rPr lang="tr-TR" sz="3200" dirty="0" smtClean="0">
                <a:solidFill>
                  <a:schemeClr val="bg1"/>
                </a:solidFill>
              </a:rPr>
              <a:t>Özellikle </a:t>
            </a:r>
            <a:r>
              <a:rPr lang="tr-TR" sz="3200" dirty="0" err="1" smtClean="0">
                <a:solidFill>
                  <a:schemeClr val="bg1"/>
                </a:solidFill>
              </a:rPr>
              <a:t>internlük</a:t>
            </a:r>
            <a:r>
              <a:rPr lang="tr-TR" sz="3200" dirty="0" smtClean="0">
                <a:solidFill>
                  <a:schemeClr val="bg1"/>
                </a:solidFill>
              </a:rPr>
              <a:t> döneminde danışmanlık </a:t>
            </a:r>
            <a:r>
              <a:rPr lang="tr-TR" sz="3200" dirty="0" smtClean="0">
                <a:solidFill>
                  <a:schemeClr val="bg1"/>
                </a:solidFill>
              </a:rPr>
              <a:t>hizmetleri gözden </a:t>
            </a:r>
            <a:r>
              <a:rPr lang="tr-TR" sz="3200" dirty="0" smtClean="0">
                <a:solidFill>
                  <a:schemeClr val="bg1"/>
                </a:solidFill>
              </a:rPr>
              <a:t>geçirilmelidir, </a:t>
            </a:r>
          </a:p>
          <a:p>
            <a:pPr marL="742950" indent="-742950">
              <a:buAutoNum type="arabicPeriod"/>
            </a:pPr>
            <a:r>
              <a:rPr lang="tr-TR" sz="3200" dirty="0" smtClean="0">
                <a:solidFill>
                  <a:schemeClr val="bg1"/>
                </a:solidFill>
              </a:rPr>
              <a:t>Ders çalışma ortamları hakkında bir çalışma yapılarak </a:t>
            </a:r>
            <a:r>
              <a:rPr lang="tr-TR" sz="3200" dirty="0" err="1" smtClean="0">
                <a:solidFill>
                  <a:schemeClr val="bg1"/>
                </a:solidFill>
              </a:rPr>
              <a:t>internlerin</a:t>
            </a:r>
            <a:r>
              <a:rPr lang="tr-TR" sz="3200" dirty="0" smtClean="0">
                <a:solidFill>
                  <a:schemeClr val="bg1"/>
                </a:solidFill>
              </a:rPr>
              <a:t> ihtiyaçlarına yönelik düzenleme yapılmalıdır.</a:t>
            </a:r>
          </a:p>
          <a:p>
            <a:endParaRPr lang="tr-TR" sz="3200" dirty="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DSC02949.JPG"/>
          <p:cNvPicPr>
            <a:picLocks noChangeAspect="1"/>
          </p:cNvPicPr>
          <p:nvPr/>
        </p:nvPicPr>
        <p:blipFill>
          <a:blip r:embed="rId2" cstate="print"/>
          <a:stretch>
            <a:fillRect/>
          </a:stretch>
        </p:blipFill>
        <p:spPr>
          <a:xfrm>
            <a:off x="2786050" y="4429132"/>
            <a:ext cx="2857520" cy="2143140"/>
          </a:xfrm>
          <a:prstGeom prst="rect">
            <a:avLst/>
          </a:prstGeom>
        </p:spPr>
      </p:pic>
      <p:pic>
        <p:nvPicPr>
          <p:cNvPr id="3" name="2 Resim" descr="DSC02950.JPG"/>
          <p:cNvPicPr>
            <a:picLocks noChangeAspect="1"/>
          </p:cNvPicPr>
          <p:nvPr/>
        </p:nvPicPr>
        <p:blipFill>
          <a:blip r:embed="rId3" cstate="print"/>
          <a:stretch>
            <a:fillRect/>
          </a:stretch>
        </p:blipFill>
        <p:spPr>
          <a:xfrm>
            <a:off x="214282" y="1643050"/>
            <a:ext cx="4000528" cy="3000396"/>
          </a:xfrm>
          <a:prstGeom prst="rect">
            <a:avLst/>
          </a:prstGeom>
        </p:spPr>
      </p:pic>
      <p:pic>
        <p:nvPicPr>
          <p:cNvPr id="4" name="3 Resim" descr="DSC02946.JPG"/>
          <p:cNvPicPr>
            <a:picLocks noChangeAspect="1"/>
          </p:cNvPicPr>
          <p:nvPr/>
        </p:nvPicPr>
        <p:blipFill>
          <a:blip r:embed="rId4" cstate="print"/>
          <a:stretch>
            <a:fillRect/>
          </a:stretch>
        </p:blipFill>
        <p:spPr>
          <a:xfrm>
            <a:off x="4486282" y="-64289"/>
            <a:ext cx="4657718" cy="3493289"/>
          </a:xfrm>
          <a:prstGeom prst="rect">
            <a:avLst/>
          </a:prstGeom>
        </p:spPr>
      </p:pic>
      <p:pic>
        <p:nvPicPr>
          <p:cNvPr id="5" name="4 Resim" descr="DSC02947.JPG"/>
          <p:cNvPicPr>
            <a:picLocks noChangeAspect="1"/>
          </p:cNvPicPr>
          <p:nvPr/>
        </p:nvPicPr>
        <p:blipFill>
          <a:blip r:embed="rId5" cstate="print"/>
          <a:stretch>
            <a:fillRect/>
          </a:stretch>
        </p:blipFill>
        <p:spPr>
          <a:xfrm>
            <a:off x="0" y="0"/>
            <a:ext cx="3736116" cy="2802087"/>
          </a:xfrm>
          <a:prstGeom prst="rect">
            <a:avLst/>
          </a:prstGeom>
        </p:spPr>
      </p:pic>
      <p:pic>
        <p:nvPicPr>
          <p:cNvPr id="6" name="5 Resim" descr="DSC02948.JPG"/>
          <p:cNvPicPr>
            <a:picLocks noChangeAspect="1"/>
          </p:cNvPicPr>
          <p:nvPr/>
        </p:nvPicPr>
        <p:blipFill>
          <a:blip r:embed="rId6" cstate="print"/>
          <a:stretch>
            <a:fillRect/>
          </a:stretch>
        </p:blipFill>
        <p:spPr>
          <a:xfrm>
            <a:off x="5357818" y="2000240"/>
            <a:ext cx="4457620" cy="334321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306380" y="2967335"/>
            <a:ext cx="5316969" cy="923330"/>
          </a:xfrm>
          <a:prstGeom prst="rect">
            <a:avLst/>
          </a:prstGeom>
          <a:noFill/>
        </p:spPr>
        <p:txBody>
          <a:bodyPr wrap="none" lIns="91440" tIns="45720" rIns="91440" bIns="45720">
            <a:spAutoFit/>
          </a:bodyPr>
          <a:lstStyle/>
          <a:p>
            <a:pPr algn="ctr"/>
            <a:r>
              <a:rPr lang="tr-TR"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Teşekkür ederiz!!!</a:t>
            </a:r>
            <a:endParaRPr lang="tr-T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pPr algn="ctr"/>
            <a:r>
              <a:rPr lang="tr-TR" dirty="0" smtClean="0"/>
              <a:t>YÖNTEM</a:t>
            </a:r>
            <a:endParaRPr lang="tr-TR" dirty="0"/>
          </a:p>
        </p:txBody>
      </p:sp>
      <p:sp>
        <p:nvSpPr>
          <p:cNvPr id="6" name="5 İçerik Yer Tutucusu"/>
          <p:cNvSpPr>
            <a:spLocks noGrp="1"/>
          </p:cNvSpPr>
          <p:nvPr>
            <p:ph sz="quarter" idx="1"/>
          </p:nvPr>
        </p:nvSpPr>
        <p:spPr/>
        <p:txBody>
          <a:bodyPr>
            <a:normAutofit/>
          </a:bodyPr>
          <a:lstStyle/>
          <a:p>
            <a:r>
              <a:rPr lang="tr-TR" sz="3200" dirty="0" smtClean="0"/>
              <a:t>Okulumuzun çeşitli mekanlarında bizimle görüşmeyi kabul eden 6.sınıftaki arkadaşlarımızdan  ekip olarak hazırladığımız anketi doldurmalarını rica ettik.  </a:t>
            </a: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BULGULAR </a:t>
            </a:r>
            <a:endParaRPr lang="tr-TR" dirty="0"/>
          </a:p>
        </p:txBody>
      </p:sp>
      <p:sp>
        <p:nvSpPr>
          <p:cNvPr id="5" name="4 Metin Yer Tutucusu"/>
          <p:cNvSpPr>
            <a:spLocks noGrp="1"/>
          </p:cNvSpPr>
          <p:nvPr>
            <p:ph type="body" idx="2"/>
          </p:nvPr>
        </p:nvSpPr>
        <p:spPr/>
        <p:txBody>
          <a:bodyPr>
            <a:normAutofit/>
          </a:bodyPr>
          <a:lstStyle/>
          <a:p>
            <a:r>
              <a:rPr lang="tr-TR" sz="2400" dirty="0" smtClean="0"/>
              <a:t>Yaş</a:t>
            </a:r>
          </a:p>
          <a:p>
            <a:r>
              <a:rPr lang="tr-TR" sz="2400" dirty="0" smtClean="0"/>
              <a:t>23,5±1,1 yıl</a:t>
            </a:r>
            <a:endParaRPr lang="tr-TR" sz="2400" dirty="0"/>
          </a:p>
        </p:txBody>
      </p:sp>
      <p:pic>
        <p:nvPicPr>
          <p:cNvPr id="7" name="6 İçerik Yer Tutucusu" descr="Resim1.png"/>
          <p:cNvPicPr>
            <a:picLocks noGrp="1" noChangeAspect="1"/>
          </p:cNvPicPr>
          <p:nvPr>
            <p:ph sz="quarter" idx="1"/>
          </p:nvPr>
        </p:nvPicPr>
        <p:blipFill>
          <a:blip r:embed="rId2" cstate="print"/>
          <a:stretch>
            <a:fillRect/>
          </a:stretch>
        </p:blipFill>
        <p:spPr>
          <a:xfrm>
            <a:off x="2363564" y="1752600"/>
            <a:ext cx="6398072" cy="44196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BULGULAR</a:t>
            </a:r>
            <a:endParaRPr lang="tr-TR" dirty="0"/>
          </a:p>
        </p:txBody>
      </p:sp>
      <p:sp>
        <p:nvSpPr>
          <p:cNvPr id="3" name="2 Metin Yer Tutucusu"/>
          <p:cNvSpPr>
            <a:spLocks noGrp="1"/>
          </p:cNvSpPr>
          <p:nvPr>
            <p:ph type="body" idx="2"/>
          </p:nvPr>
        </p:nvSpPr>
        <p:spPr/>
        <p:txBody>
          <a:bodyPr>
            <a:normAutofit/>
          </a:bodyPr>
          <a:lstStyle/>
          <a:p>
            <a:r>
              <a:rPr lang="tr-TR" sz="2400" dirty="0" smtClean="0"/>
              <a:t>Öğrenim süresi</a:t>
            </a:r>
          </a:p>
          <a:p>
            <a:r>
              <a:rPr lang="tr-TR" sz="2400" dirty="0" smtClean="0"/>
              <a:t>5,2±0,7 yıl</a:t>
            </a:r>
            <a:endParaRPr lang="tr-TR" sz="2400" dirty="0"/>
          </a:p>
        </p:txBody>
      </p:sp>
      <p:pic>
        <p:nvPicPr>
          <p:cNvPr id="6" name="5 İçerik Yer Tutucusu" descr="Resim2.png"/>
          <p:cNvPicPr>
            <a:picLocks noGrp="1" noChangeAspect="1"/>
          </p:cNvPicPr>
          <p:nvPr>
            <p:ph sz="quarter" idx="1"/>
          </p:nvPr>
        </p:nvPicPr>
        <p:blipFill>
          <a:blip r:embed="rId2" cstate="print"/>
          <a:stretch>
            <a:fillRect/>
          </a:stretch>
        </p:blipFill>
        <p:spPr>
          <a:xfrm>
            <a:off x="2363564" y="1752600"/>
            <a:ext cx="6398072" cy="44196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BULGULAR</a:t>
            </a:r>
            <a:endParaRPr lang="tr-TR" dirty="0"/>
          </a:p>
        </p:txBody>
      </p:sp>
      <p:sp>
        <p:nvSpPr>
          <p:cNvPr id="3" name="2 Metin Yer Tutucusu"/>
          <p:cNvSpPr>
            <a:spLocks noGrp="1"/>
          </p:cNvSpPr>
          <p:nvPr>
            <p:ph type="body" idx="2"/>
          </p:nvPr>
        </p:nvSpPr>
        <p:spPr/>
        <p:txBody>
          <a:bodyPr>
            <a:normAutofit/>
          </a:bodyPr>
          <a:lstStyle/>
          <a:p>
            <a:r>
              <a:rPr lang="tr-TR" sz="2400" dirty="0" smtClean="0"/>
              <a:t>Nerede kalıyorsunuz?</a:t>
            </a:r>
            <a:endParaRPr lang="tr-TR" sz="2400" dirty="0"/>
          </a:p>
        </p:txBody>
      </p:sp>
      <p:pic>
        <p:nvPicPr>
          <p:cNvPr id="7" name="6 İçerik Yer Tutucusu" descr="Resim3.png"/>
          <p:cNvPicPr>
            <a:picLocks noGrp="1" noChangeAspect="1"/>
          </p:cNvPicPr>
          <p:nvPr>
            <p:ph sz="quarter" idx="1"/>
          </p:nvPr>
        </p:nvPicPr>
        <p:blipFill>
          <a:blip r:embed="rId2" cstate="print"/>
          <a:stretch>
            <a:fillRect/>
          </a:stretch>
        </p:blipFill>
        <p:spPr>
          <a:xfrm>
            <a:off x="2363564" y="1752600"/>
            <a:ext cx="6398072" cy="44196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BULGULAR</a:t>
            </a:r>
            <a:endParaRPr lang="tr-TR" dirty="0"/>
          </a:p>
        </p:txBody>
      </p:sp>
      <p:sp>
        <p:nvSpPr>
          <p:cNvPr id="3" name="2 Metin Yer Tutucusu"/>
          <p:cNvSpPr>
            <a:spLocks noGrp="1"/>
          </p:cNvSpPr>
          <p:nvPr>
            <p:ph type="body" idx="2"/>
          </p:nvPr>
        </p:nvSpPr>
        <p:spPr/>
        <p:txBody>
          <a:bodyPr>
            <a:normAutofit/>
          </a:bodyPr>
          <a:lstStyle/>
          <a:p>
            <a:r>
              <a:rPr lang="tr-TR" sz="2400" dirty="0" smtClean="0"/>
              <a:t>Aylık geliriniz ihtiyaçlarınızı karşılıyor mu?</a:t>
            </a:r>
            <a:endParaRPr lang="tr-TR" sz="2400" dirty="0"/>
          </a:p>
        </p:txBody>
      </p:sp>
      <p:pic>
        <p:nvPicPr>
          <p:cNvPr id="7" name="6 İçerik Yer Tutucusu" descr="Resim4.png"/>
          <p:cNvPicPr>
            <a:picLocks noGrp="1" noChangeAspect="1"/>
          </p:cNvPicPr>
          <p:nvPr>
            <p:ph sz="quarter" idx="1"/>
          </p:nvPr>
        </p:nvPicPr>
        <p:blipFill>
          <a:blip r:embed="rId2" cstate="print"/>
          <a:stretch>
            <a:fillRect/>
          </a:stretch>
        </p:blipFill>
        <p:spPr>
          <a:xfrm>
            <a:off x="2363564" y="1752600"/>
            <a:ext cx="6398072" cy="44196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BULGULAR</a:t>
            </a:r>
            <a:endParaRPr lang="tr-TR" dirty="0"/>
          </a:p>
        </p:txBody>
      </p:sp>
      <p:sp>
        <p:nvSpPr>
          <p:cNvPr id="3" name="2 Metin Yer Tutucusu"/>
          <p:cNvSpPr>
            <a:spLocks noGrp="1"/>
          </p:cNvSpPr>
          <p:nvPr>
            <p:ph type="body" idx="2"/>
          </p:nvPr>
        </p:nvSpPr>
        <p:spPr/>
        <p:txBody>
          <a:bodyPr>
            <a:normAutofit/>
          </a:bodyPr>
          <a:lstStyle/>
          <a:p>
            <a:r>
              <a:rPr lang="tr-TR" sz="2000" dirty="0" smtClean="0"/>
              <a:t>Boş zamanlarda </a:t>
            </a:r>
            <a:r>
              <a:rPr lang="tr-TR" sz="2000" dirty="0" err="1" smtClean="0"/>
              <a:t>part</a:t>
            </a:r>
            <a:r>
              <a:rPr lang="tr-TR" sz="2000" dirty="0" smtClean="0"/>
              <a:t> time olarak herhangi bir işte çalışıyor musunuz?</a:t>
            </a:r>
            <a:endParaRPr lang="tr-TR" sz="2000" dirty="0"/>
          </a:p>
        </p:txBody>
      </p:sp>
      <p:graphicFrame>
        <p:nvGraphicFramePr>
          <p:cNvPr id="5" name="2 Grafik"/>
          <p:cNvGraphicFramePr>
            <a:graphicFrameLocks noGrp="1"/>
          </p:cNvGraphicFramePr>
          <p:nvPr>
            <p:ph sz="quarter" idx="1"/>
          </p:nvPr>
        </p:nvGraphicFramePr>
        <p:xfrm>
          <a:off x="2362200" y="1752600"/>
          <a:ext cx="6400800" cy="4419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talama">
  <a:themeElements>
    <a:clrScheme name="Ortalam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talam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104</TotalTime>
  <Words>731</Words>
  <Application>Microsoft Office PowerPoint</Application>
  <PresentationFormat>Ekran Gösterisi (4:3)</PresentationFormat>
  <Paragraphs>197</Paragraphs>
  <Slides>33</Slides>
  <Notes>0</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Ortalama</vt:lpstr>
      <vt:lpstr>İNTERNLERİN DİLİNDEN</vt:lpstr>
      <vt:lpstr>EKİBİMİZİ TANIYALIM</vt:lpstr>
      <vt:lpstr>AMAÇ</vt:lpstr>
      <vt:lpstr>YÖNTEM</vt:lpstr>
      <vt:lpstr>BULGULAR </vt:lpstr>
      <vt:lpstr>BULGULAR</vt:lpstr>
      <vt:lpstr>BULGULAR</vt:lpstr>
      <vt:lpstr>BULGULAR</vt:lpstr>
      <vt:lpstr>BULGULAR</vt:lpstr>
      <vt:lpstr>BULGULAR</vt:lpstr>
      <vt:lpstr>BULGULAR</vt:lpstr>
      <vt:lpstr>BULGULAR</vt:lpstr>
      <vt:lpstr>BULGULAR</vt:lpstr>
      <vt:lpstr>BULGULAR</vt:lpstr>
      <vt:lpstr>BULGULAR</vt:lpstr>
      <vt:lpstr>BULGULAR</vt:lpstr>
      <vt:lpstr>BULGULAR</vt:lpstr>
      <vt:lpstr>BULGULAR</vt:lpstr>
      <vt:lpstr>BULGULAR</vt:lpstr>
      <vt:lpstr>BULGULAR</vt:lpstr>
      <vt:lpstr>BULGULAR</vt:lpstr>
      <vt:lpstr>BULGULAR</vt:lpstr>
      <vt:lpstr>BULGULAR</vt:lpstr>
      <vt:lpstr>BULGULAR</vt:lpstr>
      <vt:lpstr>BULGULAR</vt:lpstr>
      <vt:lpstr>BULGULAR</vt:lpstr>
      <vt:lpstr>BULGULAR</vt:lpstr>
      <vt:lpstr>BULGULAR</vt:lpstr>
      <vt:lpstr>BULGULAR</vt:lpstr>
      <vt:lpstr>BULGULAR</vt:lpstr>
      <vt:lpstr>ÖNERİLER</vt:lpstr>
      <vt:lpstr>Slayt 32</vt:lpstr>
      <vt:lpstr>Slayt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İNTERNLERİN DİLİNDEN</dc:title>
  <dc:creator>Asus-Pc</dc:creator>
  <cp:lastModifiedBy>Asus-Pc</cp:lastModifiedBy>
  <cp:revision>21</cp:revision>
  <dcterms:modified xsi:type="dcterms:W3CDTF">2013-01-16T09:57:42Z</dcterms:modified>
</cp:coreProperties>
</file>