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3" r:id="rId4"/>
    <p:sldId id="264" r:id="rId5"/>
    <p:sldId id="259" r:id="rId6"/>
    <p:sldId id="258" r:id="rId7"/>
    <p:sldId id="261" r:id="rId8"/>
    <p:sldId id="260" r:id="rId9"/>
    <p:sldId id="262" r:id="rId10"/>
    <p:sldId id="265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7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6064-5EA6-4143-9F1A-438BA30FB037}" type="datetimeFigureOut">
              <a:rPr lang="tr-TR" smtClean="0"/>
              <a:pPr/>
              <a:t>15.01.2014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641445-A60B-4E9D-8731-874639C0C2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6064-5EA6-4143-9F1A-438BA30FB037}" type="datetimeFigureOut">
              <a:rPr lang="tr-TR" smtClean="0"/>
              <a:pPr/>
              <a:t>15.01.2014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1445-A60B-4E9D-8731-874639C0C2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6064-5EA6-4143-9F1A-438BA30FB037}" type="datetimeFigureOut">
              <a:rPr lang="tr-TR" smtClean="0"/>
              <a:pPr/>
              <a:t>15.01.2014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1445-A60B-4E9D-8731-874639C0C2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6064-5EA6-4143-9F1A-438BA30FB037}" type="datetimeFigureOut">
              <a:rPr lang="tr-TR" smtClean="0"/>
              <a:pPr/>
              <a:t>15.01.2014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641445-A60B-4E9D-8731-874639C0C2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6064-5EA6-4143-9F1A-438BA30FB037}" type="datetimeFigureOut">
              <a:rPr lang="tr-TR" smtClean="0"/>
              <a:pPr/>
              <a:t>15.01.2014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1445-A60B-4E9D-8731-874639C0C2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6064-5EA6-4143-9F1A-438BA30FB037}" type="datetimeFigureOut">
              <a:rPr lang="tr-TR" smtClean="0"/>
              <a:pPr/>
              <a:t>15.01.2014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1445-A60B-4E9D-8731-874639C0C2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6064-5EA6-4143-9F1A-438BA30FB037}" type="datetimeFigureOut">
              <a:rPr lang="tr-TR" smtClean="0"/>
              <a:pPr/>
              <a:t>15.01.2014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9641445-A60B-4E9D-8731-874639C0C2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6064-5EA6-4143-9F1A-438BA30FB037}" type="datetimeFigureOut">
              <a:rPr lang="tr-TR" smtClean="0"/>
              <a:pPr/>
              <a:t>15.01.2014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1445-A60B-4E9D-8731-874639C0C2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6064-5EA6-4143-9F1A-438BA30FB037}" type="datetimeFigureOut">
              <a:rPr lang="tr-TR" smtClean="0"/>
              <a:pPr/>
              <a:t>15.01.2014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1445-A60B-4E9D-8731-874639C0C2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6064-5EA6-4143-9F1A-438BA30FB037}" type="datetimeFigureOut">
              <a:rPr lang="tr-TR" smtClean="0"/>
              <a:pPr/>
              <a:t>15.01.2014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1445-A60B-4E9D-8731-874639C0C2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6064-5EA6-4143-9F1A-438BA30FB037}" type="datetimeFigureOut">
              <a:rPr lang="tr-TR" smtClean="0"/>
              <a:pPr/>
              <a:t>15.01.2014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1445-A60B-4E9D-8731-874639C0C2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396064-5EA6-4143-9F1A-438BA30FB037}" type="datetimeFigureOut">
              <a:rPr lang="tr-TR" smtClean="0"/>
              <a:pPr/>
              <a:t>15.01.2014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641445-A60B-4E9D-8731-874639C0C2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frm=1&amp;source=images&amp;cd=&amp;cad=rja&amp;docid=n0pjevSbRwVOrM&amp;tbnid=UPJzeV1qluXpBM:&amp;ved=0CAUQjRw&amp;url=http://www.samanyoluhaber.com/saglik/Uyusturucudan-4-kat-zararli-bitkisel-urunler/472849/&amp;ei=qk7NUueNPKOx0QW6-4GoDw&amp;bvm=bv.58187178,d.d2k&amp;psig=AFQjCNG4SLnljqhlx7IFT_IBxy6FuGbFrQ&amp;ust=1389273109692851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google.com.tr/url?sa=i&amp;rct=j&amp;q=&amp;esrc=s&amp;frm=1&amp;source=images&amp;cd=&amp;cad=rja&amp;docid=HGwSw66TQlfjaM&amp;tbnid=3LD6P9Hz9UIDPM:&amp;ved=0CAUQjRw&amp;url=http://www.hekimlervetibbiyeliler.com/bobrek-kanserinin-yeni-alt-tipleri-bulundu/&amp;ei=RULNUu1hx6TRBfnugaAO&amp;bvm=bv.58187178,d.d2k&amp;psig=AFQjCNFs3dt4Go48aaSuN-HbIjSEiZ-GKg&amp;ust=1389269869828241" TargetMode="Externa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714612" y="1000108"/>
            <a:ext cx="6172216" cy="2171714"/>
          </a:xfrm>
        </p:spPr>
        <p:txBody>
          <a:bodyPr>
            <a:noAutofit/>
          </a:bodyPr>
          <a:lstStyle/>
          <a:p>
            <a:pPr algn="l"/>
            <a:r>
              <a:rPr lang="tr-TR" sz="6000" b="1" dirty="0" smtClean="0">
                <a:solidFill>
                  <a:schemeClr val="tx2">
                    <a:lumMod val="75000"/>
                  </a:schemeClr>
                </a:solidFill>
              </a:rPr>
              <a:t>BİTKİSEL ÜRÜNLER NE KADAR MASUM?</a:t>
            </a:r>
            <a:endParaRPr lang="tr-TR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57444"/>
          </a:xfrm>
        </p:spPr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Kocaeli Üniversitesi Tıp Fakültesi Dönem 1 TODUP Grubu</a:t>
            </a: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tr-TR" sz="1600" b="1" i="1" kern="0" dirty="0" smtClean="0">
                <a:solidFill>
                  <a:srgbClr val="00007D"/>
                </a:solidFill>
                <a:latin typeface="Comic Sans MS" pitchFamily="66" charset="0"/>
                <a:cs typeface="Arial"/>
              </a:rPr>
              <a:t>BİTKİ’SEL HAYAT</a:t>
            </a:r>
          </a:p>
          <a:p>
            <a:pPr lvl="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</a:pPr>
            <a:endParaRPr lang="tr-TR" sz="1600" kern="0" dirty="0" smtClean="0">
              <a:solidFill>
                <a:schemeClr val="tx1"/>
              </a:solidFill>
              <a:latin typeface="Comic Sans MS" pitchFamily="66" charset="0"/>
              <a:cs typeface="Arial"/>
            </a:endParaRPr>
          </a:p>
          <a:p>
            <a:pPr lvl="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tr-TR" sz="1600" kern="0" dirty="0" smtClean="0">
                <a:solidFill>
                  <a:schemeClr val="tx1"/>
                </a:solidFill>
                <a:latin typeface="Comic Sans MS" pitchFamily="66" charset="0"/>
                <a:cs typeface="Arial"/>
              </a:rPr>
              <a:t>Abdülaziz DOĞAN, Alican YILDIZ, Canan ÖZKAN, Ceren YAĞDIRAN, Cihan ŞİN, Ertuğrul KANYILMAZ, Esra KARAKAŞ, Hilal BAYCAN, Hilal FINDIK, Melis ATAKAN, </a:t>
            </a:r>
            <a:r>
              <a:rPr lang="tr-TR" sz="1600" kern="0" dirty="0" err="1" smtClean="0">
                <a:solidFill>
                  <a:schemeClr val="tx1"/>
                </a:solidFill>
                <a:latin typeface="Comic Sans MS" pitchFamily="66" charset="0"/>
                <a:cs typeface="Arial"/>
              </a:rPr>
              <a:t>Mervenur</a:t>
            </a:r>
            <a:r>
              <a:rPr lang="tr-TR" sz="1600" kern="0" dirty="0" smtClean="0">
                <a:solidFill>
                  <a:schemeClr val="tx1"/>
                </a:solidFill>
                <a:latin typeface="Comic Sans MS" pitchFamily="66" charset="0"/>
                <a:cs typeface="Arial"/>
              </a:rPr>
              <a:t> TOPRAK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</a:pPr>
            <a:endParaRPr lang="tr-TR" sz="1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tr-TR" sz="1600" dirty="0" smtClean="0">
                <a:solidFill>
                  <a:schemeClr val="tx1"/>
                </a:solidFill>
                <a:latin typeface="Comic Sans MS" pitchFamily="66" charset="0"/>
              </a:rPr>
              <a:t>Danışman Öğretim Üyesi: Doç. Dr. Devrim DÜNDAR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</a:pPr>
            <a:endParaRPr lang="tr-TR" sz="2000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301"/>
          <p:cNvGraphicFramePr>
            <a:graphicFrameLocks noChangeAspect="1"/>
          </p:cNvGraphicFramePr>
          <p:nvPr/>
        </p:nvGraphicFramePr>
        <p:xfrm>
          <a:off x="642910" y="500042"/>
          <a:ext cx="1900222" cy="2001534"/>
        </p:xfrm>
        <a:graphic>
          <a:graphicData uri="http://schemas.openxmlformats.org/presentationml/2006/ole">
            <p:oleObj spid="_x0000_s1026" name="Photo Editor Photo" r:id="rId3" imgW="5133333" imgH="54095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-214338"/>
            <a:ext cx="8686800" cy="8382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Kaynaklar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28604"/>
            <a:ext cx="8777318" cy="6215082"/>
          </a:xfrm>
        </p:spPr>
        <p:txBody>
          <a:bodyPr>
            <a:noAutofit/>
          </a:bodyPr>
          <a:lstStyle/>
          <a:p>
            <a:r>
              <a:rPr lang="tr-TR" sz="900" dirty="0" smtClean="0"/>
              <a:t>1. </a:t>
            </a:r>
            <a:r>
              <a:rPr lang="tr-TR" sz="900" dirty="0" err="1" smtClean="0"/>
              <a:t>Izzo</a:t>
            </a:r>
            <a:r>
              <a:rPr lang="tr-TR" sz="900" dirty="0" smtClean="0"/>
              <a:t>, A.A., </a:t>
            </a:r>
            <a:r>
              <a:rPr lang="tr-TR" sz="900" dirty="0" err="1" smtClean="0"/>
              <a:t>Carlo</a:t>
            </a:r>
            <a:r>
              <a:rPr lang="tr-TR" sz="900" dirty="0" smtClean="0"/>
              <a:t>, G.D., </a:t>
            </a:r>
            <a:r>
              <a:rPr lang="tr-TR" sz="900" dirty="0" err="1" smtClean="0"/>
              <a:t>Borrelli</a:t>
            </a:r>
            <a:r>
              <a:rPr lang="tr-TR" sz="900" dirty="0" smtClean="0"/>
              <a:t>, F., </a:t>
            </a:r>
            <a:r>
              <a:rPr lang="tr-TR" sz="900" dirty="0" err="1" smtClean="0"/>
              <a:t>Ernst</a:t>
            </a:r>
            <a:r>
              <a:rPr lang="tr-TR" sz="900" dirty="0" smtClean="0"/>
              <a:t>, E. [</a:t>
            </a:r>
            <a:r>
              <a:rPr lang="tr-TR" sz="900" dirty="0" err="1" smtClean="0"/>
              <a:t>Cardiovascular</a:t>
            </a:r>
            <a:r>
              <a:rPr lang="tr-TR" sz="900" dirty="0" smtClean="0"/>
              <a:t> </a:t>
            </a:r>
            <a:r>
              <a:rPr lang="tr-TR" sz="900" dirty="0" err="1" smtClean="0"/>
              <a:t>pharmacotherapy</a:t>
            </a:r>
            <a:r>
              <a:rPr lang="tr-TR" sz="900" dirty="0" smtClean="0"/>
              <a:t> </a:t>
            </a:r>
            <a:r>
              <a:rPr lang="tr-TR" sz="900" dirty="0" err="1" smtClean="0"/>
              <a:t>and</a:t>
            </a:r>
            <a:r>
              <a:rPr lang="tr-TR" sz="900" dirty="0" smtClean="0"/>
              <a:t> </a:t>
            </a:r>
            <a:r>
              <a:rPr lang="tr-TR" sz="900" dirty="0" err="1" smtClean="0"/>
              <a:t>herbal</a:t>
            </a:r>
            <a:r>
              <a:rPr lang="tr-TR" sz="900" dirty="0" smtClean="0"/>
              <a:t> </a:t>
            </a:r>
            <a:r>
              <a:rPr lang="tr-TR" sz="900" dirty="0" err="1" smtClean="0"/>
              <a:t>medicines</a:t>
            </a:r>
            <a:r>
              <a:rPr lang="tr-TR" sz="900" dirty="0" smtClean="0"/>
              <a:t>:</a:t>
            </a:r>
            <a:r>
              <a:rPr lang="tr-TR" sz="900" dirty="0" err="1" smtClean="0"/>
              <a:t>the</a:t>
            </a:r>
            <a:r>
              <a:rPr lang="tr-TR" sz="900" dirty="0" smtClean="0"/>
              <a:t> risk of </a:t>
            </a:r>
            <a:r>
              <a:rPr lang="tr-TR" sz="900" dirty="0" err="1" smtClean="0"/>
              <a:t>drug</a:t>
            </a:r>
            <a:r>
              <a:rPr lang="tr-TR" sz="900" dirty="0" smtClean="0"/>
              <a:t> </a:t>
            </a:r>
            <a:r>
              <a:rPr lang="tr-TR" sz="900" dirty="0" err="1" smtClean="0"/>
              <a:t>interaction</a:t>
            </a:r>
            <a:r>
              <a:rPr lang="tr-TR" sz="900" dirty="0" smtClean="0"/>
              <a:t>]. </a:t>
            </a:r>
            <a:r>
              <a:rPr lang="tr-TR" sz="900" dirty="0" err="1" smtClean="0"/>
              <a:t>International</a:t>
            </a:r>
            <a:r>
              <a:rPr lang="tr-TR" sz="900" dirty="0" smtClean="0"/>
              <a:t> </a:t>
            </a:r>
            <a:r>
              <a:rPr lang="tr-TR" sz="900" dirty="0" err="1" smtClean="0"/>
              <a:t>Journal</a:t>
            </a:r>
            <a:r>
              <a:rPr lang="tr-TR" sz="900" dirty="0" smtClean="0"/>
              <a:t> of </a:t>
            </a:r>
            <a:r>
              <a:rPr lang="tr-TR" sz="900" dirty="0" err="1" smtClean="0"/>
              <a:t>Cardiology</a:t>
            </a:r>
            <a:r>
              <a:rPr lang="tr-TR" sz="900" dirty="0" smtClean="0"/>
              <a:t> 2005; 98(1): 1-14. </a:t>
            </a:r>
          </a:p>
          <a:p>
            <a:r>
              <a:rPr lang="tr-TR" sz="900" dirty="0" smtClean="0"/>
              <a:t>2. </a:t>
            </a:r>
            <a:r>
              <a:rPr lang="tr-TR" sz="900" dirty="0" err="1" smtClean="0"/>
              <a:t>Williamson</a:t>
            </a:r>
            <a:r>
              <a:rPr lang="tr-TR" sz="900" dirty="0" smtClean="0"/>
              <a:t>, E., </a:t>
            </a:r>
            <a:r>
              <a:rPr lang="tr-TR" sz="900" dirty="0" err="1" smtClean="0"/>
              <a:t>Driver</a:t>
            </a:r>
            <a:r>
              <a:rPr lang="tr-TR" sz="900" dirty="0" smtClean="0"/>
              <a:t>, S., </a:t>
            </a:r>
            <a:r>
              <a:rPr lang="tr-TR" sz="900" dirty="0" err="1" smtClean="0"/>
              <a:t>Baxter</a:t>
            </a:r>
            <a:r>
              <a:rPr lang="tr-TR" sz="900" dirty="0" smtClean="0"/>
              <a:t>, K. [</a:t>
            </a:r>
            <a:r>
              <a:rPr lang="tr-TR" sz="900" dirty="0" err="1" smtClean="0"/>
              <a:t>Stockley’s</a:t>
            </a:r>
            <a:r>
              <a:rPr lang="tr-TR" sz="900" dirty="0" smtClean="0"/>
              <a:t> </a:t>
            </a:r>
            <a:r>
              <a:rPr lang="tr-TR" sz="900" dirty="0" err="1" smtClean="0"/>
              <a:t>Herbal</a:t>
            </a:r>
            <a:r>
              <a:rPr lang="tr-TR" sz="900" dirty="0" smtClean="0"/>
              <a:t> </a:t>
            </a:r>
            <a:r>
              <a:rPr lang="tr-TR" sz="900" dirty="0" err="1" smtClean="0"/>
              <a:t>Medicines</a:t>
            </a:r>
            <a:r>
              <a:rPr lang="tr-TR" sz="900" dirty="0" smtClean="0"/>
              <a:t> </a:t>
            </a:r>
            <a:r>
              <a:rPr lang="tr-TR" sz="900" dirty="0" err="1" smtClean="0"/>
              <a:t>Interactions</a:t>
            </a:r>
            <a:r>
              <a:rPr lang="tr-TR" sz="900" dirty="0" smtClean="0"/>
              <a:t> (General </a:t>
            </a:r>
            <a:r>
              <a:rPr lang="tr-TR" sz="900" dirty="0" err="1" smtClean="0"/>
              <a:t>Considerations</a:t>
            </a:r>
            <a:r>
              <a:rPr lang="tr-TR" sz="900" dirty="0" smtClean="0"/>
              <a:t>, </a:t>
            </a:r>
            <a:r>
              <a:rPr lang="tr-TR" sz="900" dirty="0" err="1" smtClean="0"/>
              <a:t>Aloe</a:t>
            </a:r>
            <a:r>
              <a:rPr lang="tr-TR" sz="900" dirty="0" smtClean="0"/>
              <a:t> </a:t>
            </a:r>
            <a:r>
              <a:rPr lang="tr-TR" sz="900" dirty="0" err="1" smtClean="0"/>
              <a:t>vera</a:t>
            </a:r>
            <a:r>
              <a:rPr lang="tr-TR" sz="900" dirty="0" smtClean="0"/>
              <a:t>, </a:t>
            </a:r>
            <a:r>
              <a:rPr lang="tr-TR" sz="900" dirty="0" err="1" smtClean="0"/>
              <a:t>Echinacea</a:t>
            </a:r>
            <a:r>
              <a:rPr lang="tr-TR" sz="900" dirty="0" smtClean="0"/>
              <a:t>, </a:t>
            </a:r>
            <a:r>
              <a:rPr lang="tr-TR" sz="900" dirty="0" err="1" smtClean="0"/>
              <a:t>Flaxseed</a:t>
            </a:r>
            <a:r>
              <a:rPr lang="tr-TR" sz="900" dirty="0" smtClean="0"/>
              <a:t>, </a:t>
            </a:r>
            <a:r>
              <a:rPr lang="tr-TR" sz="900" dirty="0" err="1" smtClean="0"/>
              <a:t>Garlic</a:t>
            </a:r>
            <a:r>
              <a:rPr lang="tr-TR" sz="900" dirty="0" smtClean="0"/>
              <a:t>, </a:t>
            </a:r>
            <a:r>
              <a:rPr lang="tr-TR" sz="900" dirty="0" err="1" smtClean="0"/>
              <a:t>Ginkgo</a:t>
            </a:r>
            <a:r>
              <a:rPr lang="tr-TR" sz="900" dirty="0" smtClean="0"/>
              <a:t>, Ginseng, </a:t>
            </a:r>
            <a:r>
              <a:rPr lang="tr-TR" sz="900" dirty="0" err="1" smtClean="0"/>
              <a:t>Liquorice</a:t>
            </a:r>
            <a:r>
              <a:rPr lang="tr-TR" sz="900" dirty="0" smtClean="0"/>
              <a:t>,</a:t>
            </a:r>
            <a:r>
              <a:rPr lang="tr-TR" sz="900" dirty="0" err="1" smtClean="0"/>
              <a:t>Senna</a:t>
            </a:r>
            <a:r>
              <a:rPr lang="tr-TR" sz="900" dirty="0" smtClean="0"/>
              <a:t>, </a:t>
            </a:r>
            <a:r>
              <a:rPr lang="tr-TR" sz="900" dirty="0" err="1" smtClean="0"/>
              <a:t>St</a:t>
            </a:r>
            <a:r>
              <a:rPr lang="tr-TR" sz="900" dirty="0" smtClean="0"/>
              <a:t> </a:t>
            </a:r>
            <a:r>
              <a:rPr lang="tr-TR" sz="900" dirty="0" err="1" smtClean="0"/>
              <a:t>John’s</a:t>
            </a:r>
            <a:r>
              <a:rPr lang="tr-TR" sz="900" dirty="0" smtClean="0"/>
              <a:t> </a:t>
            </a:r>
            <a:r>
              <a:rPr lang="tr-TR" sz="900" dirty="0" err="1" smtClean="0"/>
              <a:t>wort</a:t>
            </a:r>
            <a:r>
              <a:rPr lang="tr-TR" sz="900" dirty="0" smtClean="0"/>
              <a:t>, </a:t>
            </a:r>
            <a:r>
              <a:rPr lang="tr-TR" sz="900" dirty="0" err="1" smtClean="0"/>
              <a:t>Valerian</a:t>
            </a:r>
            <a:r>
              <a:rPr lang="tr-TR" sz="900" dirty="0" smtClean="0"/>
              <a:t>)]. 1st ed. Londra:</a:t>
            </a:r>
            <a:r>
              <a:rPr lang="tr-TR" sz="900" dirty="0" err="1" smtClean="0"/>
              <a:t>Pharmaceutical</a:t>
            </a:r>
            <a:r>
              <a:rPr lang="tr-TR" sz="900" dirty="0" smtClean="0"/>
              <a:t> </a:t>
            </a:r>
            <a:r>
              <a:rPr lang="tr-TR" sz="900" dirty="0" err="1" smtClean="0"/>
              <a:t>Press</a:t>
            </a:r>
            <a:r>
              <a:rPr lang="tr-TR" sz="900" dirty="0" smtClean="0"/>
              <a:t>; 2009. p.1-11, 24-6, 167-70, 195-6, 198-203,  207-18, 219-25, 272-6, 349-52, 360-80, 394-7. </a:t>
            </a:r>
          </a:p>
          <a:p>
            <a:r>
              <a:rPr lang="tr-TR" sz="900" dirty="0" smtClean="0"/>
              <a:t>3.</a:t>
            </a:r>
            <a:r>
              <a:rPr lang="tr-TR" sz="900" dirty="0" err="1" smtClean="0"/>
              <a:t>Izzo</a:t>
            </a:r>
            <a:r>
              <a:rPr lang="tr-TR" sz="900" dirty="0" smtClean="0"/>
              <a:t>, A.A., </a:t>
            </a:r>
            <a:r>
              <a:rPr lang="tr-TR" sz="900" dirty="0" err="1" smtClean="0"/>
              <a:t>Ernst</a:t>
            </a:r>
            <a:r>
              <a:rPr lang="tr-TR" sz="900" dirty="0" smtClean="0"/>
              <a:t>, E. [</a:t>
            </a:r>
            <a:r>
              <a:rPr lang="tr-TR" sz="900" dirty="0" err="1" smtClean="0"/>
              <a:t>Interactions</a:t>
            </a:r>
            <a:r>
              <a:rPr lang="tr-TR" sz="900" dirty="0" smtClean="0"/>
              <a:t> </a:t>
            </a:r>
            <a:r>
              <a:rPr lang="tr-TR" sz="900" dirty="0" err="1" smtClean="0"/>
              <a:t>between</a:t>
            </a:r>
            <a:r>
              <a:rPr lang="tr-TR" sz="900" dirty="0" smtClean="0"/>
              <a:t> </a:t>
            </a:r>
            <a:r>
              <a:rPr lang="tr-TR" sz="900" dirty="0" err="1" smtClean="0"/>
              <a:t>herbal</a:t>
            </a:r>
            <a:r>
              <a:rPr lang="tr-TR" sz="900" dirty="0" smtClean="0"/>
              <a:t> </a:t>
            </a:r>
            <a:r>
              <a:rPr lang="tr-TR" sz="900" dirty="0" err="1" smtClean="0"/>
              <a:t>medicines</a:t>
            </a:r>
            <a:r>
              <a:rPr lang="tr-TR" sz="900" dirty="0" smtClean="0"/>
              <a:t> </a:t>
            </a:r>
            <a:r>
              <a:rPr lang="tr-TR" sz="900" dirty="0" err="1" smtClean="0"/>
              <a:t>and</a:t>
            </a:r>
            <a:r>
              <a:rPr lang="tr-TR" sz="900" dirty="0" smtClean="0"/>
              <a:t> </a:t>
            </a:r>
            <a:r>
              <a:rPr lang="tr-TR" sz="900" dirty="0" err="1" smtClean="0"/>
              <a:t>prescribed</a:t>
            </a:r>
            <a:r>
              <a:rPr lang="tr-TR" sz="900" dirty="0" smtClean="0"/>
              <a:t> </a:t>
            </a:r>
            <a:r>
              <a:rPr lang="tr-TR" sz="900" dirty="0" err="1" smtClean="0"/>
              <a:t>drugs</a:t>
            </a:r>
            <a:r>
              <a:rPr lang="tr-TR" sz="900" dirty="0" smtClean="0"/>
              <a:t>]. </a:t>
            </a:r>
            <a:r>
              <a:rPr lang="tr-TR" sz="900" dirty="0" err="1" smtClean="0"/>
              <a:t>Drugs</a:t>
            </a:r>
            <a:r>
              <a:rPr lang="tr-TR" sz="900" dirty="0" smtClean="0"/>
              <a:t> 2009; 69(13): 1777-1798. </a:t>
            </a:r>
          </a:p>
          <a:p>
            <a:r>
              <a:rPr lang="tr-TR" sz="900" dirty="0" smtClean="0"/>
              <a:t>4. </a:t>
            </a:r>
            <a:r>
              <a:rPr lang="tr-TR" sz="900" dirty="0" err="1" smtClean="0"/>
              <a:t>Coxeter</a:t>
            </a:r>
            <a:r>
              <a:rPr lang="tr-TR" sz="900" dirty="0" smtClean="0"/>
              <a:t>, P.D., </a:t>
            </a:r>
            <a:r>
              <a:rPr lang="tr-TR" sz="900" dirty="0" err="1" smtClean="0"/>
              <a:t>McLachlan</a:t>
            </a:r>
            <a:r>
              <a:rPr lang="tr-TR" sz="900" dirty="0" smtClean="0"/>
              <a:t>, A.J., Duke, C.C., </a:t>
            </a:r>
            <a:r>
              <a:rPr lang="tr-TR" sz="900" dirty="0" err="1" smtClean="0"/>
              <a:t>Roufogalis</a:t>
            </a:r>
            <a:r>
              <a:rPr lang="tr-TR" sz="900" dirty="0" smtClean="0"/>
              <a:t>, B.D. [</a:t>
            </a:r>
            <a:r>
              <a:rPr lang="tr-TR" sz="900" dirty="0" err="1" smtClean="0"/>
              <a:t>Herb</a:t>
            </a:r>
            <a:r>
              <a:rPr lang="tr-TR" sz="900" dirty="0" smtClean="0"/>
              <a:t>-</a:t>
            </a:r>
            <a:r>
              <a:rPr lang="tr-TR" sz="900" dirty="0" err="1" smtClean="0"/>
              <a:t>drug</a:t>
            </a:r>
            <a:r>
              <a:rPr lang="tr-TR" sz="900" dirty="0" smtClean="0"/>
              <a:t> </a:t>
            </a:r>
            <a:r>
              <a:rPr lang="tr-TR" sz="900" dirty="0" err="1" smtClean="0"/>
              <a:t>interactions</a:t>
            </a:r>
            <a:r>
              <a:rPr lang="tr-TR" sz="900" dirty="0" smtClean="0"/>
              <a:t>:An </a:t>
            </a:r>
            <a:r>
              <a:rPr lang="tr-TR" sz="900" dirty="0" err="1" smtClean="0"/>
              <a:t>evidence</a:t>
            </a:r>
            <a:r>
              <a:rPr lang="tr-TR" sz="900" dirty="0" smtClean="0"/>
              <a:t> </a:t>
            </a:r>
            <a:r>
              <a:rPr lang="tr-TR" sz="900" dirty="0" err="1" smtClean="0"/>
              <a:t>based</a:t>
            </a:r>
            <a:r>
              <a:rPr lang="tr-TR" sz="900" dirty="0" smtClean="0"/>
              <a:t> </a:t>
            </a:r>
            <a:r>
              <a:rPr lang="tr-TR" sz="900" dirty="0" err="1" smtClean="0"/>
              <a:t>approach</a:t>
            </a:r>
            <a:r>
              <a:rPr lang="tr-TR" sz="900" dirty="0" smtClean="0"/>
              <a:t>]. </a:t>
            </a:r>
            <a:r>
              <a:rPr lang="tr-TR" sz="900" dirty="0" err="1" smtClean="0"/>
              <a:t>Current</a:t>
            </a:r>
            <a:r>
              <a:rPr lang="tr-TR" sz="900" dirty="0" smtClean="0"/>
              <a:t> </a:t>
            </a:r>
            <a:r>
              <a:rPr lang="tr-TR" sz="900" dirty="0" err="1" smtClean="0"/>
              <a:t>Medicinal</a:t>
            </a:r>
            <a:r>
              <a:rPr lang="tr-TR" sz="900" dirty="0" smtClean="0"/>
              <a:t> </a:t>
            </a:r>
            <a:r>
              <a:rPr lang="tr-TR" sz="900" dirty="0" err="1" smtClean="0"/>
              <a:t>Chemistry</a:t>
            </a:r>
            <a:r>
              <a:rPr lang="tr-TR" sz="900" dirty="0" smtClean="0"/>
              <a:t> 2004; 11(11): 1513-1525. </a:t>
            </a:r>
          </a:p>
          <a:p>
            <a:r>
              <a:rPr lang="tr-TR" sz="900" dirty="0" smtClean="0"/>
              <a:t>5. </a:t>
            </a:r>
            <a:r>
              <a:rPr lang="tr-TR" sz="900" dirty="0" err="1" smtClean="0"/>
              <a:t>Izzo</a:t>
            </a:r>
            <a:r>
              <a:rPr lang="tr-TR" sz="900" dirty="0" smtClean="0"/>
              <a:t>, A.A.,</a:t>
            </a:r>
            <a:r>
              <a:rPr lang="tr-TR" sz="900" dirty="0" err="1" smtClean="0"/>
              <a:t>Ernst</a:t>
            </a:r>
            <a:r>
              <a:rPr lang="tr-TR" sz="900" dirty="0" smtClean="0"/>
              <a:t>, E.  [</a:t>
            </a:r>
            <a:r>
              <a:rPr lang="tr-TR" sz="900" dirty="0" err="1" smtClean="0"/>
              <a:t>Interactions</a:t>
            </a:r>
            <a:r>
              <a:rPr lang="tr-TR" sz="900" dirty="0" smtClean="0"/>
              <a:t> </a:t>
            </a:r>
            <a:r>
              <a:rPr lang="tr-TR" sz="900" dirty="0" err="1" smtClean="0"/>
              <a:t>between</a:t>
            </a:r>
            <a:r>
              <a:rPr lang="tr-TR" sz="900" dirty="0" smtClean="0"/>
              <a:t> </a:t>
            </a:r>
            <a:r>
              <a:rPr lang="tr-TR" sz="900" dirty="0" err="1" smtClean="0"/>
              <a:t>herbal</a:t>
            </a:r>
            <a:r>
              <a:rPr lang="tr-TR" sz="900" dirty="0" smtClean="0"/>
              <a:t> </a:t>
            </a:r>
            <a:r>
              <a:rPr lang="tr-TR" sz="900" dirty="0" err="1" smtClean="0"/>
              <a:t>medicines</a:t>
            </a:r>
            <a:r>
              <a:rPr lang="tr-TR" sz="900" dirty="0" smtClean="0"/>
              <a:t> </a:t>
            </a:r>
            <a:r>
              <a:rPr lang="tr-TR" sz="900" dirty="0" err="1" smtClean="0"/>
              <a:t>and</a:t>
            </a:r>
            <a:r>
              <a:rPr lang="tr-TR" sz="900" dirty="0" smtClean="0"/>
              <a:t> </a:t>
            </a:r>
            <a:r>
              <a:rPr lang="tr-TR" sz="900" dirty="0" err="1" smtClean="0"/>
              <a:t>prescribed</a:t>
            </a:r>
            <a:r>
              <a:rPr lang="tr-TR" sz="900" dirty="0" smtClean="0"/>
              <a:t> </a:t>
            </a:r>
            <a:r>
              <a:rPr lang="tr-TR" sz="900" dirty="0" err="1" smtClean="0"/>
              <a:t>drugs</a:t>
            </a:r>
            <a:r>
              <a:rPr lang="tr-TR" sz="900" dirty="0" smtClean="0"/>
              <a:t>:a </a:t>
            </a:r>
            <a:r>
              <a:rPr lang="tr-TR" sz="900" dirty="0" err="1" smtClean="0"/>
              <a:t>systematic</a:t>
            </a:r>
            <a:r>
              <a:rPr lang="tr-TR" sz="900" dirty="0" smtClean="0"/>
              <a:t> </a:t>
            </a:r>
            <a:r>
              <a:rPr lang="tr-TR" sz="900" dirty="0" err="1" smtClean="0"/>
              <a:t>review</a:t>
            </a:r>
            <a:r>
              <a:rPr lang="tr-TR" sz="900" dirty="0" smtClean="0"/>
              <a:t>]. </a:t>
            </a:r>
            <a:r>
              <a:rPr lang="tr-TR" sz="900" dirty="0" err="1" smtClean="0"/>
              <a:t>Drugs</a:t>
            </a:r>
            <a:r>
              <a:rPr lang="tr-TR" sz="900" dirty="0" smtClean="0"/>
              <a:t> 2001; 61(15): 2163-2175.   </a:t>
            </a:r>
          </a:p>
          <a:p>
            <a:r>
              <a:rPr lang="tr-TR" sz="900" dirty="0" smtClean="0"/>
              <a:t>6.</a:t>
            </a:r>
            <a:r>
              <a:rPr lang="tr-TR" sz="900" dirty="0" err="1" smtClean="0"/>
              <a:t>Bressler</a:t>
            </a:r>
            <a:r>
              <a:rPr lang="tr-TR" sz="900" dirty="0" smtClean="0"/>
              <a:t>, R. [</a:t>
            </a:r>
            <a:r>
              <a:rPr lang="tr-TR" sz="900" dirty="0" err="1" smtClean="0"/>
              <a:t>Interactions</a:t>
            </a:r>
            <a:r>
              <a:rPr lang="tr-TR" sz="900" dirty="0" smtClean="0"/>
              <a:t> </a:t>
            </a:r>
            <a:r>
              <a:rPr lang="tr-TR" sz="900" dirty="0" err="1" smtClean="0"/>
              <a:t>between</a:t>
            </a:r>
            <a:r>
              <a:rPr lang="tr-TR" sz="900" dirty="0" smtClean="0"/>
              <a:t> </a:t>
            </a:r>
            <a:r>
              <a:rPr lang="tr-TR" sz="900" dirty="0" err="1" smtClean="0"/>
              <a:t>Ginkgo</a:t>
            </a:r>
            <a:r>
              <a:rPr lang="tr-TR" sz="900" dirty="0" smtClean="0"/>
              <a:t> </a:t>
            </a:r>
            <a:r>
              <a:rPr lang="tr-TR" sz="900" dirty="0" err="1" smtClean="0"/>
              <a:t>biloba</a:t>
            </a:r>
            <a:r>
              <a:rPr lang="tr-TR" sz="900" dirty="0" smtClean="0"/>
              <a:t> </a:t>
            </a:r>
            <a:r>
              <a:rPr lang="tr-TR" sz="900" dirty="0" err="1" smtClean="0"/>
              <a:t>and</a:t>
            </a:r>
            <a:r>
              <a:rPr lang="tr-TR" sz="900" dirty="0" smtClean="0"/>
              <a:t> </a:t>
            </a:r>
            <a:r>
              <a:rPr lang="tr-TR" sz="900" dirty="0" err="1" smtClean="0"/>
              <a:t>prescription</a:t>
            </a:r>
            <a:r>
              <a:rPr lang="tr-TR" sz="900" dirty="0" smtClean="0"/>
              <a:t> </a:t>
            </a:r>
            <a:r>
              <a:rPr lang="tr-TR" sz="900" dirty="0" err="1" smtClean="0"/>
              <a:t>medications</a:t>
            </a:r>
            <a:r>
              <a:rPr lang="tr-TR" sz="900" dirty="0" smtClean="0"/>
              <a:t>].</a:t>
            </a:r>
            <a:r>
              <a:rPr lang="tr-TR" sz="900" dirty="0" err="1" smtClean="0"/>
              <a:t>Geriatrics</a:t>
            </a:r>
            <a:r>
              <a:rPr lang="tr-TR" sz="900" dirty="0" smtClean="0"/>
              <a:t> 2005; 60(4): 30-33.  </a:t>
            </a:r>
          </a:p>
          <a:p>
            <a:r>
              <a:rPr lang="tr-TR" sz="900" dirty="0" smtClean="0"/>
              <a:t>7. </a:t>
            </a:r>
            <a:r>
              <a:rPr lang="tr-TR" sz="900" dirty="0" err="1" smtClean="0"/>
              <a:t>Gruenwald</a:t>
            </a:r>
            <a:r>
              <a:rPr lang="tr-TR" sz="900" dirty="0" smtClean="0"/>
              <a:t>, J.  [PDR </a:t>
            </a:r>
            <a:r>
              <a:rPr lang="tr-TR" sz="900" dirty="0" err="1" smtClean="0"/>
              <a:t>for</a:t>
            </a:r>
            <a:r>
              <a:rPr lang="tr-TR" sz="900" dirty="0" smtClean="0"/>
              <a:t> </a:t>
            </a:r>
            <a:r>
              <a:rPr lang="tr-TR" sz="900" dirty="0" err="1" smtClean="0"/>
              <a:t>Herbal</a:t>
            </a:r>
            <a:r>
              <a:rPr lang="tr-TR" sz="900" dirty="0" smtClean="0"/>
              <a:t> </a:t>
            </a:r>
            <a:r>
              <a:rPr lang="tr-TR" sz="900" dirty="0" err="1" smtClean="0"/>
              <a:t>Medicines</a:t>
            </a:r>
            <a:r>
              <a:rPr lang="tr-TR" sz="900" dirty="0" smtClean="0"/>
              <a:t> (</a:t>
            </a:r>
            <a:r>
              <a:rPr lang="tr-TR" sz="900" dirty="0" err="1" smtClean="0"/>
              <a:t>Aloe</a:t>
            </a:r>
            <a:r>
              <a:rPr lang="tr-TR" sz="900" dirty="0" smtClean="0"/>
              <a:t>, </a:t>
            </a:r>
            <a:r>
              <a:rPr lang="tr-TR" sz="900" dirty="0" err="1" smtClean="0"/>
              <a:t>Echinacea</a:t>
            </a:r>
            <a:r>
              <a:rPr lang="tr-TR" sz="900" dirty="0" smtClean="0"/>
              <a:t>, </a:t>
            </a:r>
            <a:r>
              <a:rPr lang="tr-TR" sz="900" dirty="0" err="1" smtClean="0"/>
              <a:t>Flax</a:t>
            </a:r>
            <a:r>
              <a:rPr lang="tr-TR" sz="900" dirty="0" smtClean="0"/>
              <a:t>, </a:t>
            </a:r>
            <a:r>
              <a:rPr lang="tr-TR" sz="900" dirty="0" err="1" smtClean="0"/>
              <a:t>Garlic</a:t>
            </a:r>
            <a:r>
              <a:rPr lang="tr-TR" sz="900" dirty="0" smtClean="0"/>
              <a:t>, </a:t>
            </a:r>
            <a:r>
              <a:rPr lang="tr-TR" sz="900" dirty="0" err="1" smtClean="0"/>
              <a:t>Ginkgo</a:t>
            </a:r>
            <a:r>
              <a:rPr lang="tr-TR" sz="900" dirty="0" smtClean="0"/>
              <a:t>, Ginseng, </a:t>
            </a:r>
            <a:r>
              <a:rPr lang="tr-TR" sz="900" dirty="0" err="1" smtClean="0"/>
              <a:t>Licorice</a:t>
            </a:r>
            <a:r>
              <a:rPr lang="tr-TR" sz="900" dirty="0" smtClean="0"/>
              <a:t>, </a:t>
            </a:r>
            <a:r>
              <a:rPr lang="tr-TR" sz="900" dirty="0" err="1" smtClean="0"/>
              <a:t>Senna</a:t>
            </a:r>
            <a:r>
              <a:rPr lang="tr-TR" sz="900" dirty="0" smtClean="0"/>
              <a:t>, </a:t>
            </a:r>
            <a:r>
              <a:rPr lang="tr-TR" sz="900" dirty="0" err="1" smtClean="0"/>
              <a:t>St</a:t>
            </a:r>
            <a:r>
              <a:rPr lang="tr-TR" sz="900" dirty="0" smtClean="0"/>
              <a:t> </a:t>
            </a:r>
            <a:r>
              <a:rPr lang="tr-TR" sz="900" dirty="0" err="1" smtClean="0"/>
              <a:t>John’s</a:t>
            </a:r>
            <a:r>
              <a:rPr lang="tr-TR" sz="900" dirty="0" smtClean="0"/>
              <a:t> </a:t>
            </a:r>
            <a:r>
              <a:rPr lang="tr-TR" sz="900" dirty="0" err="1" smtClean="0"/>
              <a:t>Wort</a:t>
            </a:r>
            <a:r>
              <a:rPr lang="tr-TR" sz="900" dirty="0" smtClean="0"/>
              <a:t>) ]. 2nd ed. </a:t>
            </a:r>
            <a:r>
              <a:rPr lang="tr-TR" sz="900" dirty="0" err="1" smtClean="0"/>
              <a:t>Montvale</a:t>
            </a:r>
            <a:r>
              <a:rPr lang="tr-TR" sz="900" dirty="0" smtClean="0"/>
              <a:t>, New Jersey:</a:t>
            </a:r>
            <a:r>
              <a:rPr lang="tr-TR" sz="900" dirty="0" err="1" smtClean="0"/>
              <a:t>Medical</a:t>
            </a:r>
            <a:r>
              <a:rPr lang="tr-TR" sz="900" dirty="0" smtClean="0"/>
              <a:t>  </a:t>
            </a:r>
            <a:r>
              <a:rPr lang="tr-TR" sz="900" dirty="0" err="1" smtClean="0"/>
              <a:t>Economics</a:t>
            </a:r>
            <a:r>
              <a:rPr lang="tr-TR" sz="900" dirty="0" smtClean="0"/>
              <a:t> </a:t>
            </a:r>
            <a:r>
              <a:rPr lang="tr-TR" sz="900" dirty="0" err="1" smtClean="0"/>
              <a:t>Company</a:t>
            </a:r>
            <a:r>
              <a:rPr lang="tr-TR" sz="900" dirty="0" smtClean="0"/>
              <a:t>; 2000. p. 16-8, 261-4, 313-5, 327-9, 342-4, 346-9, 469-472, 684-7, 719-23.   </a:t>
            </a:r>
          </a:p>
          <a:p>
            <a:r>
              <a:rPr lang="tr-TR" sz="900" dirty="0" smtClean="0"/>
              <a:t>8. </a:t>
            </a:r>
            <a:r>
              <a:rPr lang="tr-TR" sz="900" dirty="0" err="1" smtClean="0"/>
              <a:t>Abebe</a:t>
            </a:r>
            <a:r>
              <a:rPr lang="tr-TR" sz="900" dirty="0" smtClean="0"/>
              <a:t>, W. [</a:t>
            </a:r>
            <a:r>
              <a:rPr lang="tr-TR" sz="900" dirty="0" err="1" smtClean="0"/>
              <a:t>Herbal</a:t>
            </a:r>
            <a:r>
              <a:rPr lang="tr-TR" sz="900" dirty="0" smtClean="0"/>
              <a:t> </a:t>
            </a:r>
            <a:r>
              <a:rPr lang="tr-TR" sz="900" dirty="0" err="1" smtClean="0"/>
              <a:t>medication</a:t>
            </a:r>
            <a:r>
              <a:rPr lang="tr-TR" sz="900" dirty="0" smtClean="0"/>
              <a:t>:</a:t>
            </a:r>
            <a:r>
              <a:rPr lang="tr-TR" sz="900" dirty="0" err="1" smtClean="0"/>
              <a:t>potential</a:t>
            </a:r>
            <a:r>
              <a:rPr lang="tr-TR" sz="900" dirty="0" smtClean="0"/>
              <a:t> </a:t>
            </a:r>
            <a:r>
              <a:rPr lang="tr-TR" sz="900" dirty="0" err="1" smtClean="0"/>
              <a:t>for</a:t>
            </a:r>
            <a:r>
              <a:rPr lang="tr-TR" sz="900" dirty="0" smtClean="0"/>
              <a:t> </a:t>
            </a:r>
            <a:r>
              <a:rPr lang="tr-TR" sz="900" dirty="0" err="1" smtClean="0"/>
              <a:t>adverse</a:t>
            </a:r>
            <a:r>
              <a:rPr lang="tr-TR" sz="900" dirty="0" smtClean="0"/>
              <a:t> </a:t>
            </a:r>
            <a:r>
              <a:rPr lang="tr-TR" sz="900" dirty="0" err="1" smtClean="0"/>
              <a:t>interactions</a:t>
            </a:r>
            <a:r>
              <a:rPr lang="tr-TR" sz="900" dirty="0" smtClean="0"/>
              <a:t> </a:t>
            </a:r>
            <a:r>
              <a:rPr lang="tr-TR" sz="900" dirty="0" err="1" smtClean="0"/>
              <a:t>with</a:t>
            </a:r>
            <a:r>
              <a:rPr lang="tr-TR" sz="900" dirty="0" smtClean="0"/>
              <a:t> </a:t>
            </a:r>
            <a:r>
              <a:rPr lang="tr-TR" sz="900" dirty="0" err="1" smtClean="0"/>
              <a:t>analgesic</a:t>
            </a:r>
            <a:r>
              <a:rPr lang="tr-TR" sz="900" dirty="0" smtClean="0"/>
              <a:t> </a:t>
            </a:r>
            <a:r>
              <a:rPr lang="tr-TR" sz="900" dirty="0" err="1" smtClean="0"/>
              <a:t>drugs</a:t>
            </a:r>
            <a:r>
              <a:rPr lang="tr-TR" sz="900" dirty="0" smtClean="0"/>
              <a:t>].</a:t>
            </a:r>
            <a:r>
              <a:rPr lang="tr-TR" sz="900" dirty="0" err="1" smtClean="0"/>
              <a:t>Journal</a:t>
            </a:r>
            <a:r>
              <a:rPr lang="tr-TR" sz="900" dirty="0" smtClean="0"/>
              <a:t> of </a:t>
            </a:r>
            <a:r>
              <a:rPr lang="tr-TR" sz="900" dirty="0" err="1" smtClean="0"/>
              <a:t>Clinical</a:t>
            </a:r>
            <a:r>
              <a:rPr lang="tr-TR" sz="900" dirty="0" smtClean="0"/>
              <a:t> </a:t>
            </a:r>
            <a:r>
              <a:rPr lang="tr-TR" sz="900" dirty="0" err="1" smtClean="0"/>
              <a:t>Pharmacy</a:t>
            </a:r>
            <a:r>
              <a:rPr lang="tr-TR" sz="900" dirty="0" smtClean="0"/>
              <a:t> </a:t>
            </a:r>
            <a:r>
              <a:rPr lang="tr-TR" sz="900" dirty="0" err="1" smtClean="0"/>
              <a:t>and</a:t>
            </a:r>
            <a:r>
              <a:rPr lang="tr-TR" sz="900" dirty="0" smtClean="0"/>
              <a:t> </a:t>
            </a:r>
            <a:r>
              <a:rPr lang="tr-TR" sz="900" dirty="0" err="1" smtClean="0"/>
              <a:t>Therapeutics</a:t>
            </a:r>
            <a:r>
              <a:rPr lang="tr-TR" sz="900" dirty="0" smtClean="0"/>
              <a:t> 2002; 27(6): 391-401</a:t>
            </a:r>
          </a:p>
          <a:p>
            <a:r>
              <a:rPr lang="tr-TR" sz="900" dirty="0" smtClean="0"/>
              <a:t>9.</a:t>
            </a:r>
            <a:r>
              <a:rPr lang="en-US" sz="900" dirty="0" smtClean="0"/>
              <a:t> Ernst, E. [The risk-benefit profile of commonly used herbal </a:t>
            </a:r>
            <a:r>
              <a:rPr lang="en-US" sz="900" dirty="0" err="1" smtClean="0"/>
              <a:t>therapies:Ginkgo</a:t>
            </a:r>
            <a:r>
              <a:rPr lang="en-US" sz="900" dirty="0" smtClean="0"/>
              <a:t>, St. John’s  </a:t>
            </a:r>
            <a:r>
              <a:rPr lang="en-US" sz="900" dirty="0" err="1" smtClean="0"/>
              <a:t>Wort</a:t>
            </a:r>
            <a:r>
              <a:rPr lang="en-US" sz="900" dirty="0" smtClean="0"/>
              <a:t>, Ginseng, Echinacea, Saw Palmetto and Kava]. Annals of Internal Medicine 2002; 136(1): 42-53. </a:t>
            </a:r>
            <a:endParaRPr lang="tr-TR" sz="900" dirty="0" smtClean="0"/>
          </a:p>
          <a:p>
            <a:r>
              <a:rPr lang="tr-TR" sz="900" dirty="0" smtClean="0"/>
              <a:t>10.</a:t>
            </a:r>
            <a:r>
              <a:rPr lang="en-US" sz="900" dirty="0" err="1" smtClean="0"/>
              <a:t>Cravotto</a:t>
            </a:r>
            <a:r>
              <a:rPr lang="en-US" sz="900" dirty="0" smtClean="0"/>
              <a:t>, G., </a:t>
            </a:r>
            <a:r>
              <a:rPr lang="en-US" sz="900" dirty="0" err="1" smtClean="0"/>
              <a:t>Boffa</a:t>
            </a:r>
            <a:r>
              <a:rPr lang="en-US" sz="900" dirty="0" smtClean="0"/>
              <a:t>, L., </a:t>
            </a:r>
            <a:r>
              <a:rPr lang="en-US" sz="900" dirty="0" err="1" smtClean="0"/>
              <a:t>Genzini</a:t>
            </a:r>
            <a:r>
              <a:rPr lang="en-US" sz="900" dirty="0" smtClean="0"/>
              <a:t>, L. and </a:t>
            </a:r>
            <a:r>
              <a:rPr lang="en-US" sz="900" dirty="0" err="1" smtClean="0"/>
              <a:t>Garella</a:t>
            </a:r>
            <a:r>
              <a:rPr lang="en-US" sz="900" dirty="0" smtClean="0"/>
              <a:t>, D., “</a:t>
            </a:r>
            <a:r>
              <a:rPr lang="en-US" sz="900" dirty="0" err="1" smtClean="0"/>
              <a:t>Phytotherapeutics</a:t>
            </a:r>
            <a:r>
              <a:rPr lang="en-US" sz="900" dirty="0" smtClean="0"/>
              <a:t>: an Evaluation of the Potential of 1000 Plants”, J</a:t>
            </a:r>
            <a:r>
              <a:rPr lang="en-US" sz="900" i="1" dirty="0" smtClean="0"/>
              <a:t>ournal of Clinical Pharmacy and Therapeutics, </a:t>
            </a:r>
            <a:r>
              <a:rPr lang="en-US" sz="900" i="1" dirty="0" err="1" smtClean="0"/>
              <a:t>Cilt</a:t>
            </a:r>
            <a:r>
              <a:rPr lang="en-US" sz="900" i="1" dirty="0" smtClean="0"/>
              <a:t> 35, s. 11-48, 2010. </a:t>
            </a:r>
            <a:endParaRPr lang="tr-TR" sz="900" dirty="0" smtClean="0"/>
          </a:p>
          <a:p>
            <a:r>
              <a:rPr lang="tr-TR" sz="900" dirty="0" smtClean="0"/>
              <a:t>11.</a:t>
            </a:r>
            <a:r>
              <a:rPr lang="tr-TR" sz="900" dirty="0" err="1" smtClean="0"/>
              <a:t>Gryzlak</a:t>
            </a:r>
            <a:r>
              <a:rPr lang="tr-TR" sz="900" dirty="0" smtClean="0"/>
              <a:t>, B.M., </a:t>
            </a:r>
            <a:r>
              <a:rPr lang="tr-TR" sz="900" dirty="0" err="1" smtClean="0"/>
              <a:t>Wallace</a:t>
            </a:r>
            <a:r>
              <a:rPr lang="tr-TR" sz="900" dirty="0" smtClean="0"/>
              <a:t>, R.B., </a:t>
            </a:r>
            <a:r>
              <a:rPr lang="tr-TR" sz="900" dirty="0" err="1" smtClean="0"/>
              <a:t>Zimmerman</a:t>
            </a:r>
            <a:r>
              <a:rPr lang="tr-TR" sz="900" dirty="0" smtClean="0"/>
              <a:t>, M.B. </a:t>
            </a:r>
            <a:r>
              <a:rPr lang="tr-TR" sz="900" dirty="0" err="1" smtClean="0"/>
              <a:t>and</a:t>
            </a:r>
            <a:r>
              <a:rPr lang="tr-TR" sz="900" dirty="0" smtClean="0"/>
              <a:t> </a:t>
            </a:r>
            <a:r>
              <a:rPr lang="tr-TR" sz="900" dirty="0" err="1" smtClean="0"/>
              <a:t>Nisly</a:t>
            </a:r>
            <a:r>
              <a:rPr lang="tr-TR" sz="900" dirty="0" smtClean="0"/>
              <a:t>, N.L., “</a:t>
            </a:r>
            <a:r>
              <a:rPr lang="tr-TR" sz="900" dirty="0" err="1" smtClean="0"/>
              <a:t>National</a:t>
            </a:r>
            <a:r>
              <a:rPr lang="tr-TR" sz="900" dirty="0" smtClean="0"/>
              <a:t> </a:t>
            </a:r>
            <a:r>
              <a:rPr lang="en-US" sz="900" dirty="0" smtClean="0"/>
              <a:t>Surveillance of Herbal Dietary Supplement Exposure: the Poison Control Center Experience”, </a:t>
            </a:r>
            <a:r>
              <a:rPr lang="en-US" sz="900" i="1" dirty="0" err="1" smtClean="0"/>
              <a:t>Pharmacoepidemiology</a:t>
            </a:r>
            <a:r>
              <a:rPr lang="en-US" sz="900" i="1" dirty="0" smtClean="0"/>
              <a:t> and Drug Safety, </a:t>
            </a:r>
            <a:r>
              <a:rPr lang="en-US" sz="900" i="1" dirty="0" err="1" smtClean="0"/>
              <a:t>Cilt</a:t>
            </a:r>
            <a:r>
              <a:rPr lang="en-US" sz="900" i="1" dirty="0" smtClean="0"/>
              <a:t> 16, s. 947-</a:t>
            </a:r>
            <a:r>
              <a:rPr lang="tr-TR" sz="900" dirty="0" smtClean="0"/>
              <a:t>957, 2007.</a:t>
            </a:r>
          </a:p>
          <a:p>
            <a:r>
              <a:rPr lang="tr-TR" sz="900" dirty="0" smtClean="0"/>
              <a:t>12.http://en.</a:t>
            </a:r>
            <a:r>
              <a:rPr lang="tr-TR" sz="900" dirty="0" err="1" smtClean="0"/>
              <a:t>wikipedia</a:t>
            </a:r>
            <a:r>
              <a:rPr lang="tr-TR" sz="900" dirty="0" smtClean="0"/>
              <a:t>.org/</a:t>
            </a:r>
            <a:r>
              <a:rPr lang="tr-TR" sz="900" dirty="0" err="1" smtClean="0"/>
              <a:t>wiki</a:t>
            </a:r>
            <a:r>
              <a:rPr lang="tr-TR" sz="900" dirty="0" smtClean="0"/>
              <a:t>/</a:t>
            </a:r>
            <a:r>
              <a:rPr lang="tr-TR" sz="900" dirty="0" err="1" smtClean="0"/>
              <a:t>Alternative</a:t>
            </a:r>
            <a:r>
              <a:rPr lang="tr-TR" sz="900" dirty="0" smtClean="0"/>
              <a:t>_</a:t>
            </a:r>
            <a:r>
              <a:rPr lang="tr-TR" sz="900" dirty="0" err="1" smtClean="0"/>
              <a:t>medicine</a:t>
            </a:r>
            <a:r>
              <a:rPr lang="tr-TR" sz="900" dirty="0" smtClean="0"/>
              <a:t> </a:t>
            </a:r>
          </a:p>
          <a:p>
            <a:r>
              <a:rPr lang="tr-TR" sz="900" dirty="0" smtClean="0"/>
              <a:t>13.</a:t>
            </a:r>
            <a:r>
              <a:rPr lang="en-US" sz="900" dirty="0" err="1" smtClean="0"/>
              <a:t>Jacobsson</a:t>
            </a:r>
            <a:r>
              <a:rPr lang="en-US" sz="900" dirty="0" smtClean="0"/>
              <a:t>, I., </a:t>
            </a:r>
            <a:r>
              <a:rPr lang="en-US" sz="900" dirty="0" err="1" smtClean="0"/>
              <a:t>Jönsson</a:t>
            </a:r>
            <a:r>
              <a:rPr lang="en-US" sz="900" dirty="0" smtClean="0"/>
              <a:t>, A.K., </a:t>
            </a:r>
            <a:r>
              <a:rPr lang="en-US" sz="900" dirty="0" err="1" smtClean="0"/>
              <a:t>Gerden</a:t>
            </a:r>
            <a:r>
              <a:rPr lang="en-US" sz="900" dirty="0" smtClean="0"/>
              <a:t>, B. and </a:t>
            </a:r>
            <a:r>
              <a:rPr lang="en-US" sz="900" dirty="0" err="1" smtClean="0"/>
              <a:t>Hagg</a:t>
            </a:r>
            <a:r>
              <a:rPr lang="en-US" sz="900" dirty="0" smtClean="0"/>
              <a:t>, S., “Spontaneously Reported Adverse Reactions in Association with Complementary and Alternative Medicine Substances in Sweden”, </a:t>
            </a:r>
            <a:r>
              <a:rPr lang="en-US" sz="900" i="1" dirty="0" err="1" smtClean="0"/>
              <a:t>Pharmacoepidemiology</a:t>
            </a:r>
            <a:r>
              <a:rPr lang="en-US" sz="900" i="1" dirty="0" smtClean="0"/>
              <a:t> and Drug Safety, </a:t>
            </a:r>
            <a:r>
              <a:rPr lang="en-US" sz="900" i="1" dirty="0" err="1" smtClean="0"/>
              <a:t>Cilt</a:t>
            </a:r>
            <a:r>
              <a:rPr lang="en-US" sz="900" i="1" dirty="0" smtClean="0"/>
              <a:t> </a:t>
            </a:r>
            <a:r>
              <a:rPr lang="tr-TR" sz="900" dirty="0" smtClean="0"/>
              <a:t>18, s. 1039-1047, 2009.</a:t>
            </a:r>
          </a:p>
          <a:p>
            <a:r>
              <a:rPr lang="tr-TR" sz="900" dirty="0" smtClean="0"/>
              <a:t>14.</a:t>
            </a:r>
            <a:r>
              <a:rPr lang="en-US" sz="900" dirty="0" smtClean="0"/>
              <a:t>Kennedy, J., “Herb and Supplement Use in the US Adult Population”, </a:t>
            </a:r>
            <a:r>
              <a:rPr lang="en-US" sz="900" i="1" dirty="0" smtClean="0"/>
              <a:t>Clinical Therapeutics, </a:t>
            </a:r>
            <a:r>
              <a:rPr lang="en-US" sz="900" i="1" dirty="0" err="1" smtClean="0"/>
              <a:t>Cilt</a:t>
            </a:r>
            <a:r>
              <a:rPr lang="en-US" sz="900" i="1" dirty="0" smtClean="0"/>
              <a:t> 27, s. 1847-1858, 2005. </a:t>
            </a:r>
            <a:endParaRPr lang="tr-TR" sz="900" dirty="0" smtClean="0"/>
          </a:p>
          <a:p>
            <a:r>
              <a:rPr lang="tr-TR" sz="900" dirty="0" smtClean="0"/>
              <a:t>15.</a:t>
            </a:r>
            <a:r>
              <a:rPr lang="en-US" sz="900" dirty="0" smtClean="0"/>
              <a:t>Khan, I.A., “Issues Related to Botanicals”, </a:t>
            </a:r>
            <a:r>
              <a:rPr lang="en-US" sz="900" i="1" dirty="0" smtClean="0"/>
              <a:t>Life Sciences, </a:t>
            </a:r>
            <a:r>
              <a:rPr lang="en-US" sz="900" i="1" dirty="0" err="1" smtClean="0"/>
              <a:t>Cilt</a:t>
            </a:r>
            <a:r>
              <a:rPr lang="en-US" sz="900" i="1" dirty="0" smtClean="0"/>
              <a:t> 78, s. 2033-2038, </a:t>
            </a:r>
            <a:r>
              <a:rPr lang="tr-TR" sz="900" dirty="0" smtClean="0"/>
              <a:t>2006.</a:t>
            </a:r>
          </a:p>
          <a:p>
            <a:r>
              <a:rPr lang="tr-TR" sz="900" dirty="0" smtClean="0"/>
              <a:t>16.</a:t>
            </a:r>
            <a:r>
              <a:rPr lang="en-US" sz="900" dirty="0" smtClean="0"/>
              <a:t>Kumar, M., </a:t>
            </a:r>
            <a:r>
              <a:rPr lang="en-US" sz="900" dirty="0" err="1" smtClean="0"/>
              <a:t>Mandal</a:t>
            </a:r>
            <a:r>
              <a:rPr lang="en-US" sz="900" dirty="0" smtClean="0"/>
              <a:t>, V. and </a:t>
            </a:r>
            <a:r>
              <a:rPr lang="en-US" sz="900" dirty="0" err="1" smtClean="0"/>
              <a:t>Hemalatha</a:t>
            </a:r>
            <a:r>
              <a:rPr lang="en-US" sz="900" dirty="0" smtClean="0"/>
              <a:t>, S., “Detection of </a:t>
            </a:r>
            <a:r>
              <a:rPr lang="en-US" sz="900" dirty="0" err="1" smtClean="0"/>
              <a:t>Metformin</a:t>
            </a:r>
            <a:r>
              <a:rPr lang="en-US" sz="900" dirty="0" smtClean="0"/>
              <a:t> Hydrochloride in a Traditionally Used Indian Herbal Drug for </a:t>
            </a:r>
            <a:r>
              <a:rPr lang="en-US" sz="900" dirty="0" err="1" smtClean="0"/>
              <a:t>Antidiabetic</a:t>
            </a:r>
            <a:r>
              <a:rPr lang="en-US" sz="900" dirty="0" smtClean="0"/>
              <a:t>: a Case Report”, </a:t>
            </a:r>
            <a:r>
              <a:rPr lang="en-US" sz="900" i="1" dirty="0" smtClean="0"/>
              <a:t>International Journal of </a:t>
            </a:r>
            <a:r>
              <a:rPr lang="en-US" sz="900" i="1" dirty="0" err="1" smtClean="0"/>
              <a:t>Pharma</a:t>
            </a:r>
            <a:r>
              <a:rPr lang="en-US" sz="900" i="1" dirty="0" smtClean="0"/>
              <a:t> and Bio Sciences, </a:t>
            </a:r>
            <a:r>
              <a:rPr lang="en-US" sz="900" dirty="0" err="1" smtClean="0"/>
              <a:t>Cilt</a:t>
            </a:r>
            <a:r>
              <a:rPr lang="en-US" sz="900" dirty="0" smtClean="0"/>
              <a:t> 2, s. 307-313, 2011. </a:t>
            </a:r>
            <a:endParaRPr lang="tr-TR" sz="900" dirty="0" smtClean="0"/>
          </a:p>
          <a:p>
            <a:r>
              <a:rPr lang="tr-TR" sz="900" dirty="0" smtClean="0"/>
              <a:t>17.</a:t>
            </a:r>
            <a:r>
              <a:rPr lang="en-US" sz="900" dirty="0" err="1" smtClean="0"/>
              <a:t>Niggemann</a:t>
            </a:r>
            <a:r>
              <a:rPr lang="en-US" sz="900" dirty="0" smtClean="0"/>
              <a:t>, B. and </a:t>
            </a:r>
            <a:r>
              <a:rPr lang="en-US" sz="900" dirty="0" err="1" smtClean="0"/>
              <a:t>Grüber</a:t>
            </a:r>
            <a:r>
              <a:rPr lang="en-US" sz="900" dirty="0" smtClean="0"/>
              <a:t>, C., “Side-effects of Complementary and</a:t>
            </a:r>
            <a:r>
              <a:rPr lang="tr-TR" sz="900" dirty="0" smtClean="0"/>
              <a:t> </a:t>
            </a:r>
            <a:r>
              <a:rPr lang="tr-TR" sz="900" dirty="0" err="1" smtClean="0"/>
              <a:t>Alternative</a:t>
            </a:r>
            <a:r>
              <a:rPr lang="tr-TR" sz="900" dirty="0" smtClean="0"/>
              <a:t> </a:t>
            </a:r>
            <a:r>
              <a:rPr lang="tr-TR" sz="900" dirty="0" err="1" smtClean="0"/>
              <a:t>Medicine</a:t>
            </a:r>
            <a:r>
              <a:rPr lang="tr-TR" sz="900" dirty="0" smtClean="0"/>
              <a:t>”, </a:t>
            </a:r>
            <a:r>
              <a:rPr lang="tr-TR" sz="900" i="1" dirty="0" err="1" smtClean="0"/>
              <a:t>Allergy</a:t>
            </a:r>
            <a:r>
              <a:rPr lang="tr-TR" sz="900" i="1" dirty="0" smtClean="0"/>
              <a:t>, Cilt 58, s. 707-716, 2003.</a:t>
            </a:r>
            <a:endParaRPr lang="tr-TR" sz="900" dirty="0" smtClean="0"/>
          </a:p>
          <a:p>
            <a:r>
              <a:rPr lang="tr-TR" sz="900" dirty="0" smtClean="0"/>
              <a:t>18.</a:t>
            </a:r>
            <a:r>
              <a:rPr lang="en-US" sz="900" dirty="0" err="1" smtClean="0"/>
              <a:t>Nordeng</a:t>
            </a:r>
            <a:r>
              <a:rPr lang="en-US" sz="900" dirty="0" smtClean="0"/>
              <a:t>, H. and </a:t>
            </a:r>
            <a:r>
              <a:rPr lang="en-US" sz="900" dirty="0" err="1" smtClean="0"/>
              <a:t>Havnen</a:t>
            </a:r>
            <a:r>
              <a:rPr lang="en-US" sz="900" dirty="0" smtClean="0"/>
              <a:t>, G.C., “Use of Herbal Drugs in Pregnancy: a Survey Among 400 </a:t>
            </a:r>
            <a:r>
              <a:rPr lang="en-US" sz="900" dirty="0" err="1" smtClean="0"/>
              <a:t>Norweigian</a:t>
            </a:r>
            <a:r>
              <a:rPr lang="en-US" sz="900" dirty="0" smtClean="0"/>
              <a:t> Women”, </a:t>
            </a:r>
            <a:r>
              <a:rPr lang="en-US" sz="900" i="1" dirty="0" err="1" smtClean="0"/>
              <a:t>Pharmacoepidemiology</a:t>
            </a:r>
            <a:r>
              <a:rPr lang="en-US" sz="900" i="1" dirty="0" smtClean="0"/>
              <a:t> and Drug Safety, </a:t>
            </a:r>
            <a:r>
              <a:rPr lang="en-US" sz="900" i="1" dirty="0" err="1" smtClean="0"/>
              <a:t>Cilt</a:t>
            </a:r>
            <a:r>
              <a:rPr lang="en-US" sz="900" i="1" dirty="0" smtClean="0"/>
              <a:t> 13, s. 371-380, 2004. </a:t>
            </a:r>
            <a:endParaRPr lang="tr-TR" sz="900" dirty="0" smtClean="0"/>
          </a:p>
          <a:p>
            <a:r>
              <a:rPr lang="tr-TR" sz="900" dirty="0" smtClean="0"/>
              <a:t>19.</a:t>
            </a:r>
            <a:r>
              <a:rPr lang="en-US" sz="900" dirty="0" err="1" smtClean="0"/>
              <a:t>Pittler</a:t>
            </a:r>
            <a:r>
              <a:rPr lang="en-US" sz="900" dirty="0" smtClean="0"/>
              <a:t>, M.H. and Ernst, E., “Systematic Review: </a:t>
            </a:r>
            <a:r>
              <a:rPr lang="en-US" sz="900" dirty="0" err="1" smtClean="0"/>
              <a:t>Hepatotoxic</a:t>
            </a:r>
            <a:r>
              <a:rPr lang="en-US" sz="900" dirty="0" smtClean="0"/>
              <a:t> Events Associated With Herbal Medicinal Product”, </a:t>
            </a:r>
            <a:r>
              <a:rPr lang="en-US" sz="900" i="1" dirty="0" smtClean="0"/>
              <a:t>Alimentary Pharmacology and Therapeutics, </a:t>
            </a:r>
            <a:r>
              <a:rPr lang="en-US" sz="900" dirty="0" err="1" smtClean="0"/>
              <a:t>Cilt</a:t>
            </a:r>
            <a:r>
              <a:rPr lang="en-US" sz="900" dirty="0" smtClean="0"/>
              <a:t> 18, s. 451-471, 2003. </a:t>
            </a:r>
            <a:endParaRPr lang="tr-TR" sz="900" dirty="0" smtClean="0"/>
          </a:p>
          <a:p>
            <a:r>
              <a:rPr lang="tr-TR" sz="900" dirty="0" smtClean="0"/>
              <a:t>20.</a:t>
            </a:r>
            <a:r>
              <a:rPr lang="en-US" sz="900" dirty="0" smtClean="0"/>
              <a:t>Schatz, H., “Complementary and Alternative Treatments for Diabetes Mellitus: Herbal Remedies and Adulteration with Synthetic Drugs”, </a:t>
            </a:r>
            <a:r>
              <a:rPr lang="en-US" sz="900" i="1" dirty="0" smtClean="0"/>
              <a:t>International Journal of Endocrinology and Metabolism, </a:t>
            </a:r>
            <a:r>
              <a:rPr lang="en-US" sz="900" i="1" dirty="0" err="1" smtClean="0"/>
              <a:t>Cilt</a:t>
            </a:r>
            <a:r>
              <a:rPr lang="en-US" sz="900" i="1" dirty="0" smtClean="0"/>
              <a:t> 6, s. 124-126, 2008. </a:t>
            </a:r>
            <a:endParaRPr lang="tr-TR" sz="900" dirty="0" smtClean="0"/>
          </a:p>
          <a:p>
            <a:r>
              <a:rPr lang="tr-TR" sz="900" dirty="0" smtClean="0"/>
              <a:t>21.</a:t>
            </a:r>
            <a:r>
              <a:rPr lang="en-US" sz="900" dirty="0" smtClean="0"/>
              <a:t>Yee, S.K., Chu, S.S., </a:t>
            </a:r>
            <a:r>
              <a:rPr lang="en-US" sz="900" dirty="0" err="1" smtClean="0"/>
              <a:t>Xu</a:t>
            </a:r>
            <a:r>
              <a:rPr lang="en-US" sz="900" dirty="0" smtClean="0"/>
              <a:t>, Y.M. and </a:t>
            </a:r>
            <a:r>
              <a:rPr lang="en-US" sz="900" dirty="0" err="1" smtClean="0"/>
              <a:t>Choo</a:t>
            </a:r>
            <a:r>
              <a:rPr lang="en-US" sz="900" dirty="0" smtClean="0"/>
              <a:t>, P.L., “Regulatory Control of Chinese Proprietary Medicines in Singapore”, </a:t>
            </a:r>
            <a:r>
              <a:rPr lang="en-US" sz="900" i="1" dirty="0" smtClean="0"/>
              <a:t>Health Policy, </a:t>
            </a:r>
            <a:r>
              <a:rPr lang="en-US" sz="900" i="1" dirty="0" err="1" smtClean="0"/>
              <a:t>Cilt</a:t>
            </a:r>
            <a:r>
              <a:rPr lang="en-US" sz="900" i="1" dirty="0" smtClean="0"/>
              <a:t> 71, s. 133-149, 2005.</a:t>
            </a:r>
            <a:r>
              <a:rPr lang="en-US" sz="900" dirty="0" smtClean="0"/>
              <a:t> </a:t>
            </a:r>
            <a:endParaRPr lang="tr-TR" sz="900" dirty="0" smtClean="0"/>
          </a:p>
          <a:p>
            <a:r>
              <a:rPr lang="tr-TR" sz="900" dirty="0" smtClean="0"/>
              <a:t>22.</a:t>
            </a:r>
            <a:r>
              <a:rPr lang="da-DK" sz="900" dirty="0" smtClean="0"/>
              <a:t>Bilim ve Teknik Mayıs 2012</a:t>
            </a:r>
            <a:r>
              <a:rPr lang="tr-TR" sz="900" dirty="0" smtClean="0"/>
              <a:t> Bitkisel Ürünlerle İlgili Sağlık Sorunları </a:t>
            </a:r>
            <a:r>
              <a:rPr lang="tr-TR" sz="900" dirty="0" err="1" smtClean="0"/>
              <a:t>syf</a:t>
            </a:r>
            <a:r>
              <a:rPr lang="tr-TR" sz="900" dirty="0" smtClean="0"/>
              <a:t> 48-52 </a:t>
            </a:r>
          </a:p>
          <a:p>
            <a:r>
              <a:rPr lang="tr-TR" sz="900" dirty="0" smtClean="0"/>
              <a:t>23.Gülhane Tıp Dergisi 2006; 48: 189-193</a:t>
            </a:r>
          </a:p>
          <a:p>
            <a:r>
              <a:rPr lang="tr-TR" sz="900" dirty="0" smtClean="0"/>
              <a:t>24.TÜRK HİJYEN ve DENEYSEL BİYOLOJİ DERGİSİ Cilt 66- Sayı:3 – Yıl:2009 Tedavi Amacıyla Kullanılan Bitkiler ve Bitkisel Ürünlerin Yan Etkileri Solmaz ERDEM, Pınar ATA EREN</a:t>
            </a:r>
          </a:p>
          <a:p>
            <a:r>
              <a:rPr lang="tr-TR" sz="900" dirty="0" smtClean="0"/>
              <a:t>25.Türkiye’de Satılan Bazı Bitkisel Zayıflama Çaylarının İçerikleri ve Bu Çayların Kullanımına </a:t>
            </a:r>
            <a:r>
              <a:rPr lang="tr-TR" sz="900" dirty="0" err="1" smtClean="0"/>
              <a:t>Baglı</a:t>
            </a:r>
            <a:r>
              <a:rPr lang="tr-TR" sz="900" dirty="0" smtClean="0"/>
              <a:t> Ortaya Çıkabilecek İstenmeyen Etkiler - </a:t>
            </a:r>
            <a:r>
              <a:rPr lang="tr-TR" sz="900" dirty="0" err="1" smtClean="0"/>
              <a:t>Farmasötik</a:t>
            </a:r>
            <a:r>
              <a:rPr lang="tr-TR" sz="900" dirty="0" smtClean="0"/>
              <a:t> Toksikoloji AD, Anadolu Üniversitesi Eczacılık Fakültesi, ESKİSEHİR</a:t>
            </a:r>
          </a:p>
          <a:p>
            <a:r>
              <a:rPr lang="tr-TR" sz="900" dirty="0" smtClean="0"/>
              <a:t>26.</a:t>
            </a:r>
            <a:r>
              <a:rPr lang="tr-TR" sz="900" dirty="0" err="1" smtClean="0"/>
              <a:t>Turkiye</a:t>
            </a:r>
            <a:r>
              <a:rPr lang="tr-TR" sz="900" dirty="0" smtClean="0"/>
              <a:t> Klinikleri J </a:t>
            </a:r>
            <a:r>
              <a:rPr lang="tr-TR" sz="900" dirty="0" err="1" smtClean="0"/>
              <a:t>Med</a:t>
            </a:r>
            <a:r>
              <a:rPr lang="tr-TR" sz="900" dirty="0" smtClean="0"/>
              <a:t> </a:t>
            </a:r>
            <a:r>
              <a:rPr lang="tr-TR" sz="900" dirty="0" err="1" smtClean="0"/>
              <a:t>Sci</a:t>
            </a:r>
            <a:r>
              <a:rPr lang="tr-TR" sz="900" dirty="0" smtClean="0"/>
              <a:t> 2006, 26:355-363 </a:t>
            </a:r>
            <a:r>
              <a:rPr lang="tr-TR" sz="900" dirty="0" err="1" smtClean="0"/>
              <a:t>syf</a:t>
            </a:r>
            <a:r>
              <a:rPr lang="tr-TR" sz="900" dirty="0" smtClean="0"/>
              <a:t> 356, 360, 361</a:t>
            </a:r>
          </a:p>
          <a:p>
            <a:r>
              <a:rPr lang="tr-TR" sz="900" dirty="0" smtClean="0"/>
              <a:t> </a:t>
            </a:r>
          </a:p>
          <a:p>
            <a:pPr algn="just">
              <a:spcBef>
                <a:spcPct val="50000"/>
              </a:spcBef>
            </a:pPr>
            <a:endParaRPr lang="tr-TR" altLang="tr-TR" sz="900" dirty="0" smtClean="0">
              <a:solidFill>
                <a:srgbClr val="0000FF"/>
              </a:solidFill>
            </a:endParaRPr>
          </a:p>
          <a:p>
            <a:endParaRPr lang="tr-T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3428976"/>
            <a:ext cx="4572032" cy="3429024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Bitkisel ürünler (çaylar, zayıflama ürünleri) yaygın olarak ve denetimsiz bir şekilde </a:t>
            </a:r>
            <a:r>
              <a:rPr lang="tr-TR" dirty="0" smtClean="0"/>
              <a:t>kullanılmaktadır. </a:t>
            </a:r>
          </a:p>
          <a:p>
            <a:endParaRPr lang="tr-TR" dirty="0" smtClean="0"/>
          </a:p>
          <a:p>
            <a:r>
              <a:rPr lang="tr-TR" dirty="0" smtClean="0"/>
              <a:t>Ancak </a:t>
            </a:r>
            <a:r>
              <a:rPr lang="tr-TR" dirty="0" smtClean="0"/>
              <a:t>bunların zararları olabildiği</a:t>
            </a:r>
            <a:r>
              <a:rPr lang="tr-TR" dirty="0" smtClean="0"/>
              <a:t>, diyabet, böbrek  yetmezliği </a:t>
            </a:r>
            <a:r>
              <a:rPr lang="tr-TR" dirty="0" smtClean="0"/>
              <a:t>gibi </a:t>
            </a:r>
            <a:r>
              <a:rPr lang="tr-TR" dirty="0" smtClean="0"/>
              <a:t>kronik hastalığı </a:t>
            </a:r>
            <a:r>
              <a:rPr lang="tr-TR" dirty="0" smtClean="0"/>
              <a:t>olan </a:t>
            </a:r>
            <a:r>
              <a:rPr lang="tr-TR" dirty="0" smtClean="0"/>
              <a:t>kişilerde ve hamilelerde </a:t>
            </a:r>
            <a:r>
              <a:rPr lang="tr-TR" dirty="0" smtClean="0"/>
              <a:t>dikkatli kullanılması gerektiği çeşitli bilimsel çalışmalarda </a:t>
            </a:r>
            <a:r>
              <a:rPr lang="tr-TR" dirty="0" smtClean="0"/>
              <a:t>kanıtlanmıştır.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Biz de bu konuya dikkat çekmek için bir sunum hazırladık.</a:t>
            </a:r>
            <a:endParaRPr lang="tr-T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36433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41434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ebstudio.web.tr/sites/webstudio.web.tr/files/web-tasarimi/web-tasarim-kur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88446">
            <a:off x="363043" y="2122249"/>
            <a:ext cx="3357586" cy="2518190"/>
          </a:xfrm>
          <a:prstGeom prst="rect">
            <a:avLst/>
          </a:prstGeom>
          <a:noFill/>
        </p:spPr>
      </p:pic>
      <p:pic>
        <p:nvPicPr>
          <p:cNvPr id="15364" name="Picture 4" descr="http://www.gencdergisi.com/resimler/makale/buyuk/354_181120111118_569081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1045">
            <a:off x="5405446" y="2560788"/>
            <a:ext cx="3648435" cy="2432291"/>
          </a:xfrm>
          <a:prstGeom prst="rect">
            <a:avLst/>
          </a:prstGeom>
          <a:noFill/>
        </p:spPr>
      </p:pic>
      <p:pic>
        <p:nvPicPr>
          <p:cNvPr id="15362" name="Picture 2" descr="C:\Users\Lenovo\Desktop\Yeni klasör\20140109_135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573016"/>
            <a:ext cx="4095779" cy="3071834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428604"/>
            <a:ext cx="8929718" cy="2000264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Öncelikle konu hakkında geçerli bilimsel verilere ulaşabilmek için çeşitli kaynaklardan literatür taraması yaptık.</a:t>
            </a:r>
          </a:p>
          <a:p>
            <a:endParaRPr lang="tr-TR" dirty="0" smtClean="0"/>
          </a:p>
          <a:p>
            <a:r>
              <a:rPr lang="tr-TR" dirty="0" smtClean="0"/>
              <a:t>Görev paylaşımı ile sunumumuzu oluşturduk.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Lenovo\Desktop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3314"/>
            <a:ext cx="3673179" cy="2571768"/>
          </a:xfrm>
          <a:prstGeom prst="rect">
            <a:avLst/>
          </a:prstGeom>
          <a:noFill/>
        </p:spPr>
      </p:pic>
      <p:pic>
        <p:nvPicPr>
          <p:cNvPr id="151553" name="Picture 1" descr="C:\Users\Lenovo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214422"/>
            <a:ext cx="4071934" cy="3348038"/>
          </a:xfrm>
          <a:prstGeom prst="rect">
            <a:avLst/>
          </a:prstGeom>
          <a:noFill/>
        </p:spPr>
      </p:pic>
      <p:cxnSp>
        <p:nvCxnSpPr>
          <p:cNvPr id="9" name="8 Eğri Bağlayıcı"/>
          <p:cNvCxnSpPr/>
          <p:nvPr/>
        </p:nvCxnSpPr>
        <p:spPr>
          <a:xfrm>
            <a:off x="5643570" y="4071942"/>
            <a:ext cx="914400" cy="9144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" descr="C:\Users\Lenovo\Desktop\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14776" cy="2547120"/>
          </a:xfrm>
          <a:prstGeom prst="rect">
            <a:avLst/>
          </a:prstGeom>
          <a:noFill/>
        </p:spPr>
      </p:pic>
      <p:pic>
        <p:nvPicPr>
          <p:cNvPr id="14338" name="Picture 2" descr="C:\Users\Lenovo\Desktop\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85728"/>
            <a:ext cx="3095632" cy="2290859"/>
          </a:xfrm>
          <a:prstGeom prst="rect">
            <a:avLst/>
          </a:prstGeom>
          <a:noFill/>
        </p:spPr>
      </p:pic>
      <p:pic>
        <p:nvPicPr>
          <p:cNvPr id="14341" name="Picture 5" descr="C:\Users\Lenovo\Desktop\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286256"/>
            <a:ext cx="3905663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enovo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5412685" cy="6858000"/>
          </a:xfrm>
          <a:prstGeom prst="rect">
            <a:avLst/>
          </a:prstGeom>
          <a:noFill/>
        </p:spPr>
      </p:pic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5143472" y="1643050"/>
            <a:ext cx="4000528" cy="3929090"/>
          </a:xfrm>
        </p:spPr>
        <p:txBody>
          <a:bodyPr/>
          <a:lstStyle/>
          <a:p>
            <a:pPr>
              <a:buNone/>
            </a:pPr>
            <a:r>
              <a:rPr lang="tr-TR" b="1" smtClean="0">
                <a:solidFill>
                  <a:srgbClr val="AD1742"/>
                </a:solidFill>
              </a:rPr>
              <a:t>       Dikkat </a:t>
            </a:r>
            <a:r>
              <a:rPr lang="tr-TR" b="1" dirty="0" smtClean="0">
                <a:solidFill>
                  <a:srgbClr val="AD1742"/>
                </a:solidFill>
              </a:rPr>
              <a:t>çekici bir afiş hazırlayarak hedef kitlemizi sunumumuza davet ettik.</a:t>
            </a:r>
            <a:endParaRPr lang="tr-TR" b="1" dirty="0">
              <a:solidFill>
                <a:srgbClr val="AD174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357166"/>
            <a:ext cx="8280405" cy="4631236"/>
          </a:xfrm>
        </p:spPr>
        <p:txBody>
          <a:bodyPr/>
          <a:lstStyle/>
          <a:p>
            <a:r>
              <a:rPr lang="tr-TR" dirty="0" smtClean="0"/>
              <a:t>9 Ocak 2014 tarihinde  okulumuzun 1. kat konferans salonunda; içinde idari personel, tıp öğrencileri , asistanlar ve </a:t>
            </a:r>
            <a:r>
              <a:rPr lang="tr-TR" dirty="0" err="1" smtClean="0"/>
              <a:t>laboratuvar</a:t>
            </a:r>
            <a:r>
              <a:rPr lang="tr-TR" dirty="0" smtClean="0"/>
              <a:t> çalışanlarının da bulunduğu 45 kişiye sunum yaptık.</a:t>
            </a:r>
            <a:endParaRPr lang="tr-TR" dirty="0"/>
          </a:p>
        </p:txBody>
      </p:sp>
      <p:pic>
        <p:nvPicPr>
          <p:cNvPr id="2050" name="Picture 2" descr="C:\Users\Lenovo\Desktop\Yeni klasör\20140109_131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00372"/>
            <a:ext cx="3786214" cy="3268289"/>
          </a:xfrm>
          <a:prstGeom prst="rect">
            <a:avLst/>
          </a:prstGeom>
          <a:noFill/>
        </p:spPr>
      </p:pic>
      <p:pic>
        <p:nvPicPr>
          <p:cNvPr id="14341" name="Picture 5" descr="C:\Users\Lenovo\Desktop\Yeni klasör\20140109_130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00372"/>
            <a:ext cx="385762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01" name="Picture 1" descr="C:\Users\Lenovo\Desktop\Yeni klasör\20140109_131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381499" cy="3286124"/>
          </a:xfrm>
          <a:prstGeom prst="rect">
            <a:avLst/>
          </a:prstGeom>
          <a:noFill/>
        </p:spPr>
      </p:pic>
      <p:pic>
        <p:nvPicPr>
          <p:cNvPr id="153605" name="Picture 5" descr="C:\Users\Lenovo\Desktop\Yeni klasör\20140109_132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61173"/>
            <a:ext cx="4262435" cy="3196827"/>
          </a:xfrm>
          <a:prstGeom prst="rect">
            <a:avLst/>
          </a:prstGeom>
          <a:noFill/>
        </p:spPr>
      </p:pic>
      <p:pic>
        <p:nvPicPr>
          <p:cNvPr id="153602" name="Picture 2" descr="C:\Users\Lenovo\Desktop\Yeni klasör\20140109_131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47" y="428604"/>
            <a:ext cx="4762501" cy="3643314"/>
          </a:xfrm>
          <a:prstGeom prst="rect">
            <a:avLst/>
          </a:prstGeom>
          <a:noFill/>
        </p:spPr>
      </p:pic>
      <p:pic>
        <p:nvPicPr>
          <p:cNvPr id="153603" name="Picture 3" descr="C:\Users\Lenovo\Desktop\Yeni klasör\20140109_1319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75422"/>
            <a:ext cx="4643438" cy="3482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4714884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encrypted-tbn3.gstatic.com/images?q=tbn:ANd9GcTGqS8ivg35A3wuxLcKOJmyERAHIUQ7nlUi1kiRFJngIqNfJWf6c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714884"/>
            <a:ext cx="1785950" cy="1571636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357167"/>
            <a:ext cx="6877428" cy="4511993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Sunumumuzu izlemeye gelenler proje konumuzun ilgi çekici olduğunu ve merak ederek geldiklerini söylediler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 Sunum sonrası sorulan </a:t>
            </a:r>
            <a:r>
              <a:rPr lang="tr-TR" dirty="0" smtClean="0"/>
              <a:t>soruları </a:t>
            </a:r>
            <a:r>
              <a:rPr lang="tr-TR" dirty="0" smtClean="0"/>
              <a:t>cevapladık.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Bitkisel ürünleri kullanırken daha dikkatli olunması konusunda bilinç oluşturduk.</a:t>
            </a:r>
            <a:endParaRPr lang="tr-TR" dirty="0"/>
          </a:p>
        </p:txBody>
      </p:sp>
      <p:pic>
        <p:nvPicPr>
          <p:cNvPr id="4" name="Picture 2" descr="http://www.hekimlervetibbiyeliler.com/wp-content/uploads/b%C3%B6brek-kanseri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1857364"/>
            <a:ext cx="1785918" cy="2071702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857760"/>
            <a:ext cx="1428728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1" descr="C:\Users\Lenovo\Desktop\Yeni klasör\20140109_13451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19392" y="0"/>
            <a:ext cx="5438689" cy="4077072"/>
          </a:xfrm>
          <a:prstGeom prst="rect">
            <a:avLst/>
          </a:prstGeom>
          <a:noFill/>
        </p:spPr>
      </p:pic>
      <p:sp>
        <p:nvSpPr>
          <p:cNvPr id="12" name="11 İçerik Yer Tutucusu"/>
          <p:cNvSpPr>
            <a:spLocks noGrp="1"/>
          </p:cNvSpPr>
          <p:nvPr>
            <p:ph sz="quarter" idx="4"/>
          </p:nvPr>
        </p:nvSpPr>
        <p:spPr>
          <a:xfrm>
            <a:off x="563892" y="4077072"/>
            <a:ext cx="8580108" cy="256490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b="1" dirty="0" smtClean="0"/>
              <a:t>	</a:t>
            </a:r>
            <a:r>
              <a:rPr lang="tr-TR" b="1" u="sng" dirty="0" smtClean="0"/>
              <a:t>Kazanımlarımız :</a:t>
            </a:r>
          </a:p>
          <a:p>
            <a:pPr>
              <a:buNone/>
            </a:pPr>
            <a:endParaRPr lang="tr-TR" b="1" u="sng" dirty="0" smtClean="0"/>
          </a:p>
          <a:p>
            <a:r>
              <a:rPr lang="tr-TR" b="1" dirty="0" smtClean="0"/>
              <a:t>B</a:t>
            </a:r>
            <a:r>
              <a:rPr lang="tr-TR" b="1" dirty="0" smtClean="0"/>
              <a:t>itkisel </a:t>
            </a:r>
            <a:r>
              <a:rPr lang="tr-TR" b="1" dirty="0" smtClean="0"/>
              <a:t>ürünlerin </a:t>
            </a:r>
            <a:r>
              <a:rPr lang="tr-TR" b="1" dirty="0" smtClean="0"/>
              <a:t>kullanımı ile ilgili bilgi edindik.</a:t>
            </a:r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Bu proje </a:t>
            </a:r>
            <a:r>
              <a:rPr lang="tr-TR" b="1" dirty="0" smtClean="0"/>
              <a:t>sayesinde </a:t>
            </a:r>
            <a:endParaRPr lang="tr-TR" b="1" dirty="0" smtClean="0"/>
          </a:p>
          <a:p>
            <a:pPr lvl="1"/>
            <a:r>
              <a:rPr lang="tr-TR" b="1" dirty="0" smtClean="0"/>
              <a:t>Bilimsel  </a:t>
            </a:r>
            <a:r>
              <a:rPr lang="tr-TR" b="1" dirty="0" smtClean="0"/>
              <a:t>bir </a:t>
            </a:r>
            <a:r>
              <a:rPr lang="tr-TR" b="1" dirty="0" smtClean="0"/>
              <a:t>araştırmanın planlanması ve yapılması </a:t>
            </a:r>
          </a:p>
          <a:p>
            <a:pPr lvl="1"/>
            <a:r>
              <a:rPr lang="tr-TR" b="1" dirty="0" smtClean="0"/>
              <a:t>Güvenilir </a:t>
            </a:r>
            <a:r>
              <a:rPr lang="tr-TR" b="1" dirty="0" smtClean="0"/>
              <a:t>kaynaklara nasıl </a:t>
            </a:r>
            <a:r>
              <a:rPr lang="tr-TR" b="1" dirty="0" smtClean="0"/>
              <a:t>ulaşılacağı, literatür taramasının nasıl yapılacağı</a:t>
            </a:r>
          </a:p>
          <a:p>
            <a:pPr lvl="1"/>
            <a:r>
              <a:rPr lang="tr-TR" b="1" dirty="0" smtClean="0"/>
              <a:t>Ulaşılan bilgilerin </a:t>
            </a:r>
            <a:r>
              <a:rPr lang="tr-TR" b="1" dirty="0" smtClean="0"/>
              <a:t>ne şekilde </a:t>
            </a:r>
            <a:r>
              <a:rPr lang="tr-TR" b="1" dirty="0" smtClean="0"/>
              <a:t>sunulacağı  konularında deneyim sahibi olduk.</a:t>
            </a:r>
            <a:endParaRPr lang="tr-TR" b="1" dirty="0" smtClean="0"/>
          </a:p>
          <a:p>
            <a:endParaRPr lang="tr-TR" b="1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268</TotalTime>
  <Words>1028</Words>
  <Application>Microsoft Office PowerPoint</Application>
  <PresentationFormat>Ekran Gösterisi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2" baseType="lpstr">
      <vt:lpstr>Gezinti</vt:lpstr>
      <vt:lpstr>Photo Editor Photo</vt:lpstr>
      <vt:lpstr>BİTKİSEL ÜRÜNLER NE KADAR MASUM?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Kaynaklar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BİTKİSEL ÜRÜNLER NE KADAR MASUM?</dc:title>
  <dc:creator>Lenovo</dc:creator>
  <cp:lastModifiedBy>DDUNDAR</cp:lastModifiedBy>
  <cp:revision>34</cp:revision>
  <dcterms:created xsi:type="dcterms:W3CDTF">2014-01-09T12:05:57Z</dcterms:created>
  <dcterms:modified xsi:type="dcterms:W3CDTF">2014-01-15T11:14:22Z</dcterms:modified>
</cp:coreProperties>
</file>